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5"/>
  </p:notesMasterIdLst>
  <p:handoutMasterIdLst>
    <p:handoutMasterId r:id="rId26"/>
  </p:handoutMasterIdLst>
  <p:sldIdLst>
    <p:sldId id="260" r:id="rId6"/>
    <p:sldId id="584" r:id="rId7"/>
    <p:sldId id="581" r:id="rId8"/>
    <p:sldId id="585" r:id="rId9"/>
    <p:sldId id="589" r:id="rId10"/>
    <p:sldId id="588" r:id="rId11"/>
    <p:sldId id="591" r:id="rId12"/>
    <p:sldId id="597" r:id="rId13"/>
    <p:sldId id="602" r:id="rId14"/>
    <p:sldId id="600" r:id="rId15"/>
    <p:sldId id="599" r:id="rId16"/>
    <p:sldId id="601" r:id="rId17"/>
    <p:sldId id="592" r:id="rId18"/>
    <p:sldId id="590" r:id="rId19"/>
    <p:sldId id="593" r:id="rId20"/>
    <p:sldId id="594" r:id="rId21"/>
    <p:sldId id="603" r:id="rId22"/>
    <p:sldId id="605" r:id="rId23"/>
    <p:sldId id="587"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591"/>
          </p14:sldIdLst>
        </p14:section>
        <p14:section name="Added for TWG 3/26/2025" id="{5DC217DD-88B1-4B8F-8E85-63A0DE094DC2}">
          <p14:sldIdLst>
            <p14:sldId id="597"/>
            <p14:sldId id="602"/>
            <p14:sldId id="600"/>
            <p14:sldId id="599"/>
            <p14:sldId id="601"/>
            <p14:sldId id="592"/>
            <p14:sldId id="590"/>
            <p14:sldId id="593"/>
          </p14:sldIdLst>
        </p14:section>
        <p14:section name="Add/Update TWG 4/24/2025" id="{476A7577-D811-4821-A8FB-27C12F4DBFD8}">
          <p14:sldIdLst>
            <p14:sldId id="594"/>
            <p14:sldId id="603"/>
            <p14:sldId id="605"/>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AEC7"/>
    <a:srgbClr val="26D07C"/>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3BBFB5-531B-41C8-BB0F-94593E82656F}" v="1" dt="2025-04-21T20:41:29.091"/>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662" y="4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ercot.com/files/docs/2024/06/24/External_Web_Services_XSD_RTCB_v1.0.zip" TargetMode="External"/><Relationship Id="rId2" Type="http://schemas.openxmlformats.org/officeDocument/2006/relationships/hyperlink" Target="https://www.ercot.com/files/docs/2024/06/24/EIP_External_Interfaces_Specification_RTCB_v1.0.zip" TargetMode="External"/><Relationship Id="rId1" Type="http://schemas.openxmlformats.org/officeDocument/2006/relationships/slideLayout" Target="../slideLayouts/slideLayout5.xml"/><Relationship Id="rId5" Type="http://schemas.openxmlformats.org/officeDocument/2006/relationships/hyperlink" Target="https://github.com/ercot/api-specs/tree/ews_rtc_b_updates/ews/xsds" TargetMode="External"/><Relationship Id="rId4" Type="http://schemas.openxmlformats.org/officeDocument/2006/relationships/hyperlink" Target="https://developer.ercot.com/applications/ews/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ercot.com/applications/ews/Notifications%20Messages/Notices%20and%20Alerts/EMS%20System-Generated%20Notices/" TargetMode="External"/><Relationship Id="rId2" Type="http://schemas.openxmlformats.org/officeDocument/2006/relationships/hyperlink" Target="https://www.ercot.com/services/mdt/userguides"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ercot.com/files/docs/2025/04/07/RTCB_Market_Trials_Handbook_1_MarketSubmissions_Updated_04072025.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rcot.com/files/docs/2025/04/07/RTCB_Market_Trials_Handbook_3_OpenLoop_RTC_SCED_03252025_DRAFT.docx"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5" Type="http://schemas.openxmlformats.org/officeDocument/2006/relationships/hyperlink" Target="https://www.ercot.com/mp/data-products/data-product-details?id=NP4-450-M" TargetMode="External"/><Relationship Id="rId4" Type="http://schemas.openxmlformats.org/officeDocument/2006/relationships/hyperlink" Target="https://www.ercot.com/files/docs/2024/06/24/EIP_External_Interfaces_Specification_RTCB_v1.0.zi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ercot.com/committees/tac/rtcbtf/training"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1754326"/>
          </a:xfrm>
          <a:prstGeom prst="rect">
            <a:avLst/>
          </a:prstGeom>
          <a:noFill/>
        </p:spPr>
        <p:txBody>
          <a:bodyPr wrap="square" rtlCol="0">
            <a:spAutoFit/>
          </a:bodyPr>
          <a:lstStyle/>
          <a:p>
            <a:r>
              <a:rPr lang="en-US" b="1" dirty="0">
                <a:solidFill>
                  <a:schemeClr val="tx2"/>
                </a:solidFill>
              </a:rPr>
              <a:t>RTC+B Market Trials - Market Submissions Testing</a:t>
            </a:r>
          </a:p>
          <a:p>
            <a:endParaRPr lang="en-US" dirty="0">
              <a:solidFill>
                <a:schemeClr val="tx2"/>
              </a:solidFill>
            </a:endParaRPr>
          </a:p>
          <a:p>
            <a:r>
              <a:rPr lang="en-US" dirty="0">
                <a:solidFill>
                  <a:schemeClr val="tx2"/>
                </a:solidFill>
              </a:rPr>
              <a:t>Sruthi Hariharan/Susan Jinright</a:t>
            </a:r>
          </a:p>
          <a:p>
            <a:r>
              <a:rPr lang="en-US" dirty="0">
                <a:solidFill>
                  <a:schemeClr val="tx2"/>
                </a:solidFill>
              </a:rPr>
              <a:t>April 24,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949202"/>
            <a:ext cx="8534400" cy="4518823"/>
          </a:xfrm>
        </p:spPr>
        <p:txBody>
          <a:bodyPr/>
          <a:lstStyle/>
          <a:p>
            <a:r>
              <a:rPr lang="en-US" sz="1800" dirty="0"/>
              <a:t>Following Market Submissions XSD files got updated</a:t>
            </a:r>
          </a:p>
          <a:p>
            <a:pPr lvl="1"/>
            <a:r>
              <a:rPr lang="en-US" sz="1400" dirty="0"/>
              <a:t>ErcotCommonTypes.xsd</a:t>
            </a:r>
          </a:p>
          <a:p>
            <a:pPr lvl="1"/>
            <a:r>
              <a:rPr lang="en-US" sz="1400" dirty="0"/>
              <a:t>ErcotGetNotifications.xsd</a:t>
            </a:r>
          </a:p>
          <a:p>
            <a:pPr lvl="1"/>
            <a:endParaRPr lang="en-US" sz="1400" dirty="0"/>
          </a:p>
          <a:p>
            <a:pPr lvl="1">
              <a:buFont typeface="Courier New" panose="02070309020205020404" pitchFamily="49" charset="0"/>
              <a:buChar char="o"/>
            </a:pPr>
            <a:r>
              <a:rPr lang="en-US" sz="1200" b="1" dirty="0">
                <a:effectLst/>
                <a:latin typeface="Arial" panose="020B0604020202020204" pitchFamily="34" charset="0"/>
                <a:ea typeface="Times New Roman" panose="02020603050405020304" pitchFamily="18" charset="0"/>
                <a:cs typeface="Arial" panose="020B0604020202020204" pitchFamily="34" charset="0"/>
              </a:rPr>
              <a:t>4.3.8: Updated </a:t>
            </a:r>
            <a:r>
              <a:rPr lang="en-US" sz="1200" b="1" dirty="0" err="1">
                <a:effectLst/>
                <a:latin typeface="Arial" panose="020B0604020202020204" pitchFamily="34" charset="0"/>
                <a:ea typeface="Times New Roman" panose="02020603050405020304" pitchFamily="18" charset="0"/>
                <a:cs typeface="Arial" panose="020B0604020202020204" pitchFamily="34" charset="0"/>
              </a:rPr>
              <a:t>ASType</a:t>
            </a:r>
            <a:r>
              <a:rPr lang="en-US" sz="1200" b="1" dirty="0">
                <a:effectLst/>
                <a:latin typeface="Arial" panose="020B0604020202020204" pitchFamily="34" charset="0"/>
                <a:ea typeface="Times New Roman" panose="02020603050405020304" pitchFamily="18" charset="0"/>
                <a:cs typeface="Arial" panose="020B0604020202020204" pitchFamily="34" charset="0"/>
              </a:rPr>
              <a:t> for AS Only Offer to Non-Spin </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endParaRPr lang="en-US" sz="1600" dirty="0"/>
          </a:p>
          <a:p>
            <a:pPr lvl="1"/>
            <a:endParaRPr lang="en-US" sz="1600" dirty="0"/>
          </a:p>
          <a:p>
            <a:endParaRPr lang="en-US" sz="1800" dirty="0"/>
          </a:p>
          <a:p>
            <a:endParaRPr lang="en-US" sz="1800" b="1" u="sng" dirty="0"/>
          </a:p>
          <a:p>
            <a:endParaRPr lang="en-US" sz="1800" u="sng" dirty="0"/>
          </a:p>
          <a:p>
            <a:endParaRPr lang="en-US" sz="1800" u="sng" dirty="0"/>
          </a:p>
          <a:p>
            <a:pPr lvl="1">
              <a:buFont typeface="Courier New" panose="02070309020205020404" pitchFamily="49" charset="0"/>
              <a:buChar char="o"/>
            </a:pPr>
            <a:r>
              <a:rPr lang="en-US" sz="1200" b="1" dirty="0">
                <a:latin typeface="Arial" panose="020B0604020202020204" pitchFamily="34" charset="0"/>
                <a:cs typeface="Arial" panose="020B0604020202020204" pitchFamily="34" charset="0"/>
              </a:rPr>
              <a:t>5.3.11: Added Ancillary Service Only Offer Awards section</a:t>
            </a:r>
          </a:p>
          <a:p>
            <a:pPr marL="0" indent="0">
              <a:buNone/>
            </a:pPr>
            <a:endParaRPr lang="en-US" sz="1800" u="sng" dirty="0"/>
          </a:p>
          <a:p>
            <a:pPr marL="0" indent="0">
              <a:buNone/>
            </a:pPr>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6" name="Picture 5">
            <a:extLst>
              <a:ext uri="{FF2B5EF4-FFF2-40B4-BE49-F238E27FC236}">
                <a16:creationId xmlns:a16="http://schemas.microsoft.com/office/drawing/2014/main" id="{0A789303-A1FE-03D0-7831-EEDB54474043}"/>
              </a:ext>
            </a:extLst>
          </p:cNvPr>
          <p:cNvPicPr>
            <a:picLocks noChangeAspect="1"/>
          </p:cNvPicPr>
          <p:nvPr/>
        </p:nvPicPr>
        <p:blipFill>
          <a:blip r:embed="rId2"/>
          <a:stretch>
            <a:fillRect/>
          </a:stretch>
        </p:blipFill>
        <p:spPr>
          <a:xfrm>
            <a:off x="4084999" y="4648879"/>
            <a:ext cx="4040431" cy="1965440"/>
          </a:xfrm>
          <a:prstGeom prst="rect">
            <a:avLst/>
          </a:prstGeom>
        </p:spPr>
      </p:pic>
      <p:pic>
        <p:nvPicPr>
          <p:cNvPr id="1026" name="Picture 2">
            <a:extLst>
              <a:ext uri="{FF2B5EF4-FFF2-40B4-BE49-F238E27FC236}">
                <a16:creationId xmlns:a16="http://schemas.microsoft.com/office/drawing/2014/main" id="{F7CA5E61-70BD-D846-B5BB-BDF86A6412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111" y="2558902"/>
            <a:ext cx="4209394" cy="1623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265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1169588"/>
            <a:ext cx="8534400" cy="4518823"/>
          </a:xfrm>
        </p:spPr>
        <p:txBody>
          <a:bodyPr/>
          <a:lstStyle/>
          <a:p>
            <a:r>
              <a:rPr lang="en-US" sz="1800" dirty="0"/>
              <a:t>Updated EIP External Specification document and XSD are posted to the ercot.com. </a:t>
            </a:r>
          </a:p>
          <a:p>
            <a:pPr marL="685800" lvl="1">
              <a:buFont typeface="Courier New" panose="02070309020205020404" pitchFamily="49" charset="0"/>
              <a:buChar char="o"/>
            </a:pPr>
            <a:r>
              <a:rPr lang="en-US" sz="1400" dirty="0"/>
              <a:t>Specifications document</a:t>
            </a:r>
            <a:endParaRPr lang="en-US" sz="1400" u="sng" dirty="0">
              <a:hlinkClick r:id="rId2"/>
            </a:endParaRPr>
          </a:p>
          <a:p>
            <a:pPr marL="400050" lvl="1" indent="0">
              <a:buNone/>
            </a:pPr>
            <a:r>
              <a:rPr lang="en-US" sz="1400" u="sng" dirty="0">
                <a:hlinkClick r:id="rId2"/>
              </a:rPr>
              <a:t>https://www.ercot.com/files/docs/2024/06/24/EIP_External_Interfaces_Specification_RTCB_v1.0.zip</a:t>
            </a:r>
            <a:endParaRPr lang="en-US" sz="1400" u="sng" dirty="0"/>
          </a:p>
          <a:p>
            <a:pPr marL="400050" lvl="1" indent="0">
              <a:buNone/>
            </a:pPr>
            <a:endParaRPr lang="en-US" sz="1400" u="sng" dirty="0"/>
          </a:p>
          <a:p>
            <a:pPr marL="571500" lvl="1" indent="-171450">
              <a:buFont typeface="Courier New" panose="02070309020205020404" pitchFamily="49" charset="0"/>
              <a:buChar char="o"/>
            </a:pPr>
            <a:r>
              <a:rPr lang="en-US" sz="1400" dirty="0"/>
              <a:t> XSDs</a:t>
            </a:r>
            <a:endParaRPr lang="en-US" sz="1400" dirty="0">
              <a:hlinkClick r:id="rId3"/>
            </a:endParaRPr>
          </a:p>
          <a:p>
            <a:pPr marL="400050" lvl="1" indent="0">
              <a:buNone/>
            </a:pPr>
            <a:r>
              <a:rPr lang="en-US" sz="1400" dirty="0">
                <a:hlinkClick r:id="rId3"/>
              </a:rPr>
              <a:t>https://www.ercot.com/files/docs/2024/06/24/External_Web_Services_XSD_RTCB_v1.0.zip</a:t>
            </a:r>
            <a:r>
              <a:rPr lang="en-US" sz="1400" dirty="0"/>
              <a:t> </a:t>
            </a:r>
          </a:p>
          <a:p>
            <a:pPr marL="400050" lvl="1" indent="0">
              <a:buNone/>
            </a:pPr>
            <a:endParaRPr lang="en-US" sz="1400" u="sng" dirty="0"/>
          </a:p>
          <a:p>
            <a:pPr marL="0" indent="0">
              <a:buNone/>
            </a:pPr>
            <a:endParaRPr lang="en-US" sz="1800" dirty="0"/>
          </a:p>
          <a:p>
            <a:r>
              <a:rPr lang="en-US" sz="1800" dirty="0"/>
              <a:t>These artifacts are also posted to </a:t>
            </a:r>
            <a:r>
              <a:rPr lang="en-US" sz="1800" b="1" dirty="0"/>
              <a:t>developer portal</a:t>
            </a:r>
          </a:p>
          <a:p>
            <a:pPr marL="685800" lvl="1">
              <a:buFont typeface="Courier New" panose="02070309020205020404" pitchFamily="49" charset="0"/>
              <a:buChar char="o"/>
            </a:pPr>
            <a:r>
              <a:rPr lang="en-US" sz="1400" dirty="0"/>
              <a:t>Specifications document - </a:t>
            </a:r>
            <a:r>
              <a:rPr lang="en-US" sz="1400" dirty="0">
                <a:hlinkClick r:id="rId4"/>
              </a:rPr>
              <a:t>https://developer.ercot.com/applications/ews/ews/</a:t>
            </a:r>
            <a:endParaRPr lang="en-US" sz="1400" dirty="0"/>
          </a:p>
          <a:p>
            <a:pPr marL="685800" lvl="1">
              <a:buFont typeface="Courier New" panose="02070309020205020404" pitchFamily="49" charset="0"/>
              <a:buChar char="o"/>
            </a:pPr>
            <a:r>
              <a:rPr lang="en-US" sz="1600" dirty="0"/>
              <a:t>XSDs - </a:t>
            </a:r>
            <a:r>
              <a:rPr lang="en-US" sz="1400" dirty="0" err="1">
                <a:hlinkClick r:id="rId5"/>
              </a:rPr>
              <a:t>api</a:t>
            </a:r>
            <a:r>
              <a:rPr lang="en-US" sz="1400" dirty="0">
                <a:hlinkClick r:id="rId5"/>
              </a:rPr>
              <a:t>-specs/</a:t>
            </a:r>
            <a:r>
              <a:rPr lang="en-US" sz="1400" dirty="0" err="1">
                <a:hlinkClick r:id="rId5"/>
              </a:rPr>
              <a:t>ews</a:t>
            </a:r>
            <a:r>
              <a:rPr lang="en-US" sz="1400" dirty="0">
                <a:hlinkClick r:id="rId5"/>
              </a:rPr>
              <a:t>/</a:t>
            </a:r>
            <a:r>
              <a:rPr lang="en-US" sz="1400" dirty="0" err="1">
                <a:hlinkClick r:id="rId5"/>
              </a:rPr>
              <a:t>xsds</a:t>
            </a:r>
            <a:r>
              <a:rPr lang="en-US" sz="1400" dirty="0">
                <a:hlinkClick r:id="rId5"/>
              </a:rPr>
              <a:t> at ews_rtc_b_updates · ercot/</a:t>
            </a:r>
            <a:r>
              <a:rPr lang="en-US" sz="1400" dirty="0" err="1">
                <a:hlinkClick r:id="rId5"/>
              </a:rPr>
              <a:t>api</a:t>
            </a:r>
            <a:r>
              <a:rPr lang="en-US" sz="1400" dirty="0">
                <a:hlinkClick r:id="rId5"/>
              </a:rPr>
              <a:t>-specs · GitHub</a:t>
            </a:r>
            <a:endParaRPr lang="en-US" sz="1600" dirty="0"/>
          </a:p>
          <a:p>
            <a:endParaRPr lang="en-US" sz="1800" u="sng" dirty="0"/>
          </a:p>
          <a:p>
            <a:pPr marL="0" indent="0">
              <a:buNone/>
            </a:pPr>
            <a:endParaRPr lang="en-US" sz="18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42318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Related to Notifications (Alerts and Notices)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228600" y="1098974"/>
            <a:ext cx="8534400" cy="4518823"/>
          </a:xfrm>
        </p:spPr>
        <p:txBody>
          <a:bodyPr/>
          <a:lstStyle/>
          <a:p>
            <a:r>
              <a:rPr lang="en-US" sz="1800" dirty="0"/>
              <a:t>Additional changes related to Notifications (Notices and Alerts) from EMS  are added to EIP External Specifications document (section 5.3.1)</a:t>
            </a:r>
          </a:p>
          <a:p>
            <a:endParaRPr lang="en-US" sz="1600" dirty="0"/>
          </a:p>
          <a:p>
            <a:r>
              <a:rPr lang="en-US" sz="1600" dirty="0"/>
              <a:t>Updated EIP Specification document (</a:t>
            </a:r>
            <a:r>
              <a:rPr lang="en-US" sz="1600" b="1" dirty="0"/>
              <a:t>EIP External Interfaces Specification RTCB v1.0</a:t>
            </a:r>
            <a:r>
              <a:rPr lang="en-US" sz="1600" dirty="0"/>
              <a:t>) is available at </a:t>
            </a:r>
          </a:p>
          <a:p>
            <a:pPr lvl="1"/>
            <a:r>
              <a:rPr lang="en-US" sz="1600" dirty="0"/>
              <a:t>Ercot.com  - </a:t>
            </a:r>
            <a:r>
              <a:rPr lang="en-US" sz="1600" dirty="0">
                <a:hlinkClick r:id="rId2" tooltip="https://www.ercot.com/services/mdt/userguides"/>
              </a:rPr>
              <a:t>https://www.ercot.com/services/mdt/userguides</a:t>
            </a:r>
            <a:endParaRPr lang="en-US" sz="1600" dirty="0"/>
          </a:p>
          <a:p>
            <a:pPr lvl="1"/>
            <a:r>
              <a:rPr lang="en-US" sz="1600" dirty="0"/>
              <a:t>ERCOT developer portal -</a:t>
            </a:r>
            <a:r>
              <a:rPr lang="en-US" sz="1600" dirty="0">
                <a:hlinkClick r:id="rId3"/>
              </a:rPr>
              <a:t>https://developer.ercot.com/applications/</a:t>
            </a:r>
            <a:r>
              <a:rPr lang="en-US" sz="1600" dirty="0" err="1">
                <a:hlinkClick r:id="rId3"/>
              </a:rPr>
              <a:t>ews</a:t>
            </a:r>
            <a:r>
              <a:rPr lang="en-US" sz="1600" dirty="0">
                <a:hlinkClick r:id="rId3"/>
              </a:rPr>
              <a:t>/Notifications%20Messages/Notices%20and%20Alerts/EMS%20System-Generated%20Notices/</a:t>
            </a:r>
            <a:endParaRPr lang="en-US" sz="1600" dirty="0"/>
          </a:p>
          <a:p>
            <a:pPr marL="457200" lvl="1" indent="0">
              <a:buNone/>
            </a:pPr>
            <a:endParaRPr lang="en-US" sz="16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73738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401922"/>
            <a:ext cx="8534400" cy="5096525"/>
          </a:xfrm>
        </p:spPr>
        <p:txBody>
          <a:bodyPr/>
          <a:lstStyle/>
          <a:p>
            <a:r>
              <a:rPr lang="en-US" sz="1400" dirty="0"/>
              <a:t>For each phase of Market Trial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r>
              <a:rPr lang="en-US" sz="1400" dirty="0"/>
              <a:t>For example: screenshot from Handbook 1 – RTC QSE Submission Testing </a:t>
            </a:r>
            <a:r>
              <a:rPr lang="en-US" sz="1200" dirty="0">
                <a:hlinkClick r:id="rId3"/>
              </a:rPr>
              <a:t>https://www.ercot.com/files/docs/2025/04/07/RTCB_Market_Trials_Handbook_1_MarketSubmissions_Updated_04072025.docx</a:t>
            </a:r>
            <a:endParaRPr lang="en-US" sz="1200" dirty="0"/>
          </a:p>
          <a:p>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8" name="Picture 7">
            <a:extLst>
              <a:ext uri="{FF2B5EF4-FFF2-40B4-BE49-F238E27FC236}">
                <a16:creationId xmlns:a16="http://schemas.microsoft.com/office/drawing/2014/main" id="{2AB74CEC-744F-DF76-CF3D-60041D49DCDC}"/>
              </a:ext>
            </a:extLst>
          </p:cNvPr>
          <p:cNvPicPr>
            <a:picLocks noChangeAspect="1"/>
          </p:cNvPicPr>
          <p:nvPr/>
        </p:nvPicPr>
        <p:blipFill>
          <a:blip r:embed="rId4"/>
          <a:stretch>
            <a:fillRect/>
          </a:stretch>
        </p:blipFill>
        <p:spPr>
          <a:xfrm>
            <a:off x="2110652" y="3707045"/>
            <a:ext cx="6523285" cy="2812024"/>
          </a:xfrm>
          <a:prstGeom prst="rect">
            <a:avLst/>
          </a:prstGeom>
        </p:spPr>
      </p:pic>
    </p:spTree>
    <p:extLst>
      <p:ext uri="{BB962C8B-B14F-4D97-AF65-F5344CB8AC3E}">
        <p14:creationId xmlns:p14="http://schemas.microsoft.com/office/powerpoint/2010/main" val="136729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Example 2: RTC Market trials Handbook 3 - Open loop testing </a:t>
            </a:r>
            <a:r>
              <a:rPr lang="en-US" sz="1800" dirty="0">
                <a:hlinkClick r:id="rId2"/>
              </a:rPr>
              <a:t>https://www.ercot.com/files/docs/2025/04/07/RTCB_Market_Trials_Handbook_3_OpenLoop_RTC_SCED_03252025_DRAFT.docx</a:t>
            </a:r>
            <a:endParaRPr lang="en-US" sz="1800" dirty="0"/>
          </a:p>
          <a:p>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6" name="Picture 5">
            <a:extLst>
              <a:ext uri="{FF2B5EF4-FFF2-40B4-BE49-F238E27FC236}">
                <a16:creationId xmlns:a16="http://schemas.microsoft.com/office/drawing/2014/main" id="{8C9126D4-5FD2-68A7-6DAD-2E7B77B313CD}"/>
              </a:ext>
            </a:extLst>
          </p:cNvPr>
          <p:cNvPicPr>
            <a:picLocks noChangeAspect="1"/>
          </p:cNvPicPr>
          <p:nvPr/>
        </p:nvPicPr>
        <p:blipFill>
          <a:blip r:embed="rId3"/>
          <a:stretch>
            <a:fillRect/>
          </a:stretch>
        </p:blipFill>
        <p:spPr>
          <a:xfrm>
            <a:off x="381000" y="2248842"/>
            <a:ext cx="7582557" cy="3383573"/>
          </a:xfrm>
          <a:prstGeom prst="rect">
            <a:avLst/>
          </a:prstGeom>
        </p:spPr>
      </p:pic>
    </p:spTree>
    <p:extLst>
      <p:ext uri="{BB962C8B-B14F-4D97-AF65-F5344CB8AC3E}">
        <p14:creationId xmlns:p14="http://schemas.microsoft.com/office/powerpoint/2010/main" val="197784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Q2.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RTCB mailbox.</a:t>
            </a: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Notifications from ERCOT</a:t>
            </a:r>
          </a:p>
          <a:p>
            <a:pPr marL="0" indent="0">
              <a:buNone/>
            </a:pPr>
            <a:r>
              <a:rPr lang="en-US" sz="1600" dirty="0">
                <a:latin typeface="Aptos" panose="020B0004020202020204" pitchFamily="34" charset="0"/>
                <a:ea typeface="Calibri" panose="020F0502020204030204" pitchFamily="34" charset="0"/>
              </a:rPr>
              <a:t>A4. To support testing notifications from ERCOT for API submissions, QSEs should submit API Listener URL set up information using the template available from the “Technical RTC+B Details” section of the </a:t>
            </a: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RTCBTF</a:t>
            </a:r>
            <a:r>
              <a:rPr lang="en-US" sz="1600" dirty="0">
                <a:latin typeface="Aptos" panose="020B0004020202020204" pitchFamily="34" charset="0"/>
                <a:ea typeface="Calibri" panose="020F0502020204030204" pitchFamily="34" charset="0"/>
              </a:rPr>
              <a:t> page.  QSEs are expected to complete this template and send it to </a:t>
            </a: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RTCB@ercot.com</a:t>
            </a:r>
            <a:r>
              <a:rPr lang="en-US" sz="1600" dirty="0">
                <a:solidFill>
                  <a:srgbClr val="0076C6"/>
                </a:solidFill>
                <a:latin typeface="Aptos" panose="020B0004020202020204" pitchFamily="34" charset="0"/>
                <a:ea typeface="Calibri" panose="020F0502020204030204" pitchFamily="34" charset="0"/>
              </a:rPr>
              <a:t>.</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The specific coded alerts/notifications from ERCOT can be found in the EIP External Specs document Section 5.3.1 -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4"/>
              </a:rPr>
              <a:t>https://www.ercot.com/files/docs/2024/06/24/EIP_External_Interfaces_Specification_RTCB_v1.0.zip</a:t>
            </a:r>
            <a:r>
              <a:rPr lang="en-US" sz="1600" dirty="0">
                <a:effectLst/>
                <a:latin typeface="Aptos" panose="020B0004020202020204" pitchFamily="34" charset="0"/>
                <a:ea typeface="Calibri" panose="020F0502020204030204" pitchFamily="34" charset="0"/>
                <a:cs typeface="Aptos" panose="020B0004020202020204" pitchFamily="34" charset="0"/>
              </a:rPr>
              <a:t> </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For Market submission validations and corresponding error messages – the only changes are related to the submission changes for RTC. The updated RTC+B submission validation rules can be found here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5"/>
              </a:rPr>
              <a:t>https://www.ercot.com/mp/data-products/data-product-details?id=NP4-450-M</a:t>
            </a:r>
            <a:r>
              <a:rPr lang="en-US" sz="1600" dirty="0">
                <a:effectLst/>
                <a:latin typeface="Aptos" panose="020B0004020202020204" pitchFamily="34" charset="0"/>
                <a:ea typeface="Calibri" panose="020F0502020204030204" pitchFamily="34" charset="0"/>
                <a:cs typeface="Aptos" panose="020B0004020202020204" pitchFamily="34" charset="0"/>
              </a:rPr>
              <a:t>. These messages do not include an error code, and the message text for these vary based on the submission error and are specific to the resource/values submitted.</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51EC1-91BF-64D5-0E45-814AADAF0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5BA86-9A93-54D7-4F0A-392C29602EEF}"/>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FB21F59-E443-57E0-B8F8-79871A2BBC20}"/>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7" name="Content Placeholder 6">
            <a:extLst>
              <a:ext uri="{FF2B5EF4-FFF2-40B4-BE49-F238E27FC236}">
                <a16:creationId xmlns:a16="http://schemas.microsoft.com/office/drawing/2014/main" id="{CDAF5F9D-D457-F6CD-EDB6-25D2E77CB249}"/>
              </a:ext>
            </a:extLst>
          </p:cNvPr>
          <p:cNvSpPr>
            <a:spLocks noGrp="1"/>
          </p:cNvSpPr>
          <p:nvPr>
            <p:ph idx="1"/>
          </p:nvPr>
        </p:nvSpPr>
        <p:spPr>
          <a:xfrm>
            <a:off x="318817" y="417037"/>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Q4.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A4. Currently the Market Trial environment is setup with limited functionality. For the first two phases of testing, the functionality is limited to vendor and QSE market submission testing and telemetry validations. Starting with Open Loop testing till go-live, the environment will be updated to allow for DAM/SCED runs, and ERCOT will plan to publish the details of the data available to MPs during this time.</a:t>
            </a:r>
          </a:p>
          <a:p>
            <a:pPr marL="0" indent="0">
              <a:buNone/>
            </a:pPr>
            <a:r>
              <a:rPr lang="en-US" sz="1600" dirty="0">
                <a:latin typeface="Aptos" panose="020B0004020202020204" pitchFamily="34" charset="0"/>
                <a:ea typeface="Calibri" panose="020F0502020204030204" pitchFamily="34" charset="0"/>
              </a:rPr>
              <a:t>DAM award reports will be available on MMSUI/via EWS on the days when DAM is run on RTC market trials </a:t>
            </a: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6" name="Picture 5">
            <a:extLst>
              <a:ext uri="{FF2B5EF4-FFF2-40B4-BE49-F238E27FC236}">
                <a16:creationId xmlns:a16="http://schemas.microsoft.com/office/drawing/2014/main" id="{20A2A9B2-5790-8976-BE81-A1397C212008}"/>
              </a:ext>
            </a:extLst>
          </p:cNvPr>
          <p:cNvPicPr>
            <a:picLocks noChangeAspect="1"/>
          </p:cNvPicPr>
          <p:nvPr/>
        </p:nvPicPr>
        <p:blipFill>
          <a:blip r:embed="rId2"/>
          <a:stretch>
            <a:fillRect/>
          </a:stretch>
        </p:blipFill>
        <p:spPr>
          <a:xfrm>
            <a:off x="2480871" y="2839734"/>
            <a:ext cx="5922900" cy="3440069"/>
          </a:xfrm>
          <a:prstGeom prst="rect">
            <a:avLst/>
          </a:prstGeom>
        </p:spPr>
      </p:pic>
    </p:spTree>
    <p:extLst>
      <p:ext uri="{BB962C8B-B14F-4D97-AF65-F5344CB8AC3E}">
        <p14:creationId xmlns:p14="http://schemas.microsoft.com/office/powerpoint/2010/main" val="3832406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93FD5-E832-79D0-62D6-6A8A09D73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40F16-9E2C-43CF-1C4A-4FA3C01C1682}"/>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404E2E1-EF82-AC4E-9DEA-673F3D931F4F}"/>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7" name="Content Placeholder 6">
            <a:extLst>
              <a:ext uri="{FF2B5EF4-FFF2-40B4-BE49-F238E27FC236}">
                <a16:creationId xmlns:a16="http://schemas.microsoft.com/office/drawing/2014/main" id="{33E0DE6B-45BA-081B-8843-12759ED3ADD5}"/>
              </a:ext>
            </a:extLst>
          </p:cNvPr>
          <p:cNvSpPr>
            <a:spLocks noGrp="1"/>
          </p:cNvSpPr>
          <p:nvPr>
            <p:ph idx="1"/>
          </p:nvPr>
        </p:nvSpPr>
        <p:spPr>
          <a:xfrm>
            <a:off x="2286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Q5. RTC+B Settlements Extracts in Market Trials?</a:t>
            </a:r>
          </a:p>
          <a:p>
            <a:pPr marL="0" marR="0" indent="0">
              <a:buNone/>
            </a:pPr>
            <a:r>
              <a:rPr lang="en-US" sz="1600" dirty="0">
                <a:latin typeface="Aptos" panose="020B0004020202020204" pitchFamily="34" charset="0"/>
                <a:ea typeface="Calibri" panose="020F0502020204030204" pitchFamily="34" charset="0"/>
              </a:rPr>
              <a:t>A5. Market Trials are limited for Settlements and Billing:  </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will not be providing QSE specific statement files, however, generalized sample DAM and RTM Statements will be posted in the next 1-2 months for review.</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These statements do not structurally change, but will include changes in the billing determinants for RTC</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has provided training on the RTC billing determinants and posted in a YouTube on this page:</a:t>
            </a:r>
          </a:p>
          <a:p>
            <a:pPr marL="742950" marR="0" lvl="1" indent="-285750">
              <a:buFont typeface="Courier New" panose="02070309020205020404" pitchFamily="49" charset="0"/>
              <a:buChar char="o"/>
            </a:pP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https://www.ercot.com/committees/tac/rtcbtf/training</a:t>
            </a:r>
            <a:r>
              <a:rPr lang="en-US" sz="1600" dirty="0">
                <a:solidFill>
                  <a:srgbClr val="0076C6"/>
                </a:solidFill>
                <a:latin typeface="Aptos" panose="020B0004020202020204" pitchFamily="34" charset="0"/>
                <a:ea typeface="Calibri" panose="020F0502020204030204" pitchFamily="34" charset="0"/>
              </a:rPr>
              <a:t>   </a:t>
            </a:r>
            <a:r>
              <a:rPr lang="en-US" sz="1600" dirty="0">
                <a:latin typeface="Aptos" panose="020B0004020202020204" pitchFamily="34" charset="0"/>
                <a:ea typeface="Calibri" panose="020F0502020204030204" pitchFamily="34" charset="0"/>
              </a:rPr>
              <a:t>(Select RTC+B Settlement Overview)</a:t>
            </a:r>
          </a:p>
          <a:p>
            <a:pPr marL="742950" marR="0" lvl="1" indent="-285750">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1026" name="Picture 2">
            <a:extLst>
              <a:ext uri="{FF2B5EF4-FFF2-40B4-BE49-F238E27FC236}">
                <a16:creationId xmlns:a16="http://schemas.microsoft.com/office/drawing/2014/main" id="{33DEA6DC-A9A4-E505-045B-40FC2256D3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1314" y="3429000"/>
            <a:ext cx="5519057" cy="2833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 - Market Submissions Testing</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829969" y="3329425"/>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935813"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1" name="Rectangle 10">
            <a:extLst>
              <a:ext uri="{FF2B5EF4-FFF2-40B4-BE49-F238E27FC236}">
                <a16:creationId xmlns:a16="http://schemas.microsoft.com/office/drawing/2014/main" id="{3C6B17F2-3C08-2302-8445-CB00D94EB984}"/>
              </a:ext>
            </a:extLst>
          </p:cNvPr>
          <p:cNvSpPr/>
          <p:nvPr/>
        </p:nvSpPr>
        <p:spPr>
          <a:xfrm>
            <a:off x="4164625" y="43244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2" name="Rectangle 11">
            <a:extLst>
              <a:ext uri="{FF2B5EF4-FFF2-40B4-BE49-F238E27FC236}">
                <a16:creationId xmlns:a16="http://schemas.microsoft.com/office/drawing/2014/main" id="{18D0A913-0373-55DD-393C-9698F1531495}"/>
              </a:ext>
            </a:extLst>
          </p:cNvPr>
          <p:cNvSpPr/>
          <p:nvPr/>
        </p:nvSpPr>
        <p:spPr>
          <a:xfrm>
            <a:off x="5929429" y="43332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941292" y="3324867"/>
            <a:ext cx="952500" cy="461665"/>
          </a:xfrm>
          <a:prstGeom prst="rect">
            <a:avLst/>
          </a:prstGeom>
          <a:noFill/>
        </p:spPr>
        <p:txBody>
          <a:bodyPr wrap="square" rtlCol="0">
            <a:spAutoFit/>
          </a:bodyPr>
          <a:lstStyle/>
          <a:p>
            <a:r>
              <a:rPr lang="en-US" sz="1200" dirty="0"/>
              <a:t>Start </a:t>
            </a:r>
          </a:p>
          <a:p>
            <a:r>
              <a:rPr lang="en-US" sz="1200" dirty="0"/>
              <a:t>09/2025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867389" y="3286517"/>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957146" y="5444661"/>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952530" y="43307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Tree>
    <p:extLst>
      <p:ext uri="{BB962C8B-B14F-4D97-AF65-F5344CB8AC3E}">
        <p14:creationId xmlns:p14="http://schemas.microsoft.com/office/powerpoint/2010/main" val="66777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sz="2000" dirty="0"/>
              <a:t>(Updated with URLs)</a:t>
            </a:r>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85060" y="764406"/>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618143614"/>
              </p:ext>
            </p:extLst>
          </p:nvPr>
        </p:nvGraphicFramePr>
        <p:xfrm>
          <a:off x="182033" y="1477823"/>
          <a:ext cx="8657167" cy="39471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318718">
                <a:tc>
                  <a:txBody>
                    <a:bodyPr/>
                    <a:lstStyle/>
                    <a:p>
                      <a:pPr algn="ctr" fontAlgn="b"/>
                      <a:r>
                        <a:rPr lang="en-US" sz="1100" u="none" strike="noStrike" dirty="0">
                          <a:effectLst/>
                        </a:rPr>
                        <a:t>RTC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API / WAN URL</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u="none" strike="noStrike" dirty="0">
                          <a:effectLst/>
                        </a:rPr>
                        <a:t>RTC MOTE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a:effectLst/>
                        </a:rPr>
                        <a:t>Open Loop and Closed Loop Testing</a:t>
                      </a:r>
                      <a:endParaRPr lang="en-US" sz="1100" b="0" i="0" u="none" strike="noStrike">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highlight>
                            <a:srgbClr val="FFFF00"/>
                          </a:highlight>
                        </a:rPr>
                        <a:t>New Production API/WAN URL</a:t>
                      </a:r>
                      <a:endParaRPr lang="en-US" sz="1100" b="0" i="0" u="none" strike="noStrike" dirty="0">
                        <a:solidFill>
                          <a:srgbClr val="000000"/>
                        </a:solidFill>
                        <a:effectLst/>
                        <a:highlight>
                          <a:srgbClr val="FFFF00"/>
                        </a:highligh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WAN/API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API/WAN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Trials Systems Readiness Summary</a:t>
            </a:r>
            <a:endParaRPr lang="en-US"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a:t>
            </a:r>
            <a:r>
              <a:rPr lang="en-US" sz="1400" b="1" u="sng" dirty="0"/>
              <a:t>QSEs and their vendors developer level testing </a:t>
            </a:r>
            <a:r>
              <a:rPr lang="en-US" sz="1400" dirty="0"/>
              <a:t>from 03/07/2025 and will be open until 04/30/2025.</a:t>
            </a:r>
          </a:p>
          <a:p>
            <a:r>
              <a:rPr lang="en-US" sz="1400" dirty="0"/>
              <a:t>The next phase of testing will include QSE submission testing as well as telemetry </a:t>
            </a:r>
            <a:r>
              <a:rPr lang="en-US" sz="1400"/>
              <a:t>verification from 05/05/2025 to 06/30/2025.</a:t>
            </a:r>
            <a:endParaRPr lang="en-US" sz="1400" dirty="0"/>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This first release into the Market Trials environment is being considered a “Sandbox release” as it is an early release with limited capability.</a:t>
            </a:r>
          </a:p>
          <a:p>
            <a:endParaRPr lang="en-US" sz="1400" dirty="0"/>
          </a:p>
          <a:p>
            <a:r>
              <a:rPr lang="en-US" sz="1400" dirty="0"/>
              <a:t>ERCOT is performing limited testing considering market facing environment setup. ERCOT will work with QSEs and with their vendors to resolve any issues.</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 Testing Plan</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6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600" dirty="0">
                <a:ea typeface="Calibri" panose="020F0502020204030204" pitchFamily="34" charset="0"/>
              </a:rPr>
              <a:t>ERCOT will manually approve the outages. </a:t>
            </a:r>
          </a:p>
          <a:p>
            <a:pPr lvl="1">
              <a:buFont typeface="Courier New" panose="02070309020205020404" pitchFamily="49" charset="0"/>
              <a:buChar char="o"/>
            </a:pPr>
            <a:r>
              <a:rPr lang="en-US" sz="1600" dirty="0">
                <a:ea typeface="Calibri" panose="020F0502020204030204" pitchFamily="34" charset="0"/>
              </a:rPr>
              <a:t>This will help QSEs, and their vendors test their Outage Scheduler software.</a:t>
            </a:r>
          </a:p>
          <a:p>
            <a:pPr marL="0" indent="0">
              <a:buNone/>
            </a:pPr>
            <a:endParaRPr lang="en-US" sz="1800" dirty="0">
              <a:latin typeface="Aptos" panose="020B0004020202020204" pitchFamily="34" charset="0"/>
              <a:ea typeface="Calibri" panose="020F0502020204030204" pitchFamily="34" charset="0"/>
            </a:endParaRPr>
          </a:p>
          <a:p>
            <a:r>
              <a:rPr lang="en-US" sz="1800" dirty="0"/>
              <a:t>ERCOT is also reviewing the cutover plan for closed loop testing and Production go-live to carry the outages to the RTC systems and will add more details to the individual Market Trials handbooks.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27282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t>Updated RTC EIP External Interfaces Specification document and Market Submissions XSDs to include below minor changes.  </a:t>
            </a:r>
          </a:p>
          <a:p>
            <a:r>
              <a:rPr lang="en-US" sz="1800" dirty="0"/>
              <a:t>Some of these are identified during ongoing Market Trials Sandbox Testing.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pPr marL="0" indent="0">
              <a:buNone/>
            </a:pPr>
            <a:endParaRPr lang="en-US" sz="1800" u="sng" dirty="0"/>
          </a:p>
          <a:p>
            <a:r>
              <a:rPr lang="en-US" sz="1800" dirty="0"/>
              <a:t>4.3.8 &amp; 5.3.11 sections update 2 XSDs but no structural changes (value/comments changes only), rest are EIP Specifications Document updates.</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B2133120-2CF8-4C5A-D097-E34C03008A3C}"/>
              </a:ext>
            </a:extLst>
          </p:cNvPr>
          <p:cNvPicPr>
            <a:picLocks noChangeAspect="1"/>
          </p:cNvPicPr>
          <p:nvPr/>
        </p:nvPicPr>
        <p:blipFill>
          <a:blip r:embed="rId2"/>
          <a:stretch>
            <a:fillRect/>
          </a:stretch>
        </p:blipFill>
        <p:spPr>
          <a:xfrm>
            <a:off x="929966" y="2322790"/>
            <a:ext cx="6410912" cy="261134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61533269"/>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3036</TotalTime>
  <Words>2309</Words>
  <Application>Microsoft Office PowerPoint</Application>
  <PresentationFormat>On-screen Show (4:3)</PresentationFormat>
  <Paragraphs>316</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Aptos</vt:lpstr>
      <vt:lpstr>Arial</vt:lpstr>
      <vt:lpstr>Calibri</vt:lpstr>
      <vt:lpstr>Courier New</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(Updated with URLs)</vt:lpstr>
      <vt:lpstr>RTC+B Market Submissions - Systems configurations Public Key Update for WAN/API submissions</vt:lpstr>
      <vt:lpstr>RTC+B Market Trials Systems Readiness Summary</vt:lpstr>
      <vt:lpstr>Outage Submissions Testing Plan</vt:lpstr>
      <vt:lpstr>Updates to EIP External Specifications Document and Market Submissions XSDs</vt:lpstr>
      <vt:lpstr>Updates to EIP External Specifications Document and Market Submissions XSDs</vt:lpstr>
      <vt:lpstr>Updates to EIP External Specifications Document and Market Submissions XSDs</vt:lpstr>
      <vt:lpstr>Updates to EIP External Specifications Document Related to Notifications (Alerts and Notices)</vt:lpstr>
      <vt:lpstr>FAQ - Market Trials Submission Testing</vt:lpstr>
      <vt:lpstr>Market Submissions Handbooks Review</vt:lpstr>
      <vt:lpstr>Market Submissions Handbooks Review</vt:lpstr>
      <vt:lpstr>FAQ - Market Trials Submission Testing </vt:lpstr>
      <vt:lpstr>FAQ - Market Trials Submission Testing </vt:lpstr>
      <vt:lpstr>FAQ - Market Trials Submission Testing </vt:lpstr>
      <vt:lpstr>RTC+B Market Trials - Market Submissions Testing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Hariharan, Sruthi</cp:lastModifiedBy>
  <cp:revision>16</cp:revision>
  <cp:lastPrinted>2017-10-10T21:31:05Z</cp:lastPrinted>
  <dcterms:created xsi:type="dcterms:W3CDTF">2016-01-21T15:20:31Z</dcterms:created>
  <dcterms:modified xsi:type="dcterms:W3CDTF">2025-04-22T01:31:43Z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