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34"/>
  </p:notesMasterIdLst>
  <p:handoutMasterIdLst>
    <p:handoutMasterId r:id="rId35"/>
  </p:handoutMasterIdLst>
  <p:sldIdLst>
    <p:sldId id="260" r:id="rId6"/>
    <p:sldId id="584" r:id="rId7"/>
    <p:sldId id="581" r:id="rId8"/>
    <p:sldId id="585" r:id="rId9"/>
    <p:sldId id="589" r:id="rId10"/>
    <p:sldId id="588" r:id="rId11"/>
    <p:sldId id="612" r:id="rId12"/>
    <p:sldId id="3049" r:id="rId13"/>
    <p:sldId id="3050" r:id="rId14"/>
    <p:sldId id="591" r:id="rId15"/>
    <p:sldId id="606" r:id="rId16"/>
    <p:sldId id="608" r:id="rId17"/>
    <p:sldId id="609" r:id="rId18"/>
    <p:sldId id="616" r:id="rId19"/>
    <p:sldId id="617" r:id="rId20"/>
    <p:sldId id="597" r:id="rId21"/>
    <p:sldId id="3051" r:id="rId22"/>
    <p:sldId id="599" r:id="rId23"/>
    <p:sldId id="611" r:id="rId24"/>
    <p:sldId id="613" r:id="rId25"/>
    <p:sldId id="590" r:id="rId26"/>
    <p:sldId id="593" r:id="rId27"/>
    <p:sldId id="607" r:id="rId28"/>
    <p:sldId id="592" r:id="rId29"/>
    <p:sldId id="594" r:id="rId30"/>
    <p:sldId id="603" r:id="rId31"/>
    <p:sldId id="605" r:id="rId32"/>
    <p:sldId id="587" r:id="rId3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FD8819A-08DF-43DE-AEA8-2BAF1B2ED933}">
          <p14:sldIdLst>
            <p14:sldId id="260"/>
            <p14:sldId id="584"/>
            <p14:sldId id="581"/>
            <p14:sldId id="585"/>
            <p14:sldId id="589"/>
            <p14:sldId id="588"/>
            <p14:sldId id="612"/>
            <p14:sldId id="3049"/>
            <p14:sldId id="3050"/>
            <p14:sldId id="591"/>
            <p14:sldId id="606"/>
            <p14:sldId id="608"/>
            <p14:sldId id="609"/>
            <p14:sldId id="616"/>
            <p14:sldId id="617"/>
            <p14:sldId id="597"/>
            <p14:sldId id="3051"/>
            <p14:sldId id="599"/>
            <p14:sldId id="611"/>
            <p14:sldId id="613"/>
            <p14:sldId id="590"/>
            <p14:sldId id="593"/>
            <p14:sldId id="607"/>
            <p14:sldId id="592"/>
            <p14:sldId id="594"/>
            <p14:sldId id="603"/>
            <p14:sldId id="605"/>
            <p14:sldId id="5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6E46664-F12B-098F-F2ED-B37B267F78C9}" name="Hariharan, Sruthi" initials="SH" userId="S::Sruthi.Hariharan@ercot.com::1b4b04c2-1748-4b7a-accb-40e24f34151a" providerId="AD"/>
  <p188:author id="{455F78AF-19B2-55D8-4E6E-F53A554BB6DA}" name="Badri, Sreenivas" initials="SB" userId="S::Sreenivas.Badri@ercot.com::0b43dccd-042e-4be0-871d-afa1d90d6a2e" providerId="AD"/>
  <p188:author id="{6AED60BC-6DC8-9208-15EC-10DB2B0CE731}" name="Mereness, Matt" initials="MM" userId="S::matt.mereness@ercot.com::6db1126a-164e-4475-8d86-5dde160acd3b" providerId="AD"/>
  <p188:author id="{881B48C5-BB53-CDCD-4930-0451197F0D4A}" name="Urquhart, Ike" initials="UI" userId="S::Ike.Urquhart@ercot.com::730980f3-dc09-4cfe-ab83-a3f100637f33" providerId="AD"/>
  <p188:author id="{47B1B2D5-CBCE-C9A6-CDCE-5D057DF5C4EF}" name="Kersulis, Jonas" initials="KJ" userId="S::Jonas.Kersulis@ercot.com::38ec2a83-12fc-4093-8e16-3ee53b6e048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C6"/>
    <a:srgbClr val="00AEC7"/>
    <a:srgbClr val="26D07C"/>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47B83E-A593-47BC-9D2F-F14A95017EAD}" v="31" dt="2025-10-23T16:05:57.924"/>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1584" y="324"/>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notesMaster" Target="notesMasters/notesMaster1.xml"/><Relationship Id="rId42" Type="http://schemas.microsoft.com/office/2018/10/relationships/authors" Targe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handoutMaster" Target="handoutMasters/handoutMaster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45620CC9-00C4-481B-A75E-00D5C73D93D3}"/>
    <pc:docChg chg="undo custSel addSld modSld">
      <pc:chgData name="Badri, Sreenivas" userId="0b43dccd-042e-4be0-871d-afa1d90d6a2e" providerId="ADAL" clId="{45620CC9-00C4-481B-A75E-00D5C73D93D3}" dt="2025-06-27T13:16:41.444" v="3405" actId="20577"/>
      <pc:docMkLst>
        <pc:docMk/>
      </pc:docMkLst>
      <pc:sldChg chg="modSp mod">
        <pc:chgData name="Badri, Sreenivas" userId="0b43dccd-042e-4be0-871d-afa1d90d6a2e" providerId="ADAL" clId="{45620CC9-00C4-481B-A75E-00D5C73D93D3}" dt="2025-06-25T11:51:57.834" v="1628" actId="20577"/>
        <pc:sldMkLst>
          <pc:docMk/>
          <pc:sldMk cId="418804686" sldId="581"/>
        </pc:sldMkLst>
      </pc:sldChg>
      <pc:sldChg chg="addSp delSp modSp mod">
        <pc:chgData name="Badri, Sreenivas" userId="0b43dccd-042e-4be0-871d-afa1d90d6a2e" providerId="ADAL" clId="{45620CC9-00C4-481B-A75E-00D5C73D93D3}" dt="2025-06-25T11:50:46.840" v="1586" actId="1076"/>
        <pc:sldMkLst>
          <pc:docMk/>
          <pc:sldMk cId="667771685" sldId="584"/>
        </pc:sldMkLst>
      </pc:sldChg>
      <pc:sldChg chg="modSp mod">
        <pc:chgData name="Badri, Sreenivas" userId="0b43dccd-042e-4be0-871d-afa1d90d6a2e" providerId="ADAL" clId="{45620CC9-00C4-481B-A75E-00D5C73D93D3}" dt="2025-06-27T13:16:41.444" v="3405" actId="20577"/>
        <pc:sldMkLst>
          <pc:docMk/>
          <pc:sldMk cId="2518961665" sldId="589"/>
        </pc:sldMkLst>
      </pc:sldChg>
      <pc:sldChg chg="modSp mod">
        <pc:chgData name="Badri, Sreenivas" userId="0b43dccd-042e-4be0-871d-afa1d90d6a2e" providerId="ADAL" clId="{45620CC9-00C4-481B-A75E-00D5C73D93D3}" dt="2025-06-26T11:09:25.758" v="3403" actId="20577"/>
        <pc:sldMkLst>
          <pc:docMk/>
          <pc:sldMk cId="4272829967" sldId="597"/>
        </pc:sldMkLst>
      </pc:sldChg>
      <pc:sldChg chg="modSp mod">
        <pc:chgData name="Badri, Sreenivas" userId="0b43dccd-042e-4be0-871d-afa1d90d6a2e" providerId="ADAL" clId="{45620CC9-00C4-481B-A75E-00D5C73D93D3}" dt="2025-06-25T23:58:50.618" v="3340" actId="20577"/>
        <pc:sldMkLst>
          <pc:docMk/>
          <pc:sldMk cId="3783573396" sldId="606"/>
        </pc:sldMkLst>
      </pc:sldChg>
      <pc:sldChg chg="modSp add mod">
        <pc:chgData name="Badri, Sreenivas" userId="0b43dccd-042e-4be0-871d-afa1d90d6a2e" providerId="ADAL" clId="{45620CC9-00C4-481B-A75E-00D5C73D93D3}" dt="2025-06-26T11:10:26.106" v="3404" actId="1076"/>
        <pc:sldMkLst>
          <pc:docMk/>
          <pc:sldMk cId="1934425776" sldId="608"/>
        </pc:sldMkLst>
      </pc:sldChg>
      <pc:sldChg chg="modSp add mod">
        <pc:chgData name="Badri, Sreenivas" userId="0b43dccd-042e-4be0-871d-afa1d90d6a2e" providerId="ADAL" clId="{45620CC9-00C4-481B-A75E-00D5C73D93D3}" dt="2025-06-26T11:07:45.457" v="3387" actId="20577"/>
        <pc:sldMkLst>
          <pc:docMk/>
          <pc:sldMk cId="523291190" sldId="609"/>
        </pc:sldMkLst>
      </pc:sldChg>
    </pc:docChg>
  </pc:docChgLst>
  <pc:docChgLst>
    <pc:chgData name="Badri, Sreenivas" userId="0b43dccd-042e-4be0-871d-afa1d90d6a2e" providerId="ADAL" clId="{EB1D8452-0F5C-47C7-89FE-0D9E7788BE11}"/>
    <pc:docChg chg="undo custSel addSld delSld modSld modSection">
      <pc:chgData name="Badri, Sreenivas" userId="0b43dccd-042e-4be0-871d-afa1d90d6a2e" providerId="ADAL" clId="{EB1D8452-0F5C-47C7-89FE-0D9E7788BE11}" dt="2025-10-07T07:51:22.261" v="3015" actId="6549"/>
      <pc:docMkLst>
        <pc:docMk/>
      </pc:docMkLst>
      <pc:sldChg chg="modSp mod">
        <pc:chgData name="Badri, Sreenivas" userId="0b43dccd-042e-4be0-871d-afa1d90d6a2e" providerId="ADAL" clId="{EB1D8452-0F5C-47C7-89FE-0D9E7788BE11}" dt="2025-09-25T12:25:29.495" v="44" actId="20577"/>
        <pc:sldMkLst>
          <pc:docMk/>
          <pc:sldMk cId="730603795" sldId="260"/>
        </pc:sldMkLst>
        <pc:spChg chg="mod">
          <ac:chgData name="Badri, Sreenivas" userId="0b43dccd-042e-4be0-871d-afa1d90d6a2e" providerId="ADAL" clId="{EB1D8452-0F5C-47C7-89FE-0D9E7788BE11}" dt="2025-09-25T12:25:29.495" v="44" actId="20577"/>
          <ac:spMkLst>
            <pc:docMk/>
            <pc:sldMk cId="730603795" sldId="260"/>
            <ac:spMk id="7" creationId="{00000000-0000-0000-0000-000000000000}"/>
          </ac:spMkLst>
        </pc:spChg>
      </pc:sldChg>
      <pc:sldChg chg="modSp mod">
        <pc:chgData name="Badri, Sreenivas" userId="0b43dccd-042e-4be0-871d-afa1d90d6a2e" providerId="ADAL" clId="{EB1D8452-0F5C-47C7-89FE-0D9E7788BE11}" dt="2025-09-25T17:05:52.396" v="2758" actId="20577"/>
        <pc:sldMkLst>
          <pc:docMk/>
          <pc:sldMk cId="1404225605" sldId="585"/>
        </pc:sldMkLst>
        <pc:graphicFrameChg chg="modGraphic">
          <ac:chgData name="Badri, Sreenivas" userId="0b43dccd-042e-4be0-871d-afa1d90d6a2e" providerId="ADAL" clId="{EB1D8452-0F5C-47C7-89FE-0D9E7788BE11}" dt="2025-09-25T17:05:52.396" v="2758" actId="20577"/>
          <ac:graphicFrameMkLst>
            <pc:docMk/>
            <pc:sldMk cId="1404225605" sldId="585"/>
            <ac:graphicFrameMk id="6" creationId="{3E059CBF-1175-9A77-21F8-BB408DE548A5}"/>
          </ac:graphicFrameMkLst>
        </pc:graphicFrameChg>
      </pc:sldChg>
      <pc:sldChg chg="modSp mod">
        <pc:chgData name="Badri, Sreenivas" userId="0b43dccd-042e-4be0-871d-afa1d90d6a2e" providerId="ADAL" clId="{EB1D8452-0F5C-47C7-89FE-0D9E7788BE11}" dt="2025-10-06T16:08:57.341" v="2960" actId="14734"/>
        <pc:sldMkLst>
          <pc:docMk/>
          <pc:sldMk cId="2518961665" sldId="589"/>
        </pc:sldMkLst>
        <pc:graphicFrameChg chg="modGraphic">
          <ac:chgData name="Badri, Sreenivas" userId="0b43dccd-042e-4be0-871d-afa1d90d6a2e" providerId="ADAL" clId="{EB1D8452-0F5C-47C7-89FE-0D9E7788BE11}" dt="2025-10-06T16:08:57.341" v="2960" actId="14734"/>
          <ac:graphicFrameMkLst>
            <pc:docMk/>
            <pc:sldMk cId="2518961665" sldId="589"/>
            <ac:graphicFrameMk id="7" creationId="{3213A883-B02D-CB28-F0A7-64F42809F0BB}"/>
          </ac:graphicFrameMkLst>
        </pc:graphicFrameChg>
      </pc:sldChg>
      <pc:sldChg chg="modSp mod">
        <pc:chgData name="Badri, Sreenivas" userId="0b43dccd-042e-4be0-871d-afa1d90d6a2e" providerId="ADAL" clId="{EB1D8452-0F5C-47C7-89FE-0D9E7788BE11}" dt="2025-09-25T13:20:24.794" v="933" actId="5793"/>
        <pc:sldMkLst>
          <pc:docMk/>
          <pc:sldMk cId="1902031711" sldId="591"/>
        </pc:sldMkLst>
        <pc:spChg chg="mod">
          <ac:chgData name="Badri, Sreenivas" userId="0b43dccd-042e-4be0-871d-afa1d90d6a2e" providerId="ADAL" clId="{EB1D8452-0F5C-47C7-89FE-0D9E7788BE11}" dt="2025-09-25T13:20:24.794" v="933" actId="5793"/>
          <ac:spMkLst>
            <pc:docMk/>
            <pc:sldMk cId="1902031711" sldId="591"/>
            <ac:spMk id="10" creationId="{E3208117-FCBF-86B6-E8F1-E9022CB759B2}"/>
          </ac:spMkLst>
        </pc:spChg>
      </pc:sldChg>
      <pc:sldChg chg="modSp mod">
        <pc:chgData name="Badri, Sreenivas" userId="0b43dccd-042e-4be0-871d-afa1d90d6a2e" providerId="ADAL" clId="{EB1D8452-0F5C-47C7-89FE-0D9E7788BE11}" dt="2025-09-25T13:44:56.846" v="1791" actId="13926"/>
        <pc:sldMkLst>
          <pc:docMk/>
          <pc:sldMk cId="4272829967" sldId="597"/>
        </pc:sldMkLst>
        <pc:spChg chg="mod">
          <ac:chgData name="Badri, Sreenivas" userId="0b43dccd-042e-4be0-871d-afa1d90d6a2e" providerId="ADAL" clId="{EB1D8452-0F5C-47C7-89FE-0D9E7788BE11}" dt="2025-09-25T13:44:56.846" v="1791" actId="13926"/>
          <ac:spMkLst>
            <pc:docMk/>
            <pc:sldMk cId="4272829967" sldId="597"/>
            <ac:spMk id="2" creationId="{DEEAB704-E1FC-5CCA-84C5-D6FA3AAA5DD5}"/>
          </ac:spMkLst>
        </pc:spChg>
        <pc:spChg chg="mod">
          <ac:chgData name="Badri, Sreenivas" userId="0b43dccd-042e-4be0-871d-afa1d90d6a2e" providerId="ADAL" clId="{EB1D8452-0F5C-47C7-89FE-0D9E7788BE11}" dt="2025-09-25T13:44:50.641" v="1790" actId="5793"/>
          <ac:spMkLst>
            <pc:docMk/>
            <pc:sldMk cId="4272829967" sldId="597"/>
            <ac:spMk id="3" creationId="{B10EFFBC-10B6-45F9-AB09-C472D3FDD6CF}"/>
          </ac:spMkLst>
        </pc:spChg>
      </pc:sldChg>
      <pc:sldChg chg="modSp mod">
        <pc:chgData name="Badri, Sreenivas" userId="0b43dccd-042e-4be0-871d-afa1d90d6a2e" providerId="ADAL" clId="{EB1D8452-0F5C-47C7-89FE-0D9E7788BE11}" dt="2025-09-24T17:28:33.493" v="3" actId="13926"/>
        <pc:sldMkLst>
          <pc:docMk/>
          <pc:sldMk cId="1934425776" sldId="608"/>
        </pc:sldMkLst>
        <pc:spChg chg="mod">
          <ac:chgData name="Badri, Sreenivas" userId="0b43dccd-042e-4be0-871d-afa1d90d6a2e" providerId="ADAL" clId="{EB1D8452-0F5C-47C7-89FE-0D9E7788BE11}" dt="2025-09-24T17:28:33.493" v="3" actId="13926"/>
          <ac:spMkLst>
            <pc:docMk/>
            <pc:sldMk cId="1934425776" sldId="608"/>
            <ac:spMk id="2" creationId="{307AB00A-7525-E716-FC4F-41F9C4482DF5}"/>
          </ac:spMkLst>
        </pc:spChg>
      </pc:sldChg>
      <pc:sldChg chg="del">
        <pc:chgData name="Badri, Sreenivas" userId="0b43dccd-042e-4be0-871d-afa1d90d6a2e" providerId="ADAL" clId="{EB1D8452-0F5C-47C7-89FE-0D9E7788BE11}" dt="2025-09-25T13:27:10.831" v="981" actId="47"/>
        <pc:sldMkLst>
          <pc:docMk/>
          <pc:sldMk cId="2198817000" sldId="610"/>
        </pc:sldMkLst>
      </pc:sldChg>
      <pc:sldChg chg="modSp mod">
        <pc:chgData name="Badri, Sreenivas" userId="0b43dccd-042e-4be0-871d-afa1d90d6a2e" providerId="ADAL" clId="{EB1D8452-0F5C-47C7-89FE-0D9E7788BE11}" dt="2025-09-24T17:25:41.724" v="2" actId="20577"/>
        <pc:sldMkLst>
          <pc:docMk/>
          <pc:sldMk cId="2649187991" sldId="612"/>
        </pc:sldMkLst>
        <pc:graphicFrameChg chg="modGraphic">
          <ac:chgData name="Badri, Sreenivas" userId="0b43dccd-042e-4be0-871d-afa1d90d6a2e" providerId="ADAL" clId="{EB1D8452-0F5C-47C7-89FE-0D9E7788BE11}" dt="2025-09-24T17:25:41.724" v="2" actId="20577"/>
          <ac:graphicFrameMkLst>
            <pc:docMk/>
            <pc:sldMk cId="2649187991" sldId="612"/>
            <ac:graphicFrameMk id="3" creationId="{8BD72AF9-30E9-959D-4899-8184D12BA792}"/>
          </ac:graphicFrameMkLst>
        </pc:graphicFrameChg>
      </pc:sldChg>
      <pc:sldChg chg="modSp mod">
        <pc:chgData name="Badri, Sreenivas" userId="0b43dccd-042e-4be0-871d-afa1d90d6a2e" providerId="ADAL" clId="{EB1D8452-0F5C-47C7-89FE-0D9E7788BE11}" dt="2025-09-24T17:28:44.823" v="4" actId="13926"/>
        <pc:sldMkLst>
          <pc:docMk/>
          <pc:sldMk cId="244149848" sldId="613"/>
        </pc:sldMkLst>
        <pc:spChg chg="mod">
          <ac:chgData name="Badri, Sreenivas" userId="0b43dccd-042e-4be0-871d-afa1d90d6a2e" providerId="ADAL" clId="{EB1D8452-0F5C-47C7-89FE-0D9E7788BE11}" dt="2025-09-24T17:28:44.823" v="4" actId="13926"/>
          <ac:spMkLst>
            <pc:docMk/>
            <pc:sldMk cId="244149848" sldId="613"/>
            <ac:spMk id="2" creationId="{56B196A9-C2BD-882E-1D61-48C3D6F9172A}"/>
          </ac:spMkLst>
        </pc:spChg>
      </pc:sldChg>
      <pc:sldChg chg="delSp modSp add mod">
        <pc:chgData name="Badri, Sreenivas" userId="0b43dccd-042e-4be0-871d-afa1d90d6a2e" providerId="ADAL" clId="{EB1D8452-0F5C-47C7-89FE-0D9E7788BE11}" dt="2025-10-07T07:51:22.261" v="3015" actId="6549"/>
        <pc:sldMkLst>
          <pc:docMk/>
          <pc:sldMk cId="1187163379" sldId="614"/>
        </pc:sldMkLst>
      </pc:sldChg>
      <pc:sldChg chg="modSp add mod">
        <pc:chgData name="Badri, Sreenivas" userId="0b43dccd-042e-4be0-871d-afa1d90d6a2e" providerId="ADAL" clId="{EB1D8452-0F5C-47C7-89FE-0D9E7788BE11}" dt="2025-09-25T17:07:49.363" v="2820" actId="20577"/>
        <pc:sldMkLst>
          <pc:docMk/>
          <pc:sldMk cId="630178800" sldId="615"/>
        </pc:sldMkLst>
      </pc:sldChg>
    </pc:docChg>
  </pc:docChgLst>
  <pc:docChgLst>
    <pc:chgData name="Badri, Sreenivas" userId="0b43dccd-042e-4be0-871d-afa1d90d6a2e" providerId="ADAL" clId="{C8BC2E5B-0839-477A-9D8D-FBE464356569}"/>
    <pc:docChg chg="custSel addSld modSld">
      <pc:chgData name="Badri, Sreenivas" userId="0b43dccd-042e-4be0-871d-afa1d90d6a2e" providerId="ADAL" clId="{C8BC2E5B-0839-477A-9D8D-FBE464356569}" dt="2025-07-30T19:10:25.540" v="439" actId="108"/>
      <pc:docMkLst>
        <pc:docMk/>
      </pc:docMkLst>
      <pc:sldChg chg="modSp mod">
        <pc:chgData name="Badri, Sreenivas" userId="0b43dccd-042e-4be0-871d-afa1d90d6a2e" providerId="ADAL" clId="{C8BC2E5B-0839-477A-9D8D-FBE464356569}" dt="2025-07-30T12:25:07.652" v="7" actId="20577"/>
        <pc:sldMkLst>
          <pc:docMk/>
          <pc:sldMk cId="730603795" sldId="260"/>
        </pc:sldMkLst>
      </pc:sldChg>
      <pc:sldChg chg="delSp modSp mod">
        <pc:chgData name="Badri, Sreenivas" userId="0b43dccd-042e-4be0-871d-afa1d90d6a2e" providerId="ADAL" clId="{C8BC2E5B-0839-477A-9D8D-FBE464356569}" dt="2025-07-30T18:57:57.651" v="97" actId="13926"/>
        <pc:sldMkLst>
          <pc:docMk/>
          <pc:sldMk cId="2518961665" sldId="589"/>
        </pc:sldMkLst>
      </pc:sldChg>
      <pc:sldChg chg="modSp mod">
        <pc:chgData name="Badri, Sreenivas" userId="0b43dccd-042e-4be0-871d-afa1d90d6a2e" providerId="ADAL" clId="{C8BC2E5B-0839-477A-9D8D-FBE464356569}" dt="2025-07-30T18:46:07.038" v="79" actId="1076"/>
        <pc:sldMkLst>
          <pc:docMk/>
          <pc:sldMk cId="1367297713" sldId="590"/>
        </pc:sldMkLst>
      </pc:sldChg>
      <pc:sldChg chg="addSp delSp modSp mod">
        <pc:chgData name="Badri, Sreenivas" userId="0b43dccd-042e-4be0-871d-afa1d90d6a2e" providerId="ADAL" clId="{C8BC2E5B-0839-477A-9D8D-FBE464356569}" dt="2025-07-30T18:44:35.244" v="70" actId="1076"/>
        <pc:sldMkLst>
          <pc:docMk/>
          <pc:sldMk cId="1977841253" sldId="593"/>
        </pc:sldMkLst>
      </pc:sldChg>
      <pc:sldChg chg="modSp mod">
        <pc:chgData name="Badri, Sreenivas" userId="0b43dccd-042e-4be0-871d-afa1d90d6a2e" providerId="ADAL" clId="{C8BC2E5B-0839-477A-9D8D-FBE464356569}" dt="2025-07-30T18:55:59.826" v="85" actId="13926"/>
        <pc:sldMkLst>
          <pc:docMk/>
          <pc:sldMk cId="4272829967" sldId="597"/>
        </pc:sldMkLst>
      </pc:sldChg>
      <pc:sldChg chg="modSp mod">
        <pc:chgData name="Badri, Sreenivas" userId="0b43dccd-042e-4be0-871d-afa1d90d6a2e" providerId="ADAL" clId="{C8BC2E5B-0839-477A-9D8D-FBE464356569}" dt="2025-07-30T18:57:36.696" v="95" actId="1076"/>
        <pc:sldMkLst>
          <pc:docMk/>
          <pc:sldMk cId="3783573396" sldId="606"/>
        </pc:sldMkLst>
      </pc:sldChg>
      <pc:sldChg chg="modSp mod">
        <pc:chgData name="Badri, Sreenivas" userId="0b43dccd-042e-4be0-871d-afa1d90d6a2e" providerId="ADAL" clId="{C8BC2E5B-0839-477A-9D8D-FBE464356569}" dt="2025-07-30T18:58:29.979" v="98" actId="13926"/>
        <pc:sldMkLst>
          <pc:docMk/>
          <pc:sldMk cId="1934425776" sldId="608"/>
        </pc:sldMkLst>
      </pc:sldChg>
      <pc:sldChg chg="modSp mod">
        <pc:chgData name="Badri, Sreenivas" userId="0b43dccd-042e-4be0-871d-afa1d90d6a2e" providerId="ADAL" clId="{C8BC2E5B-0839-477A-9D8D-FBE464356569}" dt="2025-07-30T18:56:19.831" v="86" actId="13926"/>
        <pc:sldMkLst>
          <pc:docMk/>
          <pc:sldMk cId="523291190" sldId="609"/>
        </pc:sldMkLst>
      </pc:sldChg>
      <pc:sldChg chg="modSp add mod">
        <pc:chgData name="Badri, Sreenivas" userId="0b43dccd-042e-4be0-871d-afa1d90d6a2e" providerId="ADAL" clId="{C8BC2E5B-0839-477A-9D8D-FBE464356569}" dt="2025-07-30T19:10:25.540" v="439" actId="108"/>
        <pc:sldMkLst>
          <pc:docMk/>
          <pc:sldMk cId="2198817000" sldId="610"/>
        </pc:sldMkLst>
      </pc:sldChg>
      <pc:sldChg chg="modSp add mod">
        <pc:chgData name="Badri, Sreenivas" userId="0b43dccd-042e-4be0-871d-afa1d90d6a2e" providerId="ADAL" clId="{C8BC2E5B-0839-477A-9D8D-FBE464356569}" dt="2025-07-30T19:09:45.357" v="437" actId="20577"/>
        <pc:sldMkLst>
          <pc:docMk/>
          <pc:sldMk cId="2200912900" sldId="611"/>
        </pc:sldMkLst>
      </pc:sldChg>
    </pc:docChg>
  </pc:docChgLst>
  <pc:docChgLst>
    <pc:chgData name="Badri, Sreenivas" userId="0b43dccd-042e-4be0-871d-afa1d90d6a2e" providerId="ADAL" clId="{FA6A85D0-DD30-4F94-A892-49866A2A3AD6}"/>
    <pc:docChg chg="undo custSel addSld modSld">
      <pc:chgData name="Badri, Sreenivas" userId="0b43dccd-042e-4be0-871d-afa1d90d6a2e" providerId="ADAL" clId="{FA6A85D0-DD30-4F94-A892-49866A2A3AD6}" dt="2025-08-27T17:00:33.893" v="1353" actId="6549"/>
      <pc:docMkLst>
        <pc:docMk/>
      </pc:docMkLst>
      <pc:sldChg chg="modSp mod">
        <pc:chgData name="Badri, Sreenivas" userId="0b43dccd-042e-4be0-871d-afa1d90d6a2e" providerId="ADAL" clId="{FA6A85D0-DD30-4F94-A892-49866A2A3AD6}" dt="2025-08-27T16:58:42.509" v="1343" actId="20577"/>
        <pc:sldMkLst>
          <pc:docMk/>
          <pc:sldMk cId="730603795" sldId="260"/>
        </pc:sldMkLst>
      </pc:sldChg>
      <pc:sldChg chg="modSp mod">
        <pc:chgData name="Badri, Sreenivas" userId="0b43dccd-042e-4be0-871d-afa1d90d6a2e" providerId="ADAL" clId="{FA6A85D0-DD30-4F94-A892-49866A2A3AD6}" dt="2025-08-27T12:31:13.656" v="14" actId="13926"/>
        <pc:sldMkLst>
          <pc:docMk/>
          <pc:sldMk cId="2518961665" sldId="589"/>
        </pc:sldMkLst>
      </pc:sldChg>
      <pc:sldChg chg="modSp mod">
        <pc:chgData name="Badri, Sreenivas" userId="0b43dccd-042e-4be0-871d-afa1d90d6a2e" providerId="ADAL" clId="{FA6A85D0-DD30-4F94-A892-49866A2A3AD6}" dt="2025-08-27T12:33:03.501" v="106" actId="113"/>
        <pc:sldMkLst>
          <pc:docMk/>
          <pc:sldMk cId="1934425776" sldId="608"/>
        </pc:sldMkLst>
      </pc:sldChg>
      <pc:sldChg chg="modSp mod">
        <pc:chgData name="Badri, Sreenivas" userId="0b43dccd-042e-4be0-871d-afa1d90d6a2e" providerId="ADAL" clId="{FA6A85D0-DD30-4F94-A892-49866A2A3AD6}" dt="2025-08-27T12:33:20.703" v="107" actId="13926"/>
        <pc:sldMkLst>
          <pc:docMk/>
          <pc:sldMk cId="2198817000" sldId="610"/>
        </pc:sldMkLst>
      </pc:sldChg>
      <pc:sldChg chg="modSp mod">
        <pc:chgData name="Badri, Sreenivas" userId="0b43dccd-042e-4be0-871d-afa1d90d6a2e" providerId="ADAL" clId="{FA6A85D0-DD30-4F94-A892-49866A2A3AD6}" dt="2025-08-27T12:33:24.456" v="108" actId="13926"/>
        <pc:sldMkLst>
          <pc:docMk/>
          <pc:sldMk cId="2200912900" sldId="611"/>
        </pc:sldMkLst>
      </pc:sldChg>
      <pc:sldChg chg="addSp delSp modSp add mod">
        <pc:chgData name="Badri, Sreenivas" userId="0b43dccd-042e-4be0-871d-afa1d90d6a2e" providerId="ADAL" clId="{FA6A85D0-DD30-4F94-A892-49866A2A3AD6}" dt="2025-08-27T17:00:33.893" v="1353" actId="6549"/>
        <pc:sldMkLst>
          <pc:docMk/>
          <pc:sldMk cId="2649187991" sldId="612"/>
        </pc:sldMkLst>
      </pc:sldChg>
      <pc:sldChg chg="modSp add mod">
        <pc:chgData name="Badri, Sreenivas" userId="0b43dccd-042e-4be0-871d-afa1d90d6a2e" providerId="ADAL" clId="{FA6A85D0-DD30-4F94-A892-49866A2A3AD6}" dt="2025-08-27T16:49:56.968" v="1327" actId="113"/>
        <pc:sldMkLst>
          <pc:docMk/>
          <pc:sldMk cId="244149848" sldId="613"/>
        </pc:sldMkLst>
      </pc:sldChg>
    </pc:docChg>
  </pc:docChgLst>
  <pc:docChgLst>
    <pc:chgData name="Badri, Sreenivas" userId="0b43dccd-042e-4be0-871d-afa1d90d6a2e" providerId="ADAL" clId="{B4D2635E-9DF3-4DEC-BA18-241AE52B4563}"/>
    <pc:docChg chg="undo custSel addSld delSld modSld sldOrd delSection modSection">
      <pc:chgData name="Badri, Sreenivas" userId="0b43dccd-042e-4be0-871d-afa1d90d6a2e" providerId="ADAL" clId="{B4D2635E-9DF3-4DEC-BA18-241AE52B4563}" dt="2025-06-25T04:40:30.463" v="3044" actId="20577"/>
      <pc:docMkLst>
        <pc:docMk/>
      </pc:docMkLst>
      <pc:sldChg chg="modSp mod">
        <pc:chgData name="Badri, Sreenivas" userId="0b43dccd-042e-4be0-871d-afa1d90d6a2e" providerId="ADAL" clId="{B4D2635E-9DF3-4DEC-BA18-241AE52B4563}" dt="2025-06-25T04:09:21.293" v="2573" actId="20577"/>
        <pc:sldMkLst>
          <pc:docMk/>
          <pc:sldMk cId="730603795" sldId="260"/>
        </pc:sldMkLst>
      </pc:sldChg>
      <pc:sldChg chg="modSp mod">
        <pc:chgData name="Badri, Sreenivas" userId="0b43dccd-042e-4be0-871d-afa1d90d6a2e" providerId="ADAL" clId="{B4D2635E-9DF3-4DEC-BA18-241AE52B4563}" dt="2025-06-25T04:40:30.463" v="3044" actId="20577"/>
        <pc:sldMkLst>
          <pc:docMk/>
          <pc:sldMk cId="418804686" sldId="581"/>
        </pc:sldMkLst>
      </pc:sldChg>
      <pc:sldChg chg="addSp delSp modSp mod">
        <pc:chgData name="Badri, Sreenivas" userId="0b43dccd-042e-4be0-871d-afa1d90d6a2e" providerId="ADAL" clId="{B4D2635E-9DF3-4DEC-BA18-241AE52B4563}" dt="2025-06-25T04:39:58.235" v="3025" actId="255"/>
        <pc:sldMkLst>
          <pc:docMk/>
          <pc:sldMk cId="667771685" sldId="584"/>
        </pc:sldMkLst>
      </pc:sldChg>
      <pc:sldChg chg="modSp mod">
        <pc:chgData name="Badri, Sreenivas" userId="0b43dccd-042e-4be0-871d-afa1d90d6a2e" providerId="ADAL" clId="{B4D2635E-9DF3-4DEC-BA18-241AE52B4563}" dt="2025-06-25T04:06:44.529" v="2534" actId="6549"/>
        <pc:sldMkLst>
          <pc:docMk/>
          <pc:sldMk cId="1091436284" sldId="587"/>
        </pc:sldMkLst>
      </pc:sldChg>
      <pc:sldChg chg="modSp mod">
        <pc:chgData name="Badri, Sreenivas" userId="0b43dccd-042e-4be0-871d-afa1d90d6a2e" providerId="ADAL" clId="{B4D2635E-9DF3-4DEC-BA18-241AE52B4563}" dt="2025-06-25T01:27:07.363" v="256" actId="20577"/>
        <pc:sldMkLst>
          <pc:docMk/>
          <pc:sldMk cId="3682451539" sldId="588"/>
        </pc:sldMkLst>
      </pc:sldChg>
      <pc:sldChg chg="addSp modSp mod">
        <pc:chgData name="Badri, Sreenivas" userId="0b43dccd-042e-4be0-871d-afa1d90d6a2e" providerId="ADAL" clId="{B4D2635E-9DF3-4DEC-BA18-241AE52B4563}" dt="2025-06-25T04:22:14.769" v="2765" actId="120"/>
        <pc:sldMkLst>
          <pc:docMk/>
          <pc:sldMk cId="2518961665" sldId="589"/>
        </pc:sldMkLst>
      </pc:sldChg>
      <pc:sldChg chg="modSp mod ord">
        <pc:chgData name="Badri, Sreenivas" userId="0b43dccd-042e-4be0-871d-afa1d90d6a2e" providerId="ADAL" clId="{B4D2635E-9DF3-4DEC-BA18-241AE52B4563}" dt="2025-06-25T04:29:48.048" v="2821" actId="20577"/>
        <pc:sldMkLst>
          <pc:docMk/>
          <pc:sldMk cId="1367297713" sldId="590"/>
        </pc:sldMkLst>
      </pc:sldChg>
      <pc:sldChg chg="modSp mod">
        <pc:chgData name="Badri, Sreenivas" userId="0b43dccd-042e-4be0-871d-afa1d90d6a2e" providerId="ADAL" clId="{B4D2635E-9DF3-4DEC-BA18-241AE52B4563}" dt="2025-06-25T04:16:28.168" v="2682" actId="255"/>
        <pc:sldMkLst>
          <pc:docMk/>
          <pc:sldMk cId="1902031711" sldId="591"/>
        </pc:sldMkLst>
      </pc:sldChg>
      <pc:sldChg chg="ord">
        <pc:chgData name="Badri, Sreenivas" userId="0b43dccd-042e-4be0-871d-afa1d90d6a2e" providerId="ADAL" clId="{B4D2635E-9DF3-4DEC-BA18-241AE52B4563}" dt="2025-06-25T04:05:58.211" v="2532"/>
        <pc:sldMkLst>
          <pc:docMk/>
          <pc:sldMk cId="492532002" sldId="592"/>
        </pc:sldMkLst>
      </pc:sldChg>
      <pc:sldChg chg="addSp delSp modSp mod ord">
        <pc:chgData name="Badri, Sreenivas" userId="0b43dccd-042e-4be0-871d-afa1d90d6a2e" providerId="ADAL" clId="{B4D2635E-9DF3-4DEC-BA18-241AE52B4563}" dt="2025-06-25T04:29:33.581" v="2806" actId="20577"/>
        <pc:sldMkLst>
          <pc:docMk/>
          <pc:sldMk cId="1977841253" sldId="593"/>
        </pc:sldMkLst>
      </pc:sldChg>
      <pc:sldChg chg="modSp mod ord">
        <pc:chgData name="Badri, Sreenivas" userId="0b43dccd-042e-4be0-871d-afa1d90d6a2e" providerId="ADAL" clId="{B4D2635E-9DF3-4DEC-BA18-241AE52B4563}" dt="2025-06-25T04:17:35.864" v="2694" actId="20577"/>
        <pc:sldMkLst>
          <pc:docMk/>
          <pc:sldMk cId="4272829967" sldId="597"/>
        </pc:sldMkLst>
      </pc:sldChg>
      <pc:sldChg chg="del ord">
        <pc:chgData name="Badri, Sreenivas" userId="0b43dccd-042e-4be0-871d-afa1d90d6a2e" providerId="ADAL" clId="{B4D2635E-9DF3-4DEC-BA18-241AE52B4563}" dt="2025-06-25T04:11:18.816" v="2598" actId="47"/>
        <pc:sldMkLst>
          <pc:docMk/>
          <pc:sldMk cId="2423186416" sldId="599"/>
        </pc:sldMkLst>
      </pc:sldChg>
      <pc:sldChg chg="del ord">
        <pc:chgData name="Badri, Sreenivas" userId="0b43dccd-042e-4be0-871d-afa1d90d6a2e" providerId="ADAL" clId="{B4D2635E-9DF3-4DEC-BA18-241AE52B4563}" dt="2025-06-25T04:11:17.607" v="2597" actId="47"/>
        <pc:sldMkLst>
          <pc:docMk/>
          <pc:sldMk cId="2899265279" sldId="600"/>
        </pc:sldMkLst>
      </pc:sldChg>
      <pc:sldChg chg="del ord">
        <pc:chgData name="Badri, Sreenivas" userId="0b43dccd-042e-4be0-871d-afa1d90d6a2e" providerId="ADAL" clId="{B4D2635E-9DF3-4DEC-BA18-241AE52B4563}" dt="2025-06-25T04:11:20.356" v="2599" actId="47"/>
        <pc:sldMkLst>
          <pc:docMk/>
          <pc:sldMk cId="2737384030" sldId="601"/>
        </pc:sldMkLst>
      </pc:sldChg>
      <pc:sldChg chg="del ord">
        <pc:chgData name="Badri, Sreenivas" userId="0b43dccd-042e-4be0-871d-afa1d90d6a2e" providerId="ADAL" clId="{B4D2635E-9DF3-4DEC-BA18-241AE52B4563}" dt="2025-06-25T04:11:11.499" v="2596" actId="47"/>
        <pc:sldMkLst>
          <pc:docMk/>
          <pc:sldMk cId="2861533269" sldId="602"/>
        </pc:sldMkLst>
      </pc:sldChg>
      <pc:sldChg chg="modSp mod">
        <pc:chgData name="Badri, Sreenivas" userId="0b43dccd-042e-4be0-871d-afa1d90d6a2e" providerId="ADAL" clId="{B4D2635E-9DF3-4DEC-BA18-241AE52B4563}" dt="2025-06-25T01:28:30.423" v="257" actId="13926"/>
        <pc:sldMkLst>
          <pc:docMk/>
          <pc:sldMk cId="3832406332" sldId="603"/>
        </pc:sldMkLst>
      </pc:sldChg>
      <pc:sldChg chg="modSp mod">
        <pc:chgData name="Badri, Sreenivas" userId="0b43dccd-042e-4be0-871d-afa1d90d6a2e" providerId="ADAL" clId="{B4D2635E-9DF3-4DEC-BA18-241AE52B4563}" dt="2025-06-25T01:28:34.273" v="258" actId="13926"/>
        <pc:sldMkLst>
          <pc:docMk/>
          <pc:sldMk cId="394043" sldId="605"/>
        </pc:sldMkLst>
      </pc:sldChg>
      <pc:sldChg chg="modSp add mod">
        <pc:chgData name="Badri, Sreenivas" userId="0b43dccd-042e-4be0-871d-afa1d90d6a2e" providerId="ADAL" clId="{B4D2635E-9DF3-4DEC-BA18-241AE52B4563}" dt="2025-06-25T04:21:49.498" v="2764" actId="20577"/>
        <pc:sldMkLst>
          <pc:docMk/>
          <pc:sldMk cId="3783573396" sldId="606"/>
        </pc:sldMkLst>
      </pc:sldChg>
      <pc:sldChg chg="addSp delSp modSp add mod">
        <pc:chgData name="Badri, Sreenivas" userId="0b43dccd-042e-4be0-871d-afa1d90d6a2e" providerId="ADAL" clId="{B4D2635E-9DF3-4DEC-BA18-241AE52B4563}" dt="2025-06-25T04:30:11.741" v="2837" actId="20577"/>
        <pc:sldMkLst>
          <pc:docMk/>
          <pc:sldMk cId="1704521118" sldId="607"/>
        </pc:sldMkLst>
      </pc:sldChg>
    </pc:docChg>
  </pc:docChgLst>
  <pc:docChgLst>
    <pc:chgData name="Badri, Sreenivas" userId="0b43dccd-042e-4be0-871d-afa1d90d6a2e" providerId="ADAL" clId="{3347B83E-A593-47BC-9D2F-F14A95017EAD}"/>
    <pc:docChg chg="undo custSel addSld delSld modSld sldOrd modSection">
      <pc:chgData name="Badri, Sreenivas" userId="0b43dccd-042e-4be0-871d-afa1d90d6a2e" providerId="ADAL" clId="{3347B83E-A593-47BC-9D2F-F14A95017EAD}" dt="2025-10-23T16:05:57.924" v="3202"/>
      <pc:docMkLst>
        <pc:docMk/>
      </pc:docMkLst>
      <pc:sldChg chg="modSp mod">
        <pc:chgData name="Badri, Sreenivas" userId="0b43dccd-042e-4be0-871d-afa1d90d6a2e" providerId="ADAL" clId="{3347B83E-A593-47BC-9D2F-F14A95017EAD}" dt="2025-10-23T16:05:57.924" v="3202"/>
        <pc:sldMkLst>
          <pc:docMk/>
          <pc:sldMk cId="730603795" sldId="260"/>
        </pc:sldMkLst>
        <pc:spChg chg="mod">
          <ac:chgData name="Badri, Sreenivas" userId="0b43dccd-042e-4be0-871d-afa1d90d6a2e" providerId="ADAL" clId="{3347B83E-A593-47BC-9D2F-F14A95017EAD}" dt="2025-10-23T16:05:57.924" v="3202"/>
          <ac:spMkLst>
            <pc:docMk/>
            <pc:sldMk cId="730603795" sldId="260"/>
            <ac:spMk id="7" creationId="{00000000-0000-0000-0000-000000000000}"/>
          </ac:spMkLst>
        </pc:spChg>
      </pc:sldChg>
      <pc:sldChg chg="modSp mod">
        <pc:chgData name="Badri, Sreenivas" userId="0b43dccd-042e-4be0-871d-afa1d90d6a2e" providerId="ADAL" clId="{3347B83E-A593-47BC-9D2F-F14A95017EAD}" dt="2025-10-23T13:53:56.511" v="2754" actId="108"/>
        <pc:sldMkLst>
          <pc:docMk/>
          <pc:sldMk cId="4272829967" sldId="597"/>
        </pc:sldMkLst>
        <pc:spChg chg="mod">
          <ac:chgData name="Badri, Sreenivas" userId="0b43dccd-042e-4be0-871d-afa1d90d6a2e" providerId="ADAL" clId="{3347B83E-A593-47BC-9D2F-F14A95017EAD}" dt="2025-10-23T12:39:39.999" v="2291" actId="13926"/>
          <ac:spMkLst>
            <pc:docMk/>
            <pc:sldMk cId="4272829967" sldId="597"/>
            <ac:spMk id="2" creationId="{DEEAB704-E1FC-5CCA-84C5-D6FA3AAA5DD5}"/>
          </ac:spMkLst>
        </pc:spChg>
        <pc:spChg chg="mod">
          <ac:chgData name="Badri, Sreenivas" userId="0b43dccd-042e-4be0-871d-afa1d90d6a2e" providerId="ADAL" clId="{3347B83E-A593-47BC-9D2F-F14A95017EAD}" dt="2025-10-23T13:53:56.511" v="2754" actId="108"/>
          <ac:spMkLst>
            <pc:docMk/>
            <pc:sldMk cId="4272829967" sldId="597"/>
            <ac:spMk id="3" creationId="{B10EFFBC-10B6-45F9-AB09-C472D3FDD6CF}"/>
          </ac:spMkLst>
        </pc:spChg>
      </pc:sldChg>
      <pc:sldChg chg="modSp add mod ord">
        <pc:chgData name="Badri, Sreenivas" userId="0b43dccd-042e-4be0-871d-afa1d90d6a2e" providerId="ADAL" clId="{3347B83E-A593-47BC-9D2F-F14A95017EAD}" dt="2025-10-23T15:46:42.800" v="2804" actId="13926"/>
        <pc:sldMkLst>
          <pc:docMk/>
          <pc:sldMk cId="1336982302" sldId="599"/>
        </pc:sldMkLst>
        <pc:spChg chg="mod">
          <ac:chgData name="Badri, Sreenivas" userId="0b43dccd-042e-4be0-871d-afa1d90d6a2e" providerId="ADAL" clId="{3347B83E-A593-47BC-9D2F-F14A95017EAD}" dt="2025-10-23T15:46:42.800" v="2804" actId="13926"/>
          <ac:spMkLst>
            <pc:docMk/>
            <pc:sldMk cId="1336982302" sldId="599"/>
            <ac:spMk id="2" creationId="{77F1D348-7ECF-8D96-4CE9-F64E34CD1FB0}"/>
          </ac:spMkLst>
        </pc:spChg>
      </pc:sldChg>
      <pc:sldChg chg="addSp delSp modSp mod ord">
        <pc:chgData name="Badri, Sreenivas" userId="0b43dccd-042e-4be0-871d-afa1d90d6a2e" providerId="ADAL" clId="{3347B83E-A593-47BC-9D2F-F14A95017EAD}" dt="2025-10-23T15:52:05.530" v="2937" actId="20577"/>
        <pc:sldMkLst>
          <pc:docMk/>
          <pc:sldMk cId="2649187991" sldId="612"/>
        </pc:sldMkLst>
        <pc:spChg chg="add del mod">
          <ac:chgData name="Badri, Sreenivas" userId="0b43dccd-042e-4be0-871d-afa1d90d6a2e" providerId="ADAL" clId="{3347B83E-A593-47BC-9D2F-F14A95017EAD}" dt="2025-10-23T15:52:05.530" v="2937" actId="20577"/>
          <ac:spMkLst>
            <pc:docMk/>
            <pc:sldMk cId="2649187991" sldId="612"/>
            <ac:spMk id="6" creationId="{7086E86E-5AD1-6AFD-7765-814D06DFA270}"/>
          </ac:spMkLst>
        </pc:spChg>
        <pc:graphicFrameChg chg="modGraphic">
          <ac:chgData name="Badri, Sreenivas" userId="0b43dccd-042e-4be0-871d-afa1d90d6a2e" providerId="ADAL" clId="{3347B83E-A593-47BC-9D2F-F14A95017EAD}" dt="2025-10-23T11:13:34.091" v="12" actId="2165"/>
          <ac:graphicFrameMkLst>
            <pc:docMk/>
            <pc:sldMk cId="2649187991" sldId="612"/>
            <ac:graphicFrameMk id="3" creationId="{8BD72AF9-30E9-959D-4899-8184D12BA792}"/>
          </ac:graphicFrameMkLst>
        </pc:graphicFrameChg>
      </pc:sldChg>
      <pc:sldChg chg="del ord">
        <pc:chgData name="Badri, Sreenivas" userId="0b43dccd-042e-4be0-871d-afa1d90d6a2e" providerId="ADAL" clId="{3347B83E-A593-47BC-9D2F-F14A95017EAD}" dt="2025-10-23T15:46:38.651" v="2803" actId="47"/>
        <pc:sldMkLst>
          <pc:docMk/>
          <pc:sldMk cId="1187163379" sldId="614"/>
        </pc:sldMkLst>
      </pc:sldChg>
      <pc:sldChg chg="del">
        <pc:chgData name="Badri, Sreenivas" userId="0b43dccd-042e-4be0-871d-afa1d90d6a2e" providerId="ADAL" clId="{3347B83E-A593-47BC-9D2F-F14A95017EAD}" dt="2025-10-23T13:17:22.189" v="2747" actId="47"/>
        <pc:sldMkLst>
          <pc:docMk/>
          <pc:sldMk cId="630178800" sldId="615"/>
        </pc:sldMkLst>
      </pc:sldChg>
      <pc:sldChg chg="addSp modSp add mod">
        <pc:chgData name="Badri, Sreenivas" userId="0b43dccd-042e-4be0-871d-afa1d90d6a2e" providerId="ADAL" clId="{3347B83E-A593-47BC-9D2F-F14A95017EAD}" dt="2025-10-23T16:03:26.098" v="3187" actId="20577"/>
        <pc:sldMkLst>
          <pc:docMk/>
          <pc:sldMk cId="2508448925" sldId="616"/>
        </pc:sldMkLst>
        <pc:spChg chg="mod">
          <ac:chgData name="Badri, Sreenivas" userId="0b43dccd-042e-4be0-871d-afa1d90d6a2e" providerId="ADAL" clId="{3347B83E-A593-47BC-9D2F-F14A95017EAD}" dt="2025-10-23T12:06:07.544" v="1238" actId="13926"/>
          <ac:spMkLst>
            <pc:docMk/>
            <pc:sldMk cId="2508448925" sldId="616"/>
            <ac:spMk id="2" creationId="{C1B29468-5DCD-C984-6E0B-398001DDE53C}"/>
          </ac:spMkLst>
        </pc:spChg>
        <pc:spChg chg="add mod">
          <ac:chgData name="Badri, Sreenivas" userId="0b43dccd-042e-4be0-871d-afa1d90d6a2e" providerId="ADAL" clId="{3347B83E-A593-47BC-9D2F-F14A95017EAD}" dt="2025-10-23T15:59:36.943" v="2999" actId="6549"/>
          <ac:spMkLst>
            <pc:docMk/>
            <pc:sldMk cId="2508448925" sldId="616"/>
            <ac:spMk id="3" creationId="{55A8F894-331A-2AD0-C5D9-0A347CE20B31}"/>
          </ac:spMkLst>
        </pc:spChg>
        <pc:spChg chg="add mod">
          <ac:chgData name="Badri, Sreenivas" userId="0b43dccd-042e-4be0-871d-afa1d90d6a2e" providerId="ADAL" clId="{3347B83E-A593-47BC-9D2F-F14A95017EAD}" dt="2025-10-23T16:03:26.098" v="3187" actId="20577"/>
          <ac:spMkLst>
            <pc:docMk/>
            <pc:sldMk cId="2508448925" sldId="616"/>
            <ac:spMk id="5" creationId="{BE590B8A-2B4F-C899-462E-84590D74560A}"/>
          </ac:spMkLst>
        </pc:spChg>
        <pc:graphicFrameChg chg="mod modGraphic">
          <ac:chgData name="Badri, Sreenivas" userId="0b43dccd-042e-4be0-871d-afa1d90d6a2e" providerId="ADAL" clId="{3347B83E-A593-47BC-9D2F-F14A95017EAD}" dt="2025-10-23T15:59:40.962" v="3000" actId="1076"/>
          <ac:graphicFrameMkLst>
            <pc:docMk/>
            <pc:sldMk cId="2508448925" sldId="616"/>
            <ac:graphicFrameMk id="6" creationId="{90455ADC-01E1-94E2-A654-BAC02C04FFD5}"/>
          </ac:graphicFrameMkLst>
        </pc:graphicFrameChg>
      </pc:sldChg>
      <pc:sldChg chg="addSp delSp modSp add mod">
        <pc:chgData name="Badri, Sreenivas" userId="0b43dccd-042e-4be0-871d-afa1d90d6a2e" providerId="ADAL" clId="{3347B83E-A593-47BC-9D2F-F14A95017EAD}" dt="2025-10-23T16:04:49.584" v="3198" actId="6549"/>
        <pc:sldMkLst>
          <pc:docMk/>
          <pc:sldMk cId="2835270047" sldId="617"/>
        </pc:sldMkLst>
        <pc:spChg chg="mod">
          <ac:chgData name="Badri, Sreenivas" userId="0b43dccd-042e-4be0-871d-afa1d90d6a2e" providerId="ADAL" clId="{3347B83E-A593-47BC-9D2F-F14A95017EAD}" dt="2025-10-23T12:06:02.674" v="1237" actId="13926"/>
          <ac:spMkLst>
            <pc:docMk/>
            <pc:sldMk cId="2835270047" sldId="617"/>
            <ac:spMk id="2" creationId="{3C62A3B3-0D47-B2AF-CD43-9C03A7F5A014}"/>
          </ac:spMkLst>
        </pc:spChg>
        <pc:spChg chg="add del mod">
          <ac:chgData name="Badri, Sreenivas" userId="0b43dccd-042e-4be0-871d-afa1d90d6a2e" providerId="ADAL" clId="{3347B83E-A593-47BC-9D2F-F14A95017EAD}" dt="2025-10-23T15:53:13.621" v="2966" actId="20577"/>
          <ac:spMkLst>
            <pc:docMk/>
            <pc:sldMk cId="2835270047" sldId="617"/>
            <ac:spMk id="3" creationId="{DD76576C-9643-0EEB-7740-0F8432200B44}"/>
          </ac:spMkLst>
        </pc:spChg>
        <pc:spChg chg="del">
          <ac:chgData name="Badri, Sreenivas" userId="0b43dccd-042e-4be0-871d-afa1d90d6a2e" providerId="ADAL" clId="{3347B83E-A593-47BC-9D2F-F14A95017EAD}" dt="2025-10-23T12:30:51.934" v="1855" actId="478"/>
          <ac:spMkLst>
            <pc:docMk/>
            <pc:sldMk cId="2835270047" sldId="617"/>
            <ac:spMk id="5" creationId="{2DF4DD6F-0D1E-7584-9B05-8AB17AD7EA12}"/>
          </ac:spMkLst>
        </pc:spChg>
        <pc:spChg chg="del mod">
          <ac:chgData name="Badri, Sreenivas" userId="0b43dccd-042e-4be0-871d-afa1d90d6a2e" providerId="ADAL" clId="{3347B83E-A593-47BC-9D2F-F14A95017EAD}" dt="2025-10-23T12:30:51.934" v="1855" actId="478"/>
          <ac:spMkLst>
            <pc:docMk/>
            <pc:sldMk cId="2835270047" sldId="617"/>
            <ac:spMk id="7" creationId="{4C1E4370-EFFB-EF25-5E3A-99B0F3C57D60}"/>
          </ac:spMkLst>
        </pc:spChg>
        <pc:spChg chg="add del mod">
          <ac:chgData name="Badri, Sreenivas" userId="0b43dccd-042e-4be0-871d-afa1d90d6a2e" providerId="ADAL" clId="{3347B83E-A593-47BC-9D2F-F14A95017EAD}" dt="2025-10-23T12:30:51.934" v="1855" actId="478"/>
          <ac:spMkLst>
            <pc:docMk/>
            <pc:sldMk cId="2835270047" sldId="617"/>
            <ac:spMk id="8" creationId="{503B2FCB-5E0C-2C47-ACC3-A5EC3C1351F4}"/>
          </ac:spMkLst>
        </pc:spChg>
        <pc:spChg chg="del mod">
          <ac:chgData name="Badri, Sreenivas" userId="0b43dccd-042e-4be0-871d-afa1d90d6a2e" providerId="ADAL" clId="{3347B83E-A593-47BC-9D2F-F14A95017EAD}" dt="2025-10-23T12:30:51.934" v="1855" actId="478"/>
          <ac:spMkLst>
            <pc:docMk/>
            <pc:sldMk cId="2835270047" sldId="617"/>
            <ac:spMk id="9" creationId="{10D5786B-35E7-84A9-580F-B7925B57C8CE}"/>
          </ac:spMkLst>
        </pc:spChg>
        <pc:spChg chg="add mod">
          <ac:chgData name="Badri, Sreenivas" userId="0b43dccd-042e-4be0-871d-afa1d90d6a2e" providerId="ADAL" clId="{3347B83E-A593-47BC-9D2F-F14A95017EAD}" dt="2025-10-23T12:00:19.361" v="1094" actId="20577"/>
          <ac:spMkLst>
            <pc:docMk/>
            <pc:sldMk cId="2835270047" sldId="617"/>
            <ac:spMk id="10" creationId="{FB059D71-32CC-26BE-508B-B5CC1145A0AC}"/>
          </ac:spMkLst>
        </pc:spChg>
        <pc:spChg chg="mod">
          <ac:chgData name="Badri, Sreenivas" userId="0b43dccd-042e-4be0-871d-afa1d90d6a2e" providerId="ADAL" clId="{3347B83E-A593-47BC-9D2F-F14A95017EAD}" dt="2025-10-23T11:52:09.834" v="673" actId="14100"/>
          <ac:spMkLst>
            <pc:docMk/>
            <pc:sldMk cId="2835270047" sldId="617"/>
            <ac:spMk id="11" creationId="{3B6288E5-2B26-CE94-5A28-00C016F76E88}"/>
          </ac:spMkLst>
        </pc:spChg>
        <pc:spChg chg="del">
          <ac:chgData name="Badri, Sreenivas" userId="0b43dccd-042e-4be0-871d-afa1d90d6a2e" providerId="ADAL" clId="{3347B83E-A593-47BC-9D2F-F14A95017EAD}" dt="2025-10-23T12:30:51.934" v="1855" actId="478"/>
          <ac:spMkLst>
            <pc:docMk/>
            <pc:sldMk cId="2835270047" sldId="617"/>
            <ac:spMk id="12" creationId="{E0EB38CF-0E9F-B1C9-EDCF-2A8FB0C39727}"/>
          </ac:spMkLst>
        </pc:spChg>
        <pc:spChg chg="del mod">
          <ac:chgData name="Badri, Sreenivas" userId="0b43dccd-042e-4be0-871d-afa1d90d6a2e" providerId="ADAL" clId="{3347B83E-A593-47BC-9D2F-F14A95017EAD}" dt="2025-10-23T12:30:51.934" v="1855" actId="478"/>
          <ac:spMkLst>
            <pc:docMk/>
            <pc:sldMk cId="2835270047" sldId="617"/>
            <ac:spMk id="13" creationId="{21F7B3A7-10D7-C794-1386-2C5A241C5520}"/>
          </ac:spMkLst>
        </pc:spChg>
        <pc:spChg chg="del">
          <ac:chgData name="Badri, Sreenivas" userId="0b43dccd-042e-4be0-871d-afa1d90d6a2e" providerId="ADAL" clId="{3347B83E-A593-47BC-9D2F-F14A95017EAD}" dt="2025-10-23T11:56:18.033" v="818" actId="478"/>
          <ac:spMkLst>
            <pc:docMk/>
            <pc:sldMk cId="2835270047" sldId="617"/>
            <ac:spMk id="14" creationId="{F2FC775A-088B-FE9D-B899-B49A44FC0A29}"/>
          </ac:spMkLst>
        </pc:spChg>
        <pc:spChg chg="add del mod">
          <ac:chgData name="Badri, Sreenivas" userId="0b43dccd-042e-4be0-871d-afa1d90d6a2e" providerId="ADAL" clId="{3347B83E-A593-47BC-9D2F-F14A95017EAD}" dt="2025-10-23T11:56:18.033" v="818" actId="478"/>
          <ac:spMkLst>
            <pc:docMk/>
            <pc:sldMk cId="2835270047" sldId="617"/>
            <ac:spMk id="15" creationId="{6EB4FD70-C8A3-AE11-9A4C-8C546264A58C}"/>
          </ac:spMkLst>
        </pc:spChg>
        <pc:spChg chg="del">
          <ac:chgData name="Badri, Sreenivas" userId="0b43dccd-042e-4be0-871d-afa1d90d6a2e" providerId="ADAL" clId="{3347B83E-A593-47BC-9D2F-F14A95017EAD}" dt="2025-10-23T11:56:18.033" v="818" actId="478"/>
          <ac:spMkLst>
            <pc:docMk/>
            <pc:sldMk cId="2835270047" sldId="617"/>
            <ac:spMk id="16" creationId="{C9352DE7-8826-F9EC-DE2A-DA0A9D3C6624}"/>
          </ac:spMkLst>
        </pc:spChg>
        <pc:spChg chg="del">
          <ac:chgData name="Badri, Sreenivas" userId="0b43dccd-042e-4be0-871d-afa1d90d6a2e" providerId="ADAL" clId="{3347B83E-A593-47BC-9D2F-F14A95017EAD}" dt="2025-10-23T11:56:18.033" v="818" actId="478"/>
          <ac:spMkLst>
            <pc:docMk/>
            <pc:sldMk cId="2835270047" sldId="617"/>
            <ac:spMk id="17" creationId="{D63213AA-A241-728E-D005-F0BDD661B0AB}"/>
          </ac:spMkLst>
        </pc:spChg>
        <pc:spChg chg="del">
          <ac:chgData name="Badri, Sreenivas" userId="0b43dccd-042e-4be0-871d-afa1d90d6a2e" providerId="ADAL" clId="{3347B83E-A593-47BC-9D2F-F14A95017EAD}" dt="2025-10-23T11:56:18.033" v="818" actId="478"/>
          <ac:spMkLst>
            <pc:docMk/>
            <pc:sldMk cId="2835270047" sldId="617"/>
            <ac:spMk id="18" creationId="{6B88249F-1BA8-6CC6-94CD-3C1A77AB18E1}"/>
          </ac:spMkLst>
        </pc:spChg>
        <pc:spChg chg="add mod">
          <ac:chgData name="Badri, Sreenivas" userId="0b43dccd-042e-4be0-871d-afa1d90d6a2e" providerId="ADAL" clId="{3347B83E-A593-47BC-9D2F-F14A95017EAD}" dt="2025-10-23T11:49:47.973" v="662" actId="1036"/>
          <ac:spMkLst>
            <pc:docMk/>
            <pc:sldMk cId="2835270047" sldId="617"/>
            <ac:spMk id="19" creationId="{E633054E-EA51-119D-1ECE-18E9E12A494A}"/>
          </ac:spMkLst>
        </pc:spChg>
        <pc:spChg chg="add mod">
          <ac:chgData name="Badri, Sreenivas" userId="0b43dccd-042e-4be0-871d-afa1d90d6a2e" providerId="ADAL" clId="{3347B83E-A593-47BC-9D2F-F14A95017EAD}" dt="2025-10-23T11:49:47.973" v="662" actId="1036"/>
          <ac:spMkLst>
            <pc:docMk/>
            <pc:sldMk cId="2835270047" sldId="617"/>
            <ac:spMk id="20" creationId="{21ED1275-C423-F7EB-4AC4-176B1C24A0BA}"/>
          </ac:spMkLst>
        </pc:spChg>
        <pc:spChg chg="del">
          <ac:chgData name="Badri, Sreenivas" userId="0b43dccd-042e-4be0-871d-afa1d90d6a2e" providerId="ADAL" clId="{3347B83E-A593-47BC-9D2F-F14A95017EAD}" dt="2025-10-23T11:56:18.033" v="818" actId="478"/>
          <ac:spMkLst>
            <pc:docMk/>
            <pc:sldMk cId="2835270047" sldId="617"/>
            <ac:spMk id="21" creationId="{5A61240B-D75F-3E71-3464-15BFC3BC3420}"/>
          </ac:spMkLst>
        </pc:spChg>
        <pc:spChg chg="del">
          <ac:chgData name="Badri, Sreenivas" userId="0b43dccd-042e-4be0-871d-afa1d90d6a2e" providerId="ADAL" clId="{3347B83E-A593-47BC-9D2F-F14A95017EAD}" dt="2025-10-23T11:56:18.033" v="818" actId="478"/>
          <ac:spMkLst>
            <pc:docMk/>
            <pc:sldMk cId="2835270047" sldId="617"/>
            <ac:spMk id="22" creationId="{80613B63-3AD8-1DA0-3204-39D1D49264B3}"/>
          </ac:spMkLst>
        </pc:spChg>
        <pc:spChg chg="add del mod">
          <ac:chgData name="Badri, Sreenivas" userId="0b43dccd-042e-4be0-871d-afa1d90d6a2e" providerId="ADAL" clId="{3347B83E-A593-47BC-9D2F-F14A95017EAD}" dt="2025-10-23T11:56:18.033" v="818" actId="478"/>
          <ac:spMkLst>
            <pc:docMk/>
            <pc:sldMk cId="2835270047" sldId="617"/>
            <ac:spMk id="23" creationId="{DA433E98-D1FC-52E2-2F22-C2F8E6DFC5C9}"/>
          </ac:spMkLst>
        </pc:spChg>
        <pc:spChg chg="add del mod">
          <ac:chgData name="Badri, Sreenivas" userId="0b43dccd-042e-4be0-871d-afa1d90d6a2e" providerId="ADAL" clId="{3347B83E-A593-47BC-9D2F-F14A95017EAD}" dt="2025-10-23T12:30:51.934" v="1855" actId="478"/>
          <ac:spMkLst>
            <pc:docMk/>
            <pc:sldMk cId="2835270047" sldId="617"/>
            <ac:spMk id="24" creationId="{73937135-9D47-D043-A6C0-87AAEFBDAA4E}"/>
          </ac:spMkLst>
        </pc:spChg>
        <pc:spChg chg="del">
          <ac:chgData name="Badri, Sreenivas" userId="0b43dccd-042e-4be0-871d-afa1d90d6a2e" providerId="ADAL" clId="{3347B83E-A593-47BC-9D2F-F14A95017EAD}" dt="2025-10-23T11:56:18.033" v="818" actId="478"/>
          <ac:spMkLst>
            <pc:docMk/>
            <pc:sldMk cId="2835270047" sldId="617"/>
            <ac:spMk id="26" creationId="{A36002CC-DA27-DE9A-DC7C-B0CC103E031B}"/>
          </ac:spMkLst>
        </pc:spChg>
        <pc:spChg chg="add del mod">
          <ac:chgData name="Badri, Sreenivas" userId="0b43dccd-042e-4be0-871d-afa1d90d6a2e" providerId="ADAL" clId="{3347B83E-A593-47BC-9D2F-F14A95017EAD}" dt="2025-10-23T12:30:55.720" v="1856" actId="478"/>
          <ac:spMkLst>
            <pc:docMk/>
            <pc:sldMk cId="2835270047" sldId="617"/>
            <ac:spMk id="28" creationId="{B4EDFB72-4536-2336-BEED-E65FD1CC8A46}"/>
          </ac:spMkLst>
        </pc:spChg>
        <pc:spChg chg="add mod">
          <ac:chgData name="Badri, Sreenivas" userId="0b43dccd-042e-4be0-871d-afa1d90d6a2e" providerId="ADAL" clId="{3347B83E-A593-47BC-9D2F-F14A95017EAD}" dt="2025-10-23T13:08:49.100" v="2365" actId="255"/>
          <ac:spMkLst>
            <pc:docMk/>
            <pc:sldMk cId="2835270047" sldId="617"/>
            <ac:spMk id="29" creationId="{A1F4485F-F170-844B-76A8-CCE9DB0773B9}"/>
          </ac:spMkLst>
        </pc:spChg>
        <pc:spChg chg="add del mod">
          <ac:chgData name="Badri, Sreenivas" userId="0b43dccd-042e-4be0-871d-afa1d90d6a2e" providerId="ADAL" clId="{3347B83E-A593-47BC-9D2F-F14A95017EAD}" dt="2025-10-23T11:56:18.033" v="818" actId="478"/>
          <ac:spMkLst>
            <pc:docMk/>
            <pc:sldMk cId="2835270047" sldId="617"/>
            <ac:spMk id="30" creationId="{23300FEB-7E80-1368-F37A-146461E24F92}"/>
          </ac:spMkLst>
        </pc:spChg>
        <pc:spChg chg="add del mod">
          <ac:chgData name="Badri, Sreenivas" userId="0b43dccd-042e-4be0-871d-afa1d90d6a2e" providerId="ADAL" clId="{3347B83E-A593-47BC-9D2F-F14A95017EAD}" dt="2025-10-23T12:30:51.934" v="1855" actId="478"/>
          <ac:spMkLst>
            <pc:docMk/>
            <pc:sldMk cId="2835270047" sldId="617"/>
            <ac:spMk id="31" creationId="{DE7002EB-5879-7D25-69F1-79818AF08B7B}"/>
          </ac:spMkLst>
        </pc:spChg>
        <pc:spChg chg="add del mod">
          <ac:chgData name="Badri, Sreenivas" userId="0b43dccd-042e-4be0-871d-afa1d90d6a2e" providerId="ADAL" clId="{3347B83E-A593-47BC-9D2F-F14A95017EAD}" dt="2025-10-23T12:30:51.934" v="1855" actId="478"/>
          <ac:spMkLst>
            <pc:docMk/>
            <pc:sldMk cId="2835270047" sldId="617"/>
            <ac:spMk id="32" creationId="{D1351734-6DC6-ACFD-8576-A31A8C9E47DC}"/>
          </ac:spMkLst>
        </pc:spChg>
        <pc:spChg chg="add del mod">
          <ac:chgData name="Badri, Sreenivas" userId="0b43dccd-042e-4be0-871d-afa1d90d6a2e" providerId="ADAL" clId="{3347B83E-A593-47BC-9D2F-F14A95017EAD}" dt="2025-10-23T12:30:51.934" v="1855" actId="478"/>
          <ac:spMkLst>
            <pc:docMk/>
            <pc:sldMk cId="2835270047" sldId="617"/>
            <ac:spMk id="33" creationId="{4F72C0F8-29A8-DF57-D960-822F9F14F5A1}"/>
          </ac:spMkLst>
        </pc:spChg>
        <pc:spChg chg="add mod">
          <ac:chgData name="Badri, Sreenivas" userId="0b43dccd-042e-4be0-871d-afa1d90d6a2e" providerId="ADAL" clId="{3347B83E-A593-47BC-9D2F-F14A95017EAD}" dt="2025-10-23T12:31:27.018" v="1959" actId="1036"/>
          <ac:spMkLst>
            <pc:docMk/>
            <pc:sldMk cId="2835270047" sldId="617"/>
            <ac:spMk id="34" creationId="{1A5417DE-0B1C-AFCF-4D68-21350F329959}"/>
          </ac:spMkLst>
        </pc:spChg>
        <pc:spChg chg="mod">
          <ac:chgData name="Badri, Sreenivas" userId="0b43dccd-042e-4be0-871d-afa1d90d6a2e" providerId="ADAL" clId="{3347B83E-A593-47BC-9D2F-F14A95017EAD}" dt="2025-10-23T12:10:35.006" v="1666" actId="1076"/>
          <ac:spMkLst>
            <pc:docMk/>
            <pc:sldMk cId="2835270047" sldId="617"/>
            <ac:spMk id="35" creationId="{195E7A3E-7B64-7304-80D4-B8E5F844ACA4}"/>
          </ac:spMkLst>
        </pc:spChg>
        <pc:spChg chg="add mod">
          <ac:chgData name="Badri, Sreenivas" userId="0b43dccd-042e-4be0-871d-afa1d90d6a2e" providerId="ADAL" clId="{3347B83E-A593-47BC-9D2F-F14A95017EAD}" dt="2025-10-23T12:31:27.018" v="1959" actId="1036"/>
          <ac:spMkLst>
            <pc:docMk/>
            <pc:sldMk cId="2835270047" sldId="617"/>
            <ac:spMk id="36" creationId="{E8300417-97DD-7EC0-8F82-7AC0E0FBE19C}"/>
          </ac:spMkLst>
        </pc:spChg>
        <pc:spChg chg="add mod">
          <ac:chgData name="Badri, Sreenivas" userId="0b43dccd-042e-4be0-871d-afa1d90d6a2e" providerId="ADAL" clId="{3347B83E-A593-47BC-9D2F-F14A95017EAD}" dt="2025-10-23T12:31:27.018" v="1959" actId="1036"/>
          <ac:spMkLst>
            <pc:docMk/>
            <pc:sldMk cId="2835270047" sldId="617"/>
            <ac:spMk id="37" creationId="{9E2FA466-F85F-369B-5425-CED1B3FAF96C}"/>
          </ac:spMkLst>
        </pc:spChg>
        <pc:spChg chg="add mod">
          <ac:chgData name="Badri, Sreenivas" userId="0b43dccd-042e-4be0-871d-afa1d90d6a2e" providerId="ADAL" clId="{3347B83E-A593-47BC-9D2F-F14A95017EAD}" dt="2025-10-23T12:00:29.668" v="1104" actId="20577"/>
          <ac:spMkLst>
            <pc:docMk/>
            <pc:sldMk cId="2835270047" sldId="617"/>
            <ac:spMk id="38" creationId="{DB43F467-A5F4-18EC-1B52-B1A3EA525BDF}"/>
          </ac:spMkLst>
        </pc:spChg>
        <pc:spChg chg="add mod">
          <ac:chgData name="Badri, Sreenivas" userId="0b43dccd-042e-4be0-871d-afa1d90d6a2e" providerId="ADAL" clId="{3347B83E-A593-47BC-9D2F-F14A95017EAD}" dt="2025-10-23T11:59:45.916" v="1084" actId="1076"/>
          <ac:spMkLst>
            <pc:docMk/>
            <pc:sldMk cId="2835270047" sldId="617"/>
            <ac:spMk id="39" creationId="{71CEE84D-A789-F031-E433-1C511D59A8C6}"/>
          </ac:spMkLst>
        </pc:spChg>
        <pc:spChg chg="add mod">
          <ac:chgData name="Badri, Sreenivas" userId="0b43dccd-042e-4be0-871d-afa1d90d6a2e" providerId="ADAL" clId="{3347B83E-A593-47BC-9D2F-F14A95017EAD}" dt="2025-10-23T12:31:27.018" v="1959" actId="1036"/>
          <ac:spMkLst>
            <pc:docMk/>
            <pc:sldMk cId="2835270047" sldId="617"/>
            <ac:spMk id="40" creationId="{EF06BC95-3CB2-AD37-E2C7-A629801716DB}"/>
          </ac:spMkLst>
        </pc:spChg>
        <pc:spChg chg="add mod">
          <ac:chgData name="Badri, Sreenivas" userId="0b43dccd-042e-4be0-871d-afa1d90d6a2e" providerId="ADAL" clId="{3347B83E-A593-47BC-9D2F-F14A95017EAD}" dt="2025-10-23T11:59:37.805" v="1082" actId="1036"/>
          <ac:spMkLst>
            <pc:docMk/>
            <pc:sldMk cId="2835270047" sldId="617"/>
            <ac:spMk id="41" creationId="{1157FF6F-30BD-9A11-7BFD-9E591F68ACF4}"/>
          </ac:spMkLst>
        </pc:spChg>
        <pc:spChg chg="mod">
          <ac:chgData name="Badri, Sreenivas" userId="0b43dccd-042e-4be0-871d-afa1d90d6a2e" providerId="ADAL" clId="{3347B83E-A593-47BC-9D2F-F14A95017EAD}" dt="2025-10-23T12:31:27.018" v="1959" actId="1036"/>
          <ac:spMkLst>
            <pc:docMk/>
            <pc:sldMk cId="2835270047" sldId="617"/>
            <ac:spMk id="42" creationId="{E27761C0-0CB6-B91E-1F36-ABA849C206F4}"/>
          </ac:spMkLst>
        </pc:spChg>
        <pc:spChg chg="add mod">
          <ac:chgData name="Badri, Sreenivas" userId="0b43dccd-042e-4be0-871d-afa1d90d6a2e" providerId="ADAL" clId="{3347B83E-A593-47BC-9D2F-F14A95017EAD}" dt="2025-10-23T11:59:37.805" v="1082" actId="1036"/>
          <ac:spMkLst>
            <pc:docMk/>
            <pc:sldMk cId="2835270047" sldId="617"/>
            <ac:spMk id="43" creationId="{D1AA5D6E-43BE-D8E9-AB59-2A7E259BED44}"/>
          </ac:spMkLst>
        </pc:spChg>
        <pc:spChg chg="add mod">
          <ac:chgData name="Badri, Sreenivas" userId="0b43dccd-042e-4be0-871d-afa1d90d6a2e" providerId="ADAL" clId="{3347B83E-A593-47BC-9D2F-F14A95017EAD}" dt="2025-10-23T12:53:36.194" v="2354" actId="14100"/>
          <ac:spMkLst>
            <pc:docMk/>
            <pc:sldMk cId="2835270047" sldId="617"/>
            <ac:spMk id="44" creationId="{E7C014A8-8B03-9291-E1BC-AFA3B2564596}"/>
          </ac:spMkLst>
        </pc:spChg>
        <pc:spChg chg="add mod">
          <ac:chgData name="Badri, Sreenivas" userId="0b43dccd-042e-4be0-871d-afa1d90d6a2e" providerId="ADAL" clId="{3347B83E-A593-47BC-9D2F-F14A95017EAD}" dt="2025-10-23T11:59:20.820" v="1070" actId="1076"/>
          <ac:spMkLst>
            <pc:docMk/>
            <pc:sldMk cId="2835270047" sldId="617"/>
            <ac:spMk id="45" creationId="{FFA2C2AF-3F7C-CE6D-B36A-269076542405}"/>
          </ac:spMkLst>
        </pc:spChg>
        <pc:spChg chg="mod">
          <ac:chgData name="Badri, Sreenivas" userId="0b43dccd-042e-4be0-871d-afa1d90d6a2e" providerId="ADAL" clId="{3347B83E-A593-47BC-9D2F-F14A95017EAD}" dt="2025-10-23T12:32:12.308" v="1987" actId="1035"/>
          <ac:spMkLst>
            <pc:docMk/>
            <pc:sldMk cId="2835270047" sldId="617"/>
            <ac:spMk id="46" creationId="{353071B8-3F98-4FCE-EFB3-11B177E613A1}"/>
          </ac:spMkLst>
        </pc:spChg>
        <pc:spChg chg="add mod">
          <ac:chgData name="Badri, Sreenivas" userId="0b43dccd-042e-4be0-871d-afa1d90d6a2e" providerId="ADAL" clId="{3347B83E-A593-47BC-9D2F-F14A95017EAD}" dt="2025-10-23T16:04:49.584" v="3198" actId="6549"/>
          <ac:spMkLst>
            <pc:docMk/>
            <pc:sldMk cId="2835270047" sldId="617"/>
            <ac:spMk id="47" creationId="{31B5CE77-C488-E83D-AD12-CCFA88499449}"/>
          </ac:spMkLst>
        </pc:spChg>
        <pc:spChg chg="add mod">
          <ac:chgData name="Badri, Sreenivas" userId="0b43dccd-042e-4be0-871d-afa1d90d6a2e" providerId="ADAL" clId="{3347B83E-A593-47BC-9D2F-F14A95017EAD}" dt="2025-10-23T12:31:27.018" v="1959" actId="1036"/>
          <ac:spMkLst>
            <pc:docMk/>
            <pc:sldMk cId="2835270047" sldId="617"/>
            <ac:spMk id="48" creationId="{8C46AEE9-84E9-0A69-AC78-9168C8315F1E}"/>
          </ac:spMkLst>
        </pc:spChg>
        <pc:spChg chg="add mod">
          <ac:chgData name="Badri, Sreenivas" userId="0b43dccd-042e-4be0-871d-afa1d90d6a2e" providerId="ADAL" clId="{3347B83E-A593-47BC-9D2F-F14A95017EAD}" dt="2025-10-23T12:02:50.490" v="1144" actId="1076"/>
          <ac:spMkLst>
            <pc:docMk/>
            <pc:sldMk cId="2835270047" sldId="617"/>
            <ac:spMk id="49" creationId="{16C61D94-78D4-541C-E9B0-011502886D13}"/>
          </ac:spMkLst>
        </pc:spChg>
        <pc:spChg chg="add mod">
          <ac:chgData name="Badri, Sreenivas" userId="0b43dccd-042e-4be0-871d-afa1d90d6a2e" providerId="ADAL" clId="{3347B83E-A593-47BC-9D2F-F14A95017EAD}" dt="2025-10-23T12:31:27.018" v="1959" actId="1036"/>
          <ac:spMkLst>
            <pc:docMk/>
            <pc:sldMk cId="2835270047" sldId="617"/>
            <ac:spMk id="50" creationId="{725C5118-C78A-D6D8-EA22-40BD9618B700}"/>
          </ac:spMkLst>
        </pc:spChg>
        <pc:spChg chg="add mod">
          <ac:chgData name="Badri, Sreenivas" userId="0b43dccd-042e-4be0-871d-afa1d90d6a2e" providerId="ADAL" clId="{3347B83E-A593-47BC-9D2F-F14A95017EAD}" dt="2025-10-23T12:54:07.856" v="2363" actId="20577"/>
          <ac:spMkLst>
            <pc:docMk/>
            <pc:sldMk cId="2835270047" sldId="617"/>
            <ac:spMk id="51" creationId="{8D75C9B7-BF8F-8AFB-67F3-FB87B1769C72}"/>
          </ac:spMkLst>
        </pc:spChg>
        <pc:graphicFrameChg chg="del">
          <ac:chgData name="Badri, Sreenivas" userId="0b43dccd-042e-4be0-871d-afa1d90d6a2e" providerId="ADAL" clId="{3347B83E-A593-47BC-9D2F-F14A95017EAD}" dt="2025-10-23T11:30:45.403" v="494" actId="478"/>
          <ac:graphicFrameMkLst>
            <pc:docMk/>
            <pc:sldMk cId="2835270047" sldId="617"/>
            <ac:graphicFrameMk id="6" creationId="{77ED55D2-8738-EF02-4A73-C27DE924FF67}"/>
          </ac:graphicFrameMkLst>
        </pc:graphicFrameChg>
        <pc:cxnChg chg="del mod">
          <ac:chgData name="Badri, Sreenivas" userId="0b43dccd-042e-4be0-871d-afa1d90d6a2e" providerId="ADAL" clId="{3347B83E-A593-47BC-9D2F-F14A95017EAD}" dt="2025-10-23T12:30:58.375" v="1857" actId="478"/>
          <ac:cxnSpMkLst>
            <pc:docMk/>
            <pc:sldMk cId="2835270047" sldId="617"/>
            <ac:cxnSpMk id="27" creationId="{68B67F61-A936-0384-0D68-684DAAE1C5FC}"/>
          </ac:cxnSpMkLst>
        </pc:cxnChg>
      </pc:sldChg>
      <pc:sldChg chg="modSp add mod">
        <pc:chgData name="Badri, Sreenivas" userId="0b43dccd-042e-4be0-871d-afa1d90d6a2e" providerId="ADAL" clId="{3347B83E-A593-47BC-9D2F-F14A95017EAD}" dt="2025-10-23T11:47:31.807" v="636" actId="13926"/>
        <pc:sldMkLst>
          <pc:docMk/>
          <pc:sldMk cId="981559218" sldId="3049"/>
        </pc:sldMkLst>
        <pc:spChg chg="mod">
          <ac:chgData name="Badri, Sreenivas" userId="0b43dccd-042e-4be0-871d-afa1d90d6a2e" providerId="ADAL" clId="{3347B83E-A593-47BC-9D2F-F14A95017EAD}" dt="2025-10-23T11:47:31.807" v="636" actId="13926"/>
          <ac:spMkLst>
            <pc:docMk/>
            <pc:sldMk cId="981559218" sldId="3049"/>
            <ac:spMk id="2" creationId="{B59611D6-D03D-1B11-8BE1-C75AD9517047}"/>
          </ac:spMkLst>
        </pc:spChg>
        <pc:spChg chg="mod">
          <ac:chgData name="Badri, Sreenivas" userId="0b43dccd-042e-4be0-871d-afa1d90d6a2e" providerId="ADAL" clId="{3347B83E-A593-47BC-9D2F-F14A95017EAD}" dt="2025-10-23T11:45:07.610" v="589" actId="5793"/>
          <ac:spMkLst>
            <pc:docMk/>
            <pc:sldMk cId="981559218" sldId="3049"/>
            <ac:spMk id="3" creationId="{986E472B-BF39-B5B3-4BA1-6393914097B5}"/>
          </ac:spMkLst>
        </pc:spChg>
      </pc:sldChg>
      <pc:sldChg chg="modSp add mod">
        <pc:chgData name="Badri, Sreenivas" userId="0b43dccd-042e-4be0-871d-afa1d90d6a2e" providerId="ADAL" clId="{3347B83E-A593-47BC-9D2F-F14A95017EAD}" dt="2025-10-23T12:38:53.054" v="2290" actId="20577"/>
        <pc:sldMkLst>
          <pc:docMk/>
          <pc:sldMk cId="1026501459" sldId="3050"/>
        </pc:sldMkLst>
        <pc:spChg chg="mod">
          <ac:chgData name="Badri, Sreenivas" userId="0b43dccd-042e-4be0-871d-afa1d90d6a2e" providerId="ADAL" clId="{3347B83E-A593-47BC-9D2F-F14A95017EAD}" dt="2025-10-23T11:47:35.441" v="637" actId="13926"/>
          <ac:spMkLst>
            <pc:docMk/>
            <pc:sldMk cId="1026501459" sldId="3050"/>
            <ac:spMk id="2" creationId="{F7694E7F-D87D-C538-ABE6-35502115A5A9}"/>
          </ac:spMkLst>
        </pc:spChg>
        <pc:spChg chg="mod">
          <ac:chgData name="Badri, Sreenivas" userId="0b43dccd-042e-4be0-871d-afa1d90d6a2e" providerId="ADAL" clId="{3347B83E-A593-47BC-9D2F-F14A95017EAD}" dt="2025-10-23T12:37:22.127" v="2250" actId="13926"/>
          <ac:spMkLst>
            <pc:docMk/>
            <pc:sldMk cId="1026501459" sldId="3050"/>
            <ac:spMk id="46" creationId="{242D12AD-9DCC-F379-F4DC-3B3064669CDC}"/>
          </ac:spMkLst>
        </pc:spChg>
        <pc:spChg chg="mod">
          <ac:chgData name="Badri, Sreenivas" userId="0b43dccd-042e-4be0-871d-afa1d90d6a2e" providerId="ADAL" clId="{3347B83E-A593-47BC-9D2F-F14A95017EAD}" dt="2025-10-23T12:38:53.054" v="2290" actId="20577"/>
          <ac:spMkLst>
            <pc:docMk/>
            <pc:sldMk cId="1026501459" sldId="3050"/>
            <ac:spMk id="47" creationId="{C695F3A4-C3ED-A865-2ADC-AB36478F62A4}"/>
          </ac:spMkLst>
        </pc:spChg>
        <pc:spChg chg="mod">
          <ac:chgData name="Badri, Sreenivas" userId="0b43dccd-042e-4be0-871d-afa1d90d6a2e" providerId="ADAL" clId="{3347B83E-A593-47BC-9D2F-F14A95017EAD}" dt="2025-10-23T12:38:22.242" v="2279" actId="20577"/>
          <ac:spMkLst>
            <pc:docMk/>
            <pc:sldMk cId="1026501459" sldId="3050"/>
            <ac:spMk id="48" creationId="{DFB2F91C-EAC0-2BD8-7236-6BA7EE71350A}"/>
          </ac:spMkLst>
        </pc:spChg>
      </pc:sldChg>
      <pc:sldChg chg="modSp add mod">
        <pc:chgData name="Badri, Sreenivas" userId="0b43dccd-042e-4be0-871d-afa1d90d6a2e" providerId="ADAL" clId="{3347B83E-A593-47BC-9D2F-F14A95017EAD}" dt="2025-10-23T14:00:33.595" v="2799" actId="20577"/>
        <pc:sldMkLst>
          <pc:docMk/>
          <pc:sldMk cId="3394415784" sldId="3051"/>
        </pc:sldMkLst>
        <pc:spChg chg="mod">
          <ac:chgData name="Badri, Sreenivas" userId="0b43dccd-042e-4be0-871d-afa1d90d6a2e" providerId="ADAL" clId="{3347B83E-A593-47BC-9D2F-F14A95017EAD}" dt="2025-10-23T13:58:41.786" v="2756" actId="13926"/>
          <ac:spMkLst>
            <pc:docMk/>
            <pc:sldMk cId="3394415784" sldId="3051"/>
            <ac:spMk id="2" creationId="{B59611D6-D03D-1B11-8BE1-C75AD9517047}"/>
          </ac:spMkLst>
        </pc:spChg>
        <pc:spChg chg="mod">
          <ac:chgData name="Badri, Sreenivas" userId="0b43dccd-042e-4be0-871d-afa1d90d6a2e" providerId="ADAL" clId="{3347B83E-A593-47BC-9D2F-F14A95017EAD}" dt="2025-10-23T14:00:33.595" v="2799" actId="20577"/>
          <ac:spMkLst>
            <pc:docMk/>
            <pc:sldMk cId="3394415784" sldId="3051"/>
            <ac:spMk id="3" creationId="{986E472B-BF39-B5B3-4BA1-6393914097B5}"/>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8900" rIns="88900" bIns="88900" numCol="1" spcCol="1270" anchor="ctr" anchorCtr="0">
          <a:noAutofit/>
        </a:bodyPr>
        <a:lstStyle/>
        <a:p>
          <a:pPr marL="0" lvl="0" indent="0" algn="l" defTabSz="1555750">
            <a:lnSpc>
              <a:spcPct val="90000"/>
            </a:lnSpc>
            <a:spcBef>
              <a:spcPct val="0"/>
            </a:spcBef>
            <a:spcAft>
              <a:spcPct val="35000"/>
            </a:spcAft>
            <a:buNone/>
          </a:pPr>
          <a:r>
            <a:rPr lang="en-US" sz="35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10/23/2025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10/23/2025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534400" y="63246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p>
        </p:txBody>
      </p:sp>
      <p:sp>
        <p:nvSpPr>
          <p:cNvPr id="10" name="Slide Number Placeholder 5"/>
          <p:cNvSpPr txBox="1">
            <a:spLocks/>
          </p:cNvSpPr>
          <p:nvPr userDrawn="1"/>
        </p:nvSpPr>
        <p:spPr>
          <a:xfrm>
            <a:off x="8534400" y="6324600"/>
            <a:ext cx="609600" cy="296862"/>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a:t>
            </a:fld>
            <a:endParaRPr lang="en-US"/>
          </a:p>
        </p:txBody>
      </p:sp>
    </p:spTree>
    <p:extLst>
      <p:ext uri="{BB962C8B-B14F-4D97-AF65-F5344CB8AC3E}">
        <p14:creationId xmlns:p14="http://schemas.microsoft.com/office/powerpoint/2010/main" val="2117636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a:solidFill>
                  <a:schemeClr val="tx1"/>
                </a:solidFill>
              </a:rPr>
              <a:t>Click to edit Master text styles</a:t>
            </a:r>
          </a:p>
          <a:p>
            <a:pPr marL="742950" lvl="1" indent="-285750">
              <a:buFont typeface="Arial" panose="020B0604020202020204" pitchFamily="34" charset="0"/>
              <a:buChar char="•"/>
            </a:pPr>
            <a:r>
              <a:rPr lang="en-US" sz="1400">
                <a:solidFill>
                  <a:schemeClr val="tx1"/>
                </a:solidFill>
              </a:rPr>
              <a:t>Second level</a:t>
            </a:r>
          </a:p>
          <a:p>
            <a:pPr marL="1085850" lvl="2" indent="-171450">
              <a:buFont typeface="Arial" panose="020B0604020202020204" pitchFamily="34" charset="0"/>
              <a:buChar char="•"/>
            </a:pPr>
            <a:r>
              <a:rPr lang="en-US" sz="1200">
                <a:solidFill>
                  <a:schemeClr val="tx1"/>
                </a:solidFill>
              </a:rPr>
              <a:t>Third level</a:t>
            </a:r>
          </a:p>
          <a:p>
            <a:endParaRPr lang="en-US">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a:solidFill>
                <a:schemeClr val="tx1"/>
              </a:solidFill>
            </a:endParaRPr>
          </a:p>
          <a:p>
            <a:pPr algn="l"/>
            <a:r>
              <a:rPr lang="en-US" sz="1000" b="0" baseline="0">
                <a:solidFill>
                  <a:schemeClr val="tx1"/>
                </a:solidFill>
              </a:rPr>
              <a:t>Public</a:t>
            </a:r>
            <a:endParaRPr lang="en-US" sz="1000" b="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 id="2147483755" r:id="rId1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ercot.com/services/comm/mkt_notices/M-B022625-01" TargetMode="External"/><Relationship Id="rId2" Type="http://schemas.openxmlformats.org/officeDocument/2006/relationships/hyperlink" Target="mailto:rtcb@ercot.com" TargetMode="External"/><Relationship Id="rId1" Type="http://schemas.openxmlformats.org/officeDocument/2006/relationships/slideLayout" Target="../slideLayouts/slideLayout5.xml"/><Relationship Id="rId4" Type="http://schemas.openxmlformats.org/officeDocument/2006/relationships/hyperlink" Target="https://www.ercot.com/services/comm/mkt_notices/M-A041625-01"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hyperlink" Target="https://www.ercot.com/files/docs/2025/10/23/Cutover-Strategy_Dual-Submissions_20251015.xlsx" TargetMode="Externa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hyperlink" Target="https://www.ercot.com/services/comm/mkt_notices/M-A092624-04" TargetMode="Externa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hyperlink" Target="https://www.ercot.com/services/comm/mkt_notices/M-A100925-01" TargetMode="Externa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hyperlink" Target="https://www.ercot.com/files/docs/2025/04/07/RTCB_Market_Trials_Handbook_1_MarketSubmissions.docx" TargetMode="External"/><Relationship Id="rId2" Type="http://schemas.openxmlformats.org/officeDocument/2006/relationships/hyperlink" Target="https://www.ercot.com/committees/tac/rtcbtf" TargetMode="Externa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ercot.com/files/docs/2025/04/07/RTCB_Market_Trials_Handbook_3_OpenLoop_RTC_SCED_04182025_FINAL_Revised_071125.docx" TargetMode="Externa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ercot.com/files/docs/2025/04/28/RTCB_Market_Trials_Handbook_6_DayAheadMarket_06132025_FINAL.docx" TargetMode="Externa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hyperlink" Target="mailto:RTCB@ercot.com" TargetMode="External"/><Relationship Id="rId2" Type="http://schemas.openxmlformats.org/officeDocument/2006/relationships/hyperlink" Target="https://www.ercot.com/committees/tac/rtcbtf" TargetMode="External"/><Relationship Id="rId1" Type="http://schemas.openxmlformats.org/officeDocument/2006/relationships/slideLayout" Target="../slideLayouts/slideLayout5.xml"/><Relationship Id="rId5" Type="http://schemas.openxmlformats.org/officeDocument/2006/relationships/hyperlink" Target="https://www.ercot.com/mp/data-products/data-product-details?id=NP4-450-M" TargetMode="External"/><Relationship Id="rId4" Type="http://schemas.openxmlformats.org/officeDocument/2006/relationships/hyperlink" Target="https://www.ercot.com/files/docs/2024/06/24/EIP_External_Interfaces_Specification_RTCB_v1.0.zip"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https://www.ercot.com/committees/tac/rtcbtf/training" TargetMode="External"/><Relationship Id="rId2" Type="http://schemas.openxmlformats.org/officeDocument/2006/relationships/hyperlink" Target="https://www.ercot.com/calendar/05212025-RTCBTF-Meeting" TargetMode="Externa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2" Type="http://schemas.openxmlformats.org/officeDocument/2006/relationships/hyperlink" Target="mailto:Sreenivas.Badri@ercot.com" TargetMode="Externa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hyperlink" Target="https://misapi.ercot.com/NodalAPI/EWS/" TargetMode="External"/><Relationship Id="rId3" Type="http://schemas.openxmlformats.org/officeDocument/2006/relationships/hyperlink" Target="https://testmarkettrials.ercot.com/osrui/osrui/Summary.action" TargetMode="External"/><Relationship Id="rId7" Type="http://schemas.openxmlformats.org/officeDocument/2006/relationships/hyperlink" Target="https://markettrialsapi.wan.ercot.com/NodalAPI/EWS/" TargetMode="External"/><Relationship Id="rId2" Type="http://schemas.openxmlformats.org/officeDocument/2006/relationships/hyperlink" Target="https://itestmarkettrials.ercot.com/mmsui/mmsui/displayTradesLanding.action" TargetMode="External"/><Relationship Id="rId1" Type="http://schemas.openxmlformats.org/officeDocument/2006/relationships/slideLayout" Target="../slideLayouts/slideLayout5.xml"/><Relationship Id="rId6" Type="http://schemas.openxmlformats.org/officeDocument/2006/relationships/hyperlink" Target="https://markettrialsapi.ercot.com/NodalAPI/EWS/" TargetMode="External"/><Relationship Id="rId5" Type="http://schemas.openxmlformats.org/officeDocument/2006/relationships/hyperlink" Target="https://testmarkettrialsapi.wan.ercot.com/NodalAPI/EWS/" TargetMode="External"/><Relationship Id="rId4" Type="http://schemas.openxmlformats.org/officeDocument/2006/relationships/hyperlink" Target="https://testmarkettrialsapi.ercot.com/NodalAPI/EWS/" TargetMode="External"/><Relationship Id="rId9" Type="http://schemas.openxmlformats.org/officeDocument/2006/relationships/hyperlink" Target="https://api.wan.ercot.com/NodalAPI/EW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ercot.com/services/mdt/webservices"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918751" y="1910252"/>
            <a:ext cx="5410200" cy="2308324"/>
          </a:xfrm>
          <a:prstGeom prst="rect">
            <a:avLst/>
          </a:prstGeom>
          <a:noFill/>
        </p:spPr>
        <p:txBody>
          <a:bodyPr wrap="square" rtlCol="0">
            <a:spAutoFit/>
          </a:bodyPr>
          <a:lstStyle/>
          <a:p>
            <a:r>
              <a:rPr lang="en-US" b="1" dirty="0">
                <a:solidFill>
                  <a:schemeClr val="tx2"/>
                </a:solidFill>
              </a:rPr>
              <a:t>RTC+B Market Trials - Market Submissions</a:t>
            </a:r>
          </a:p>
          <a:p>
            <a:endParaRPr lang="en-US" dirty="0">
              <a:solidFill>
                <a:schemeClr val="tx2"/>
              </a:solidFill>
            </a:endParaRPr>
          </a:p>
          <a:p>
            <a:r>
              <a:rPr lang="en-US" dirty="0">
                <a:solidFill>
                  <a:schemeClr val="tx2"/>
                </a:solidFill>
              </a:rPr>
              <a:t>Sreenivas Badri</a:t>
            </a:r>
          </a:p>
          <a:p>
            <a:r>
              <a:rPr lang="en-US" dirty="0">
                <a:solidFill>
                  <a:schemeClr val="tx2"/>
                </a:solidFill>
              </a:rPr>
              <a:t>Sruthi Hariharan</a:t>
            </a:r>
          </a:p>
          <a:p>
            <a:r>
              <a:rPr lang="en-US" dirty="0">
                <a:solidFill>
                  <a:schemeClr val="tx2"/>
                </a:solidFill>
              </a:rPr>
              <a:t>Nathan Smith</a:t>
            </a:r>
          </a:p>
          <a:p>
            <a:endParaRPr lang="en-US" dirty="0">
              <a:solidFill>
                <a:schemeClr val="tx2"/>
              </a:solidFill>
            </a:endParaRPr>
          </a:p>
          <a:p>
            <a:r>
              <a:rPr lang="en-US" dirty="0">
                <a:solidFill>
                  <a:schemeClr val="tx2"/>
                </a:solidFill>
              </a:rPr>
              <a:t>October 23, 2025</a:t>
            </a:r>
          </a:p>
          <a:p>
            <a:endParaRPr lang="en-US" i="1" dirty="0">
              <a:solidFill>
                <a:schemeClr val="tx2"/>
              </a:solidFill>
            </a:endParaRP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D551-A04F-2165-E81D-E0D8C2678AE1}"/>
              </a:ext>
            </a:extLst>
          </p:cNvPr>
          <p:cNvSpPr>
            <a:spLocks noGrp="1"/>
          </p:cNvSpPr>
          <p:nvPr>
            <p:ph type="title"/>
          </p:nvPr>
        </p:nvSpPr>
        <p:spPr/>
        <p:txBody>
          <a:bodyPr/>
          <a:lstStyle/>
          <a:p>
            <a:r>
              <a:rPr lang="en-US" sz="1900" dirty="0"/>
              <a:t>RTC+B Market Trials Systems Readiness for Market Submissions Testing</a:t>
            </a:r>
            <a:endParaRPr lang="en-US" sz="1900" u="sng" dirty="0"/>
          </a:p>
        </p:txBody>
      </p:sp>
      <p:sp>
        <p:nvSpPr>
          <p:cNvPr id="10" name="Content Placeholder 9">
            <a:extLst>
              <a:ext uri="{FF2B5EF4-FFF2-40B4-BE49-F238E27FC236}">
                <a16:creationId xmlns:a16="http://schemas.microsoft.com/office/drawing/2014/main" id="{E3208117-FCBF-86B6-E8F1-E9022CB759B2}"/>
              </a:ext>
            </a:extLst>
          </p:cNvPr>
          <p:cNvSpPr>
            <a:spLocks noGrp="1"/>
          </p:cNvSpPr>
          <p:nvPr>
            <p:ph idx="1"/>
          </p:nvPr>
        </p:nvSpPr>
        <p:spPr>
          <a:xfrm>
            <a:off x="205562" y="666322"/>
            <a:ext cx="8534400" cy="5096525"/>
          </a:xfrm>
        </p:spPr>
        <p:txBody>
          <a:bodyPr/>
          <a:lstStyle/>
          <a:p>
            <a:pPr marL="0" indent="0">
              <a:buNone/>
            </a:pPr>
            <a:endParaRPr lang="en-US" sz="1400" dirty="0"/>
          </a:p>
          <a:p>
            <a:r>
              <a:rPr lang="en-US" sz="1400" dirty="0"/>
              <a:t>RTC+B Market Trials Systems are built and setup for market submissions testing from Market Manager UI and through API.</a:t>
            </a:r>
          </a:p>
          <a:p>
            <a:pPr marL="0" indent="0">
              <a:buNone/>
            </a:pPr>
            <a:endParaRPr lang="en-US" sz="1400" dirty="0"/>
          </a:p>
          <a:p>
            <a:r>
              <a:rPr lang="en-US" sz="1400" dirty="0"/>
              <a:t>Market Trials Systems is released for QSE submission testing as well as telemetry verification from 05/05/2025 to 06/30/2025.</a:t>
            </a:r>
          </a:p>
          <a:p>
            <a:pPr marL="0" indent="0">
              <a:buNone/>
            </a:pPr>
            <a:endParaRPr lang="en-US" sz="1400" dirty="0"/>
          </a:p>
          <a:p>
            <a:r>
              <a:rPr lang="en-US" sz="1400" dirty="0"/>
              <a:t>Valid current MOTE certificates are required to connect to RTC+B Market Trials Systems for this phase of testing. </a:t>
            </a:r>
          </a:p>
          <a:p>
            <a:pPr marL="0" indent="0">
              <a:buNone/>
            </a:pPr>
            <a:endParaRPr lang="en-US" sz="1400" dirty="0"/>
          </a:p>
          <a:p>
            <a:r>
              <a:rPr lang="en-US" sz="1400" dirty="0"/>
              <a:t>Report issues to ERCOT at </a:t>
            </a:r>
            <a:r>
              <a:rPr lang="en-US" sz="1400" dirty="0">
                <a:hlinkClick r:id="rId2"/>
              </a:rPr>
              <a:t>rtcb@ercot.com</a:t>
            </a:r>
            <a:endParaRPr lang="en-US" sz="1400" dirty="0"/>
          </a:p>
          <a:p>
            <a:pPr marL="0" indent="0">
              <a:buNone/>
            </a:pPr>
            <a:endParaRPr lang="en-US" sz="1400" dirty="0"/>
          </a:p>
          <a:p>
            <a:r>
              <a:rPr lang="en-US" sz="1400" dirty="0"/>
              <a:t>Market Notice was sent on 2/26/2025 with details on QSE/Vendor sandbox testing.</a:t>
            </a:r>
          </a:p>
          <a:p>
            <a:pPr marL="0" indent="0">
              <a:buNone/>
            </a:pPr>
            <a:r>
              <a:rPr lang="en-US" sz="1400" dirty="0"/>
              <a:t>        </a:t>
            </a:r>
            <a:r>
              <a:rPr lang="en-US" sz="1400" dirty="0">
                <a:hlinkClick r:id="rId3"/>
              </a:rPr>
              <a:t>https://www.ercot.com/services/comm/mkt_notices/M-B022625-01</a:t>
            </a:r>
            <a:endParaRPr lang="en-US" sz="1400" dirty="0"/>
          </a:p>
          <a:p>
            <a:pPr marL="0" indent="0">
              <a:buNone/>
            </a:pPr>
            <a:endParaRPr lang="en-US" sz="1400" dirty="0"/>
          </a:p>
          <a:p>
            <a:r>
              <a:rPr lang="en-US" sz="1400" dirty="0"/>
              <a:t>Market Notice was sent on 4/16/2025 with details on QSE/Vendor submission testing and telemetry verification.</a:t>
            </a:r>
          </a:p>
          <a:p>
            <a:pPr marL="400050" lvl="1" indent="0">
              <a:buNone/>
            </a:pPr>
            <a:r>
              <a:rPr lang="en-US" sz="1400" dirty="0">
                <a:hlinkClick r:id="rId4"/>
              </a:rPr>
              <a:t>https://www.ercot.com/services/comm/mkt_notices/M-A041625-01</a:t>
            </a:r>
            <a:endParaRPr lang="en-US" sz="1400" dirty="0"/>
          </a:p>
          <a:p>
            <a:pPr marL="0" indent="0">
              <a:buNone/>
            </a:pPr>
            <a:endParaRPr lang="en-US" sz="1400" dirty="0"/>
          </a:p>
          <a:p>
            <a:pPr marL="0" indent="0">
              <a:buNone/>
            </a:pPr>
            <a:endParaRPr lang="en-US" sz="1400" dirty="0"/>
          </a:p>
          <a:p>
            <a:pPr marL="0" indent="0">
              <a:buNone/>
            </a:pPr>
            <a:endParaRPr lang="en-US" sz="1400" dirty="0"/>
          </a:p>
        </p:txBody>
      </p:sp>
      <p:sp>
        <p:nvSpPr>
          <p:cNvPr id="4" name="Slide Number Placeholder 3">
            <a:extLst>
              <a:ext uri="{FF2B5EF4-FFF2-40B4-BE49-F238E27FC236}">
                <a16:creationId xmlns:a16="http://schemas.microsoft.com/office/drawing/2014/main" id="{E643A2A5-7F17-7263-7E2B-1CDEC707195E}"/>
              </a:ext>
            </a:extLst>
          </p:cNvPr>
          <p:cNvSpPr>
            <a:spLocks noGrp="1"/>
          </p:cNvSpPr>
          <p:nvPr>
            <p:ph type="sldNum" sz="quarter" idx="4"/>
          </p:nvPr>
        </p:nvSpPr>
        <p:spPr/>
        <p:txBody>
          <a:bodyPr/>
          <a:lstStyle/>
          <a:p>
            <a:fld id="{1D93BD3E-1E9A-4970-A6F7-E7AC52762E0C}" type="slidenum">
              <a:rPr lang="en-US" smtClean="0"/>
              <a:pPr/>
              <a:t>10</a:t>
            </a:fld>
            <a:endParaRPr lang="en-US"/>
          </a:p>
        </p:txBody>
      </p:sp>
      <p:sp>
        <p:nvSpPr>
          <p:cNvPr id="5" name="Content Placeholder 2">
            <a:extLst>
              <a:ext uri="{FF2B5EF4-FFF2-40B4-BE49-F238E27FC236}">
                <a16:creationId xmlns:a16="http://schemas.microsoft.com/office/drawing/2014/main" id="{B3B2D2FC-6B82-231F-FD22-37E96BBFA599}"/>
              </a:ext>
            </a:extLst>
          </p:cNvPr>
          <p:cNvSpPr txBox="1">
            <a:spLocks/>
          </p:cNvSpPr>
          <p:nvPr/>
        </p:nvSpPr>
        <p:spPr>
          <a:xfrm>
            <a:off x="380999" y="1254642"/>
            <a:ext cx="8358963" cy="4508205"/>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902031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C47CD-C240-045B-70E6-96CD5340A4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A1E7E8-8E9F-97BF-AC56-33E256014314}"/>
              </a:ext>
            </a:extLst>
          </p:cNvPr>
          <p:cNvSpPr>
            <a:spLocks noGrp="1"/>
          </p:cNvSpPr>
          <p:nvPr>
            <p:ph type="title"/>
          </p:nvPr>
        </p:nvSpPr>
        <p:spPr/>
        <p:txBody>
          <a:bodyPr/>
          <a:lstStyle/>
          <a:p>
            <a:r>
              <a:rPr lang="en-US" sz="1600" dirty="0"/>
              <a:t>RTC+B Market Trials Systems Readiness for Open Loop and Closed Loop Testing Market Submissions</a:t>
            </a:r>
            <a:endParaRPr lang="en-US" sz="1600" u="sng" dirty="0"/>
          </a:p>
        </p:txBody>
      </p:sp>
      <p:sp>
        <p:nvSpPr>
          <p:cNvPr id="10" name="Content Placeholder 9">
            <a:extLst>
              <a:ext uri="{FF2B5EF4-FFF2-40B4-BE49-F238E27FC236}">
                <a16:creationId xmlns:a16="http://schemas.microsoft.com/office/drawing/2014/main" id="{76688F63-24F9-7E73-986C-4788E8981DF5}"/>
              </a:ext>
            </a:extLst>
          </p:cNvPr>
          <p:cNvSpPr>
            <a:spLocks noGrp="1"/>
          </p:cNvSpPr>
          <p:nvPr>
            <p:ph idx="1"/>
          </p:nvPr>
        </p:nvSpPr>
        <p:spPr>
          <a:xfrm>
            <a:off x="0" y="502841"/>
            <a:ext cx="8534400" cy="5096525"/>
          </a:xfrm>
        </p:spPr>
        <p:txBody>
          <a:bodyPr/>
          <a:lstStyle/>
          <a:p>
            <a:pPr marL="0" indent="0">
              <a:buNone/>
            </a:pPr>
            <a:endParaRPr lang="en-US" sz="1400" dirty="0"/>
          </a:p>
          <a:p>
            <a:r>
              <a:rPr lang="en-US" sz="1400" b="1" dirty="0"/>
              <a:t>06/30/2025 5:00 PM </a:t>
            </a:r>
            <a:r>
              <a:rPr lang="en-US" sz="1400" dirty="0"/>
              <a:t>- RTC+B Market Trials MOTE URLs (UIs/APIs) </a:t>
            </a:r>
            <a:r>
              <a:rPr lang="en-US" sz="1400" b="1" dirty="0"/>
              <a:t>will be disabled permanently.</a:t>
            </a:r>
          </a:p>
          <a:p>
            <a:pPr lvl="1">
              <a:buFont typeface="Courier New" panose="02070309020205020404" pitchFamily="49" charset="0"/>
              <a:buChar char="o"/>
            </a:pPr>
            <a:r>
              <a:rPr lang="en-US" sz="1200" dirty="0"/>
              <a:t>RTC+B MOTE will be available </a:t>
            </a:r>
            <a:r>
              <a:rPr lang="en-US" sz="1200" b="1" u="sng" dirty="0"/>
              <a:t>only</a:t>
            </a:r>
            <a:r>
              <a:rPr lang="en-US" sz="1200" dirty="0"/>
              <a:t> from Go Live for normal MOTE testing activities.</a:t>
            </a:r>
          </a:p>
          <a:p>
            <a:pPr lvl="1">
              <a:buFont typeface="Courier New" panose="02070309020205020404" pitchFamily="49" charset="0"/>
              <a:buChar char="o"/>
            </a:pPr>
            <a:r>
              <a:rPr lang="en-US" sz="1200" dirty="0"/>
              <a:t>QSEs can use non-monitoring days (Mon/Wed/Fri) to make test submissions into RTC+B Market Trials Production System to test software changes until Go-Live. </a:t>
            </a:r>
          </a:p>
          <a:p>
            <a:pPr lvl="2">
              <a:buFont typeface="Wingdings" panose="05000000000000000000" pitchFamily="2" charset="2"/>
              <a:buChar char="Ø"/>
            </a:pPr>
            <a:r>
              <a:rPr lang="en-US" sz="1000" dirty="0"/>
              <a:t>Once testing is completed, cancel the test submission or update test submission with production quality market data.</a:t>
            </a:r>
          </a:p>
          <a:p>
            <a:pPr marL="0" indent="0">
              <a:buNone/>
            </a:pPr>
            <a:endParaRPr lang="en-US" sz="1400" dirty="0"/>
          </a:p>
          <a:p>
            <a:r>
              <a:rPr lang="en-US" sz="1400" b="1" dirty="0"/>
              <a:t>07/01/2025 – 07/06/2025 </a:t>
            </a:r>
            <a:r>
              <a:rPr lang="en-US" sz="1400" dirty="0"/>
              <a:t>– Configure RTC+B Market Trials System with Market Trials Production System URLs, deploy latest RTC+B code and perform site failover testing.  </a:t>
            </a:r>
          </a:p>
          <a:p>
            <a:pPr lvl="1">
              <a:buFont typeface="Courier New" panose="02070309020205020404" pitchFamily="49" charset="0"/>
              <a:buChar char="o"/>
            </a:pPr>
            <a:r>
              <a:rPr lang="en-US" sz="1200" dirty="0"/>
              <a:t>During this time, Market Trials Market and Outage Submissions systems (APIs/UIs) will be unavailable for market submissions.</a:t>
            </a:r>
          </a:p>
          <a:p>
            <a:pPr marL="0" indent="0">
              <a:buNone/>
            </a:pPr>
            <a:endParaRPr lang="en-US" sz="1400" dirty="0"/>
          </a:p>
          <a:p>
            <a:r>
              <a:rPr lang="en-US" sz="1400" b="1" dirty="0"/>
              <a:t>07/07/2025 08:00 AM </a:t>
            </a:r>
            <a:r>
              <a:rPr lang="en-US" sz="1400" dirty="0"/>
              <a:t>– RTC+B Market Trials Production Systems will be up and running for Open Loop Testing.</a:t>
            </a:r>
          </a:p>
          <a:p>
            <a:endParaRPr lang="en-US" sz="1400" dirty="0"/>
          </a:p>
          <a:p>
            <a:r>
              <a:rPr lang="en-US" sz="1400" dirty="0"/>
              <a:t>Same Market Trials Production System configuration will be used for Day-Ahead Market Submissions (Sept – Oct) and for Closed Loop Testing as well.</a:t>
            </a:r>
          </a:p>
          <a:p>
            <a:pPr marL="0" indent="0">
              <a:buNone/>
            </a:pPr>
            <a:endParaRPr lang="en-US" sz="1400" dirty="0"/>
          </a:p>
          <a:p>
            <a:r>
              <a:rPr lang="en-US" sz="1400" b="1" u="sng" dirty="0"/>
              <a:t>QSE Activities</a:t>
            </a:r>
          </a:p>
          <a:p>
            <a:pPr lvl="1">
              <a:buFont typeface="Courier New" panose="02070309020205020404" pitchFamily="49" charset="0"/>
              <a:buChar char="o"/>
            </a:pPr>
            <a:r>
              <a:rPr lang="en-US" sz="1150" dirty="0"/>
              <a:t>Update RTC+B Market Trials – Market Submission Systems with ERCOT RTC+B Market Trials Production Systems Internet/Wan API URLs and certs to support Open Loop Testing from 07/07 and Closed Loop Testing.</a:t>
            </a:r>
          </a:p>
          <a:p>
            <a:pPr lvl="1">
              <a:buFont typeface="Courier New" panose="02070309020205020404" pitchFamily="49" charset="0"/>
              <a:buChar char="o"/>
            </a:pPr>
            <a:r>
              <a:rPr lang="en-US" sz="1150" dirty="0"/>
              <a:t>Set up the listeners in RTC+B environment to receive notifications from ERCOT during open loop and closed loop testing and provide listener URLs to ERCOT </a:t>
            </a:r>
          </a:p>
          <a:p>
            <a:pPr marL="0" indent="0">
              <a:buNone/>
            </a:pPr>
            <a:endParaRPr lang="en-US" sz="1400" dirty="0"/>
          </a:p>
        </p:txBody>
      </p:sp>
      <p:sp>
        <p:nvSpPr>
          <p:cNvPr id="4" name="Slide Number Placeholder 3">
            <a:extLst>
              <a:ext uri="{FF2B5EF4-FFF2-40B4-BE49-F238E27FC236}">
                <a16:creationId xmlns:a16="http://schemas.microsoft.com/office/drawing/2014/main" id="{0446ADDC-8C62-1B32-A6C9-1E2F3DAEDFE1}"/>
              </a:ext>
            </a:extLst>
          </p:cNvPr>
          <p:cNvSpPr>
            <a:spLocks noGrp="1"/>
          </p:cNvSpPr>
          <p:nvPr>
            <p:ph type="sldNum" sz="quarter" idx="4"/>
          </p:nvPr>
        </p:nvSpPr>
        <p:spPr/>
        <p:txBody>
          <a:bodyPr/>
          <a:lstStyle/>
          <a:p>
            <a:fld id="{1D93BD3E-1E9A-4970-A6F7-E7AC52762E0C}" type="slidenum">
              <a:rPr lang="en-US" smtClean="0"/>
              <a:pPr/>
              <a:t>11</a:t>
            </a:fld>
            <a:endParaRPr lang="en-US"/>
          </a:p>
        </p:txBody>
      </p:sp>
      <p:sp>
        <p:nvSpPr>
          <p:cNvPr id="5" name="Content Placeholder 2">
            <a:extLst>
              <a:ext uri="{FF2B5EF4-FFF2-40B4-BE49-F238E27FC236}">
                <a16:creationId xmlns:a16="http://schemas.microsoft.com/office/drawing/2014/main" id="{9C3673C0-E522-9C78-78C5-82A6B903FC07}"/>
              </a:ext>
            </a:extLst>
          </p:cNvPr>
          <p:cNvSpPr txBox="1">
            <a:spLocks/>
          </p:cNvSpPr>
          <p:nvPr/>
        </p:nvSpPr>
        <p:spPr>
          <a:xfrm>
            <a:off x="380999" y="1254642"/>
            <a:ext cx="8358963" cy="4508205"/>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783573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322A3-1D29-634B-7168-AB85BC3F5A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7AB00A-7525-E716-FC4F-41F9C4482DF5}"/>
              </a:ext>
            </a:extLst>
          </p:cNvPr>
          <p:cNvSpPr>
            <a:spLocks noGrp="1"/>
          </p:cNvSpPr>
          <p:nvPr>
            <p:ph type="title"/>
          </p:nvPr>
        </p:nvSpPr>
        <p:spPr/>
        <p:txBody>
          <a:bodyPr/>
          <a:lstStyle/>
          <a:p>
            <a:r>
              <a:rPr lang="en-US" sz="1800" dirty="0"/>
              <a:t>Dual Market Submissions</a:t>
            </a:r>
            <a:endParaRPr lang="en-US" sz="1800" u="sng" dirty="0"/>
          </a:p>
        </p:txBody>
      </p:sp>
      <p:sp>
        <p:nvSpPr>
          <p:cNvPr id="10" name="Content Placeholder 9">
            <a:extLst>
              <a:ext uri="{FF2B5EF4-FFF2-40B4-BE49-F238E27FC236}">
                <a16:creationId xmlns:a16="http://schemas.microsoft.com/office/drawing/2014/main" id="{537A182A-C4D3-2390-B703-793687A0F8D6}"/>
              </a:ext>
            </a:extLst>
          </p:cNvPr>
          <p:cNvSpPr>
            <a:spLocks noGrp="1"/>
          </p:cNvSpPr>
          <p:nvPr>
            <p:ph idx="1"/>
          </p:nvPr>
        </p:nvSpPr>
        <p:spPr>
          <a:xfrm>
            <a:off x="73516" y="490884"/>
            <a:ext cx="8534400" cy="5096525"/>
          </a:xfrm>
        </p:spPr>
        <p:txBody>
          <a:bodyPr/>
          <a:lstStyle/>
          <a:p>
            <a:pPr marL="0" indent="0">
              <a:buNone/>
            </a:pPr>
            <a:r>
              <a:rPr lang="en-US" sz="1400" dirty="0"/>
              <a:t> </a:t>
            </a:r>
          </a:p>
          <a:p>
            <a:r>
              <a:rPr lang="en-US" sz="1400" dirty="0"/>
              <a:t>Market Submissions to Current Production should not be impacted until Go-Live.</a:t>
            </a:r>
          </a:p>
          <a:p>
            <a:pPr marL="0" indent="0">
              <a:buNone/>
            </a:pPr>
            <a:endParaRPr lang="en-US" sz="1400" dirty="0"/>
          </a:p>
          <a:p>
            <a:r>
              <a:rPr lang="en-US" sz="1400" b="1" dirty="0"/>
              <a:t>Open Loop Testing (07/07 – 08/29)</a:t>
            </a:r>
          </a:p>
          <a:p>
            <a:pPr lvl="1">
              <a:buFont typeface="Courier New" panose="02070309020205020404" pitchFamily="49" charset="0"/>
              <a:buChar char="o"/>
            </a:pPr>
            <a:r>
              <a:rPr lang="en-US" sz="1200" dirty="0"/>
              <a:t>Dual Market Submissions – QSEs are expected to submit following RTC+B real-time Market Submissions into RTC+B Market Trial Production System with </a:t>
            </a:r>
            <a:r>
              <a:rPr lang="en-US" sz="1200" b="1" dirty="0"/>
              <a:t>Production Quality</a:t>
            </a:r>
            <a:r>
              <a:rPr lang="en-US" sz="1200" dirty="0"/>
              <a:t> </a:t>
            </a:r>
            <a:r>
              <a:rPr lang="en-US" sz="1200" b="1" u="sng" dirty="0"/>
              <a:t>in parallel to </a:t>
            </a:r>
            <a:r>
              <a:rPr lang="en-US" sz="1200" dirty="0"/>
              <a:t>Current Production for the monitoring days (Tuesday/Thursday) 09:00 AM – 5:00 PM as indicated in Handbook#3.</a:t>
            </a:r>
          </a:p>
          <a:p>
            <a:pPr lvl="2">
              <a:buFont typeface="Wingdings" panose="05000000000000000000" pitchFamily="2" charset="2"/>
              <a:buChar char="ü"/>
            </a:pPr>
            <a:r>
              <a:rPr lang="en-US" sz="900" dirty="0"/>
              <a:t>COPs</a:t>
            </a:r>
          </a:p>
          <a:p>
            <a:pPr lvl="2">
              <a:buFont typeface="Wingdings" panose="05000000000000000000" pitchFamily="2" charset="2"/>
              <a:buChar char="ü"/>
            </a:pPr>
            <a:r>
              <a:rPr lang="en-US" sz="900" dirty="0"/>
              <a:t>TPOs</a:t>
            </a:r>
          </a:p>
          <a:p>
            <a:pPr lvl="2">
              <a:buFont typeface="Wingdings" panose="05000000000000000000" pitchFamily="2" charset="2"/>
              <a:buChar char="ü"/>
            </a:pPr>
            <a:r>
              <a:rPr lang="en-US" sz="900" dirty="0"/>
              <a:t>AS Offers</a:t>
            </a:r>
          </a:p>
          <a:p>
            <a:pPr lvl="2">
              <a:buFont typeface="Wingdings" panose="05000000000000000000" pitchFamily="2" charset="2"/>
              <a:buChar char="ü"/>
            </a:pPr>
            <a:r>
              <a:rPr lang="en-US" sz="900" dirty="0"/>
              <a:t>ESR Energy Bid/Offer Curves</a:t>
            </a:r>
          </a:p>
          <a:p>
            <a:pPr lvl="2">
              <a:buFont typeface="Wingdings" panose="05000000000000000000" pitchFamily="2" charset="2"/>
              <a:buChar char="ü"/>
            </a:pPr>
            <a:r>
              <a:rPr lang="en-US" sz="900" dirty="0"/>
              <a:t>RTM Bids and Offers</a:t>
            </a:r>
          </a:p>
          <a:p>
            <a:pPr lvl="2">
              <a:buFont typeface="Wingdings" panose="05000000000000000000" pitchFamily="2" charset="2"/>
              <a:buChar char="ü"/>
            </a:pPr>
            <a:r>
              <a:rPr lang="en-US" sz="900" dirty="0"/>
              <a:t>Output Schedules</a:t>
            </a:r>
          </a:p>
          <a:p>
            <a:pPr marL="571500" lvl="1" indent="-171450">
              <a:buFont typeface="Courier New" panose="02070309020205020404" pitchFamily="49" charset="0"/>
              <a:buChar char="o"/>
            </a:pPr>
            <a:r>
              <a:rPr lang="en-US" sz="1200" dirty="0"/>
              <a:t>Market Submissions quality will be validated during monitoring days</a:t>
            </a:r>
          </a:p>
          <a:p>
            <a:pPr marL="571500" lvl="1" indent="-171450">
              <a:buFont typeface="Courier New" panose="02070309020205020404" pitchFamily="49" charset="0"/>
              <a:buChar char="o"/>
            </a:pPr>
            <a:r>
              <a:rPr lang="en-US" sz="1200" dirty="0"/>
              <a:t>RTC+B SCED will be run on </a:t>
            </a:r>
            <a:r>
              <a:rPr lang="en-US" sz="1200" b="1" dirty="0"/>
              <a:t>these monitoring days (Tuesday/Thursday) </a:t>
            </a:r>
            <a:r>
              <a:rPr lang="en-US" sz="1200" dirty="0"/>
              <a:t>with above production quality market submissions and expect to produce production quality SCED results (Energy Base points,  AS Awards, congestion management etc.).</a:t>
            </a:r>
          </a:p>
          <a:p>
            <a:pPr marL="571500" lvl="1" indent="-171450">
              <a:buFont typeface="Courier New" panose="02070309020205020404" pitchFamily="49" charset="0"/>
              <a:buChar char="o"/>
            </a:pPr>
            <a:endParaRPr lang="en-US" sz="1200" dirty="0"/>
          </a:p>
          <a:p>
            <a:r>
              <a:rPr lang="en-US" sz="1400" b="1" dirty="0"/>
              <a:t>Closed Loop Testing (Sept – November)</a:t>
            </a:r>
          </a:p>
          <a:p>
            <a:pPr lvl="1">
              <a:buFont typeface="Courier New" panose="02070309020205020404" pitchFamily="49" charset="0"/>
              <a:buChar char="o"/>
            </a:pPr>
            <a:r>
              <a:rPr lang="en-US" sz="1200" dirty="0"/>
              <a:t>1</a:t>
            </a:r>
            <a:r>
              <a:rPr lang="en-US" sz="1200" baseline="30000" dirty="0"/>
              <a:t>st</a:t>
            </a:r>
            <a:r>
              <a:rPr lang="en-US" sz="1200" dirty="0"/>
              <a:t> Closed Loop Testing is planned on September 2</a:t>
            </a:r>
            <a:r>
              <a:rPr lang="en-US" sz="1200" baseline="30000" dirty="0"/>
              <a:t>nd</a:t>
            </a:r>
            <a:r>
              <a:rPr lang="en-US" sz="1200" dirty="0"/>
              <a:t> week, 2</a:t>
            </a:r>
            <a:r>
              <a:rPr lang="en-US" sz="1200" baseline="30000" dirty="0"/>
              <a:t>nd</a:t>
            </a:r>
            <a:r>
              <a:rPr lang="en-US" sz="1200" dirty="0"/>
              <a:t> Closed Loop Testing is planned in October. If needed 3</a:t>
            </a:r>
            <a:r>
              <a:rPr lang="en-US" sz="1200" baseline="30000" dirty="0"/>
              <a:t>rd</a:t>
            </a:r>
            <a:r>
              <a:rPr lang="en-US" sz="1200" dirty="0"/>
              <a:t> Closed Loop Testing will be scheduled in November.</a:t>
            </a:r>
          </a:p>
          <a:p>
            <a:pPr lvl="1">
              <a:buFont typeface="Courier New" panose="02070309020205020404" pitchFamily="49" charset="0"/>
              <a:buChar char="o"/>
            </a:pPr>
            <a:r>
              <a:rPr lang="en-US" sz="1200" dirty="0"/>
              <a:t>These are 2 hours tests – RTC LFC/SCED will be controlling the grid.</a:t>
            </a:r>
          </a:p>
          <a:p>
            <a:pPr lvl="1">
              <a:buFont typeface="Courier New" panose="02070309020205020404" pitchFamily="49" charset="0"/>
              <a:buChar char="o"/>
            </a:pPr>
            <a:r>
              <a:rPr lang="en-US" sz="1200" dirty="0"/>
              <a:t>Dual Market Submissions – QSEs are expected to submit above RTC+B real-time Market Submissions into RTC+B Market Trial Production System with </a:t>
            </a:r>
            <a:r>
              <a:rPr lang="en-US" sz="1200" b="1" dirty="0"/>
              <a:t>Production Quality</a:t>
            </a:r>
            <a:r>
              <a:rPr lang="en-US" sz="1200" dirty="0"/>
              <a:t> </a:t>
            </a:r>
            <a:r>
              <a:rPr lang="en-US" sz="1200" b="1" u="sng" dirty="0"/>
              <a:t>in parallel to </a:t>
            </a:r>
            <a:r>
              <a:rPr lang="en-US" sz="1200" dirty="0"/>
              <a:t>Current Production starting from </a:t>
            </a:r>
            <a:r>
              <a:rPr lang="en-US" sz="12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5:00PM of the day prior to the closed loop testing until the completion of the test.</a:t>
            </a:r>
            <a:endParaRPr lang="en-US" sz="1200" dirty="0"/>
          </a:p>
          <a:p>
            <a:pPr lvl="2">
              <a:buFont typeface="Courier New" panose="02070309020205020404" pitchFamily="49" charset="0"/>
              <a:buChar char="o"/>
            </a:pPr>
            <a:r>
              <a:rPr lang="en-US" sz="1000" b="1" dirty="0"/>
              <a:t>Real-time Market Submissions should be submitted for all 24 hours of the closed loop testing day</a:t>
            </a:r>
          </a:p>
          <a:p>
            <a:pPr lvl="1">
              <a:buFont typeface="Courier New" panose="02070309020205020404" pitchFamily="49" charset="0"/>
              <a:buChar char="o"/>
            </a:pPr>
            <a:endParaRPr lang="en-US" sz="1200" dirty="0"/>
          </a:p>
          <a:p>
            <a:endParaRPr lang="en-US" sz="1400" b="1" dirty="0"/>
          </a:p>
          <a:p>
            <a:pPr marL="0" indent="0">
              <a:buNone/>
            </a:pPr>
            <a:endParaRPr lang="en-US" sz="1400" dirty="0"/>
          </a:p>
        </p:txBody>
      </p:sp>
      <p:sp>
        <p:nvSpPr>
          <p:cNvPr id="4" name="Slide Number Placeholder 3">
            <a:extLst>
              <a:ext uri="{FF2B5EF4-FFF2-40B4-BE49-F238E27FC236}">
                <a16:creationId xmlns:a16="http://schemas.microsoft.com/office/drawing/2014/main" id="{7442EF60-478D-400C-719E-2A64999ED1BF}"/>
              </a:ext>
            </a:extLst>
          </p:cNvPr>
          <p:cNvSpPr>
            <a:spLocks noGrp="1"/>
          </p:cNvSpPr>
          <p:nvPr>
            <p:ph type="sldNum" sz="quarter" idx="4"/>
          </p:nvPr>
        </p:nvSpPr>
        <p:spPr/>
        <p:txBody>
          <a:bodyPr/>
          <a:lstStyle/>
          <a:p>
            <a:fld id="{1D93BD3E-1E9A-4970-A6F7-E7AC52762E0C}" type="slidenum">
              <a:rPr lang="en-US" smtClean="0"/>
              <a:pPr/>
              <a:t>12</a:t>
            </a:fld>
            <a:endParaRPr lang="en-US"/>
          </a:p>
        </p:txBody>
      </p:sp>
      <p:sp>
        <p:nvSpPr>
          <p:cNvPr id="5" name="Content Placeholder 2">
            <a:extLst>
              <a:ext uri="{FF2B5EF4-FFF2-40B4-BE49-F238E27FC236}">
                <a16:creationId xmlns:a16="http://schemas.microsoft.com/office/drawing/2014/main" id="{F11866D0-B6B4-61BE-7E3A-7D4EB5E231AB}"/>
              </a:ext>
            </a:extLst>
          </p:cNvPr>
          <p:cNvSpPr txBox="1">
            <a:spLocks/>
          </p:cNvSpPr>
          <p:nvPr/>
        </p:nvSpPr>
        <p:spPr>
          <a:xfrm>
            <a:off x="380999" y="1254642"/>
            <a:ext cx="8358963" cy="4508205"/>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934425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616F7-D6CB-E2D1-93EB-B3A5BA765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04FF94-A86D-E279-4FA9-489F85BE6595}"/>
              </a:ext>
            </a:extLst>
          </p:cNvPr>
          <p:cNvSpPr>
            <a:spLocks noGrp="1"/>
          </p:cNvSpPr>
          <p:nvPr>
            <p:ph type="title"/>
          </p:nvPr>
        </p:nvSpPr>
        <p:spPr/>
        <p:txBody>
          <a:bodyPr/>
          <a:lstStyle/>
          <a:p>
            <a:r>
              <a:rPr lang="en-US" sz="1800" dirty="0"/>
              <a:t>Dual Market Submissions</a:t>
            </a:r>
            <a:endParaRPr lang="en-US" sz="1800" u="sng" dirty="0"/>
          </a:p>
        </p:txBody>
      </p:sp>
      <p:sp>
        <p:nvSpPr>
          <p:cNvPr id="10" name="Content Placeholder 9">
            <a:extLst>
              <a:ext uri="{FF2B5EF4-FFF2-40B4-BE49-F238E27FC236}">
                <a16:creationId xmlns:a16="http://schemas.microsoft.com/office/drawing/2014/main" id="{03745A81-9370-2365-4BFE-36C90DEC2601}"/>
              </a:ext>
            </a:extLst>
          </p:cNvPr>
          <p:cNvSpPr>
            <a:spLocks noGrp="1"/>
          </p:cNvSpPr>
          <p:nvPr>
            <p:ph idx="1"/>
          </p:nvPr>
        </p:nvSpPr>
        <p:spPr>
          <a:xfrm>
            <a:off x="205562" y="502841"/>
            <a:ext cx="8534400" cy="5096525"/>
          </a:xfrm>
        </p:spPr>
        <p:txBody>
          <a:bodyPr/>
          <a:lstStyle/>
          <a:p>
            <a:pPr marL="571500" lvl="1" indent="-171450">
              <a:buFont typeface="Courier New" panose="02070309020205020404" pitchFamily="49" charset="0"/>
              <a:buChar char="o"/>
            </a:pPr>
            <a:endParaRPr lang="en-US" sz="1200" dirty="0"/>
          </a:p>
          <a:p>
            <a:r>
              <a:rPr lang="en-US" sz="1400" b="1" dirty="0"/>
              <a:t>Day Ahead Market Executions (Sept – Oct)</a:t>
            </a:r>
          </a:p>
          <a:p>
            <a:pPr lvl="1">
              <a:buFont typeface="Courier New" panose="02070309020205020404" pitchFamily="49" charset="0"/>
              <a:buChar char="o"/>
            </a:pPr>
            <a:r>
              <a:rPr lang="en-US" sz="1200" dirty="0"/>
              <a:t>At least 2 RTC+B Day Ahead Markets will be executed</a:t>
            </a:r>
          </a:p>
          <a:p>
            <a:pPr lvl="1">
              <a:buFont typeface="Courier New" panose="02070309020205020404" pitchFamily="49" charset="0"/>
              <a:buChar char="o"/>
            </a:pPr>
            <a:r>
              <a:rPr lang="en-US" sz="1200" b="1" dirty="0"/>
              <a:t>QSEs RTC+B systems should be setup to test their day-ahead market submissions </a:t>
            </a:r>
            <a:r>
              <a:rPr lang="en-US" sz="1200" dirty="0"/>
              <a:t>for defined transactions (Energy Bid/Offer Curves, AS Self-Arrangement, DAM AS Only Offers, and normal DAM submissions). </a:t>
            </a:r>
          </a:p>
          <a:p>
            <a:pPr lvl="2">
              <a:buFont typeface="Courier New" panose="02070309020205020404" pitchFamily="49" charset="0"/>
              <a:buChar char="o"/>
            </a:pPr>
            <a:r>
              <a:rPr lang="en-US" sz="1000" b="1" dirty="0"/>
              <a:t>During day-market submissions into RTC+B, current production day-ahead market submissions should not be impacted.</a:t>
            </a:r>
          </a:p>
          <a:p>
            <a:pPr lvl="1">
              <a:buFont typeface="Courier New" panose="02070309020205020404" pitchFamily="49" charset="0"/>
              <a:buChar char="o"/>
            </a:pPr>
            <a:r>
              <a:rPr lang="en-US" sz="1200" dirty="0"/>
              <a:t>ERCOT will execute and publish at least two Day-Ahead Markets</a:t>
            </a:r>
          </a:p>
          <a:p>
            <a:pPr lvl="1">
              <a:buFont typeface="Courier New" panose="02070309020205020404" pitchFamily="49" charset="0"/>
              <a:buChar char="o"/>
            </a:pPr>
            <a:r>
              <a:rPr lang="en-US" sz="1200" dirty="0"/>
              <a:t>DAM participation is strongly encouraged, but will not be required in Readiness metrics </a:t>
            </a:r>
          </a:p>
          <a:p>
            <a:pPr marL="0" indent="0">
              <a:buNone/>
            </a:pPr>
            <a:endParaRPr lang="en-US" sz="1400" b="1" dirty="0"/>
          </a:p>
          <a:p>
            <a:r>
              <a:rPr lang="en-US" sz="1400" b="1" dirty="0"/>
              <a:t>Go-Live</a:t>
            </a:r>
          </a:p>
          <a:p>
            <a:pPr lvl="1">
              <a:buFont typeface="Courier New" panose="02070309020205020404" pitchFamily="49" charset="0"/>
              <a:buChar char="o"/>
            </a:pPr>
            <a:r>
              <a:rPr lang="en-US" sz="1200" dirty="0"/>
              <a:t>Dual Market Submissions – QSEs are expected to submit RTC+B real-time Market Submissions into RTC+B Market Trial Production System with </a:t>
            </a:r>
            <a:r>
              <a:rPr lang="en-US" sz="1200" b="1" dirty="0"/>
              <a:t>Production Quality</a:t>
            </a:r>
            <a:r>
              <a:rPr lang="en-US" sz="1200" dirty="0"/>
              <a:t> </a:t>
            </a:r>
            <a:r>
              <a:rPr lang="en-US" sz="1200" b="1" u="sng" dirty="0"/>
              <a:t>in parallel</a:t>
            </a:r>
            <a:r>
              <a:rPr lang="en-US" sz="1200" b="1" dirty="0"/>
              <a:t> </a:t>
            </a:r>
            <a:r>
              <a:rPr lang="en-US" sz="1200" dirty="0"/>
              <a:t>to current production starting from few hours or days before Go-Live. </a:t>
            </a:r>
          </a:p>
          <a:p>
            <a:pPr lvl="2">
              <a:buFont typeface="Courier New" panose="02070309020205020404" pitchFamily="49" charset="0"/>
              <a:buChar char="o"/>
            </a:pPr>
            <a:r>
              <a:rPr lang="en-US" sz="1000" b="1" dirty="0"/>
              <a:t>Exact start time of dual market submissions for Go-Live will be provided during Go-Live Cutover discussions.</a:t>
            </a:r>
          </a:p>
          <a:p>
            <a:pPr marL="914400" lvl="2" indent="0">
              <a:buNone/>
            </a:pPr>
            <a:endParaRPr lang="en-US" sz="1000" dirty="0"/>
          </a:p>
          <a:p>
            <a:pPr>
              <a:buFont typeface="Courier New" panose="02070309020205020404" pitchFamily="49" charset="0"/>
              <a:buChar char="o"/>
            </a:pPr>
            <a:r>
              <a:rPr lang="en-US" sz="1400" b="1" dirty="0"/>
              <a:t>At any given time either current production or RTC+B system will be live, NOT both.</a:t>
            </a:r>
          </a:p>
          <a:p>
            <a:pPr lvl="1">
              <a:buFont typeface="Courier New" panose="02070309020205020404" pitchFamily="49" charset="0"/>
              <a:buChar char="o"/>
            </a:pPr>
            <a:endParaRPr lang="en-US" sz="1200" dirty="0"/>
          </a:p>
          <a:p>
            <a:pPr marL="0" indent="0">
              <a:buNone/>
            </a:pPr>
            <a:endParaRPr lang="en-US" sz="1400" b="1" dirty="0"/>
          </a:p>
          <a:p>
            <a:pPr marL="0" indent="0">
              <a:buNone/>
            </a:pPr>
            <a:endParaRPr lang="en-US" sz="1400" dirty="0"/>
          </a:p>
        </p:txBody>
      </p:sp>
      <p:sp>
        <p:nvSpPr>
          <p:cNvPr id="4" name="Slide Number Placeholder 3">
            <a:extLst>
              <a:ext uri="{FF2B5EF4-FFF2-40B4-BE49-F238E27FC236}">
                <a16:creationId xmlns:a16="http://schemas.microsoft.com/office/drawing/2014/main" id="{0E2A21C7-F06B-AAEC-0B3C-235E3FB26437}"/>
              </a:ext>
            </a:extLst>
          </p:cNvPr>
          <p:cNvSpPr>
            <a:spLocks noGrp="1"/>
          </p:cNvSpPr>
          <p:nvPr>
            <p:ph type="sldNum" sz="quarter" idx="4"/>
          </p:nvPr>
        </p:nvSpPr>
        <p:spPr/>
        <p:txBody>
          <a:bodyPr/>
          <a:lstStyle/>
          <a:p>
            <a:fld id="{1D93BD3E-1E9A-4970-A6F7-E7AC52762E0C}" type="slidenum">
              <a:rPr lang="en-US" smtClean="0"/>
              <a:pPr/>
              <a:t>13</a:t>
            </a:fld>
            <a:endParaRPr lang="en-US"/>
          </a:p>
        </p:txBody>
      </p:sp>
      <p:sp>
        <p:nvSpPr>
          <p:cNvPr id="5" name="Content Placeholder 2">
            <a:extLst>
              <a:ext uri="{FF2B5EF4-FFF2-40B4-BE49-F238E27FC236}">
                <a16:creationId xmlns:a16="http://schemas.microsoft.com/office/drawing/2014/main" id="{C74A4D8C-A4AA-2836-9F4C-8699718B3DC3}"/>
              </a:ext>
            </a:extLst>
          </p:cNvPr>
          <p:cNvSpPr txBox="1">
            <a:spLocks/>
          </p:cNvSpPr>
          <p:nvPr/>
        </p:nvSpPr>
        <p:spPr>
          <a:xfrm>
            <a:off x="380999" y="1254642"/>
            <a:ext cx="8358963" cy="4508205"/>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523291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9468-5DCD-C984-6E0B-398001DDE53C}"/>
              </a:ext>
            </a:extLst>
          </p:cNvPr>
          <p:cNvSpPr>
            <a:spLocks noGrp="1"/>
          </p:cNvSpPr>
          <p:nvPr>
            <p:ph type="title"/>
          </p:nvPr>
        </p:nvSpPr>
        <p:spPr>
          <a:xfrm>
            <a:off x="381000" y="243682"/>
            <a:ext cx="8458200" cy="704901"/>
          </a:xfrm>
        </p:spPr>
        <p:txBody>
          <a:bodyPr/>
          <a:lstStyle/>
          <a:p>
            <a:r>
              <a:rPr lang="en-US" sz="2200" dirty="0">
                <a:highlight>
                  <a:srgbClr val="FFFF00"/>
                </a:highlight>
              </a:rPr>
              <a:t>RTC+B Go-Live Cutover – Dual Submissions prior to Go-Live </a:t>
            </a:r>
          </a:p>
        </p:txBody>
      </p:sp>
      <p:sp>
        <p:nvSpPr>
          <p:cNvPr id="4" name="Slide Number Placeholder 3">
            <a:extLst>
              <a:ext uri="{FF2B5EF4-FFF2-40B4-BE49-F238E27FC236}">
                <a16:creationId xmlns:a16="http://schemas.microsoft.com/office/drawing/2014/main" id="{9A63E0E2-5A30-D354-C58F-FB78CFF9B132}"/>
              </a:ext>
            </a:extLst>
          </p:cNvPr>
          <p:cNvSpPr>
            <a:spLocks noGrp="1"/>
          </p:cNvSpPr>
          <p:nvPr>
            <p:ph type="sldNum" sz="quarter" idx="4"/>
          </p:nvPr>
        </p:nvSpPr>
        <p:spPr/>
        <p:txBody>
          <a:bodyPr/>
          <a:lstStyle/>
          <a:p>
            <a:fld id="{1D93BD3E-1E9A-4970-A6F7-E7AC52762E0C}" type="slidenum">
              <a:rPr lang="en-US" smtClean="0"/>
              <a:pPr/>
              <a:t>14</a:t>
            </a:fld>
            <a:endParaRPr lang="en-US"/>
          </a:p>
        </p:txBody>
      </p:sp>
      <p:graphicFrame>
        <p:nvGraphicFramePr>
          <p:cNvPr id="6" name="Table 5">
            <a:extLst>
              <a:ext uri="{FF2B5EF4-FFF2-40B4-BE49-F238E27FC236}">
                <a16:creationId xmlns:a16="http://schemas.microsoft.com/office/drawing/2014/main" id="{90455ADC-01E1-94E2-A654-BAC02C04FFD5}"/>
              </a:ext>
            </a:extLst>
          </p:cNvPr>
          <p:cNvGraphicFramePr>
            <a:graphicFrameLocks noGrp="1"/>
          </p:cNvGraphicFramePr>
          <p:nvPr>
            <p:extLst>
              <p:ext uri="{D42A27DB-BD31-4B8C-83A1-F6EECF244321}">
                <p14:modId xmlns:p14="http://schemas.microsoft.com/office/powerpoint/2010/main" val="1413016446"/>
              </p:ext>
            </p:extLst>
          </p:nvPr>
        </p:nvGraphicFramePr>
        <p:xfrm>
          <a:off x="348240" y="1523833"/>
          <a:ext cx="8523718" cy="3748922"/>
        </p:xfrm>
        <a:graphic>
          <a:graphicData uri="http://schemas.openxmlformats.org/drawingml/2006/table">
            <a:tbl>
              <a:tblPr/>
              <a:tblGrid>
                <a:gridCol w="1227993">
                  <a:extLst>
                    <a:ext uri="{9D8B030D-6E8A-4147-A177-3AD203B41FA5}">
                      <a16:colId xmlns:a16="http://schemas.microsoft.com/office/drawing/2014/main" val="2386897305"/>
                    </a:ext>
                  </a:extLst>
                </a:gridCol>
                <a:gridCol w="1141999">
                  <a:extLst>
                    <a:ext uri="{9D8B030D-6E8A-4147-A177-3AD203B41FA5}">
                      <a16:colId xmlns:a16="http://schemas.microsoft.com/office/drawing/2014/main" val="1522340153"/>
                    </a:ext>
                  </a:extLst>
                </a:gridCol>
                <a:gridCol w="2425029">
                  <a:extLst>
                    <a:ext uri="{9D8B030D-6E8A-4147-A177-3AD203B41FA5}">
                      <a16:colId xmlns:a16="http://schemas.microsoft.com/office/drawing/2014/main" val="1615934064"/>
                    </a:ext>
                  </a:extLst>
                </a:gridCol>
                <a:gridCol w="3728697">
                  <a:extLst>
                    <a:ext uri="{9D8B030D-6E8A-4147-A177-3AD203B41FA5}">
                      <a16:colId xmlns:a16="http://schemas.microsoft.com/office/drawing/2014/main" val="2428230436"/>
                    </a:ext>
                  </a:extLst>
                </a:gridCol>
              </a:tblGrid>
              <a:tr h="322950">
                <a:tc>
                  <a:txBody>
                    <a:bodyPr/>
                    <a:lstStyle/>
                    <a:p>
                      <a:pPr algn="ctr" fontAlgn="ctr">
                        <a:buNone/>
                      </a:pPr>
                      <a:r>
                        <a:rPr lang="en-US" sz="1000" u="none" strike="noStrike" dirty="0">
                          <a:effectLst/>
                        </a:rPr>
                        <a:t> </a:t>
                      </a:r>
                      <a:endParaRPr lang="en-US" sz="1000" b="1" i="0" u="none" strike="noStrike" dirty="0">
                        <a:solidFill>
                          <a:srgbClr val="000000"/>
                        </a:solidFill>
                        <a:effectLst/>
                        <a:latin typeface="Calibri" panose="020F0502020204030204" pitchFamily="34" charset="0"/>
                      </a:endParaRPr>
                    </a:p>
                  </a:txBody>
                  <a:tcPr marL="9065" marR="9065" marT="9065" marB="0" anchor="ctr">
                    <a:solidFill>
                      <a:schemeClr val="accent4">
                        <a:lumMod val="25000"/>
                        <a:lumOff val="75000"/>
                      </a:schemeClr>
                    </a:solidFill>
                  </a:tcPr>
                </a:tc>
                <a:tc>
                  <a:txBody>
                    <a:bodyPr/>
                    <a:lstStyle/>
                    <a:p>
                      <a:pPr algn="ctr" fontAlgn="ctr">
                        <a:buNone/>
                      </a:pPr>
                      <a:r>
                        <a:rPr lang="en-US" sz="1000" b="1" u="none" strike="noStrike" dirty="0">
                          <a:effectLst/>
                        </a:rPr>
                        <a:t>Submission Type</a:t>
                      </a:r>
                      <a:endParaRPr lang="en-US" sz="1000" b="1" i="0" u="none" strike="noStrike" dirty="0">
                        <a:solidFill>
                          <a:srgbClr val="000000"/>
                        </a:solidFill>
                        <a:effectLst/>
                        <a:latin typeface="Calibri" panose="020F0502020204030204" pitchFamily="34" charset="0"/>
                      </a:endParaRPr>
                    </a:p>
                  </a:txBody>
                  <a:tcPr marL="9065" marR="9065" marT="9065" marB="0" anchor="ctr">
                    <a:solidFill>
                      <a:schemeClr val="accent4">
                        <a:lumMod val="25000"/>
                        <a:lumOff val="75000"/>
                      </a:schemeClr>
                    </a:solidFill>
                  </a:tcPr>
                </a:tc>
                <a:tc>
                  <a:txBody>
                    <a:bodyPr/>
                    <a:lstStyle/>
                    <a:p>
                      <a:pPr algn="ctr" fontAlgn="ctr">
                        <a:buNone/>
                      </a:pPr>
                      <a:r>
                        <a:rPr lang="en-US" sz="1000" b="1" u="none" strike="noStrike" dirty="0">
                          <a:effectLst/>
                        </a:rPr>
                        <a:t> RTC  Expectations for Submission Dual Entry</a:t>
                      </a:r>
                      <a:endParaRPr lang="en-US" sz="1000" b="1" i="0" u="none" strike="noStrike" dirty="0">
                        <a:solidFill>
                          <a:srgbClr val="000000"/>
                        </a:solidFill>
                        <a:effectLst/>
                        <a:latin typeface="Calibri" panose="020F0502020204030204" pitchFamily="34" charset="0"/>
                      </a:endParaRPr>
                    </a:p>
                  </a:txBody>
                  <a:tcPr marL="9065" marR="9065" marT="9065" marB="0" anchor="ctr">
                    <a:solidFill>
                      <a:schemeClr val="accent4">
                        <a:lumMod val="25000"/>
                        <a:lumOff val="75000"/>
                      </a:schemeClr>
                    </a:solidFill>
                  </a:tcPr>
                </a:tc>
                <a:tc>
                  <a:txBody>
                    <a:bodyPr/>
                    <a:lstStyle/>
                    <a:p>
                      <a:pPr algn="ctr" fontAlgn="ctr">
                        <a:buNone/>
                      </a:pPr>
                      <a:r>
                        <a:rPr lang="en-US" sz="1000" b="1" u="none" strike="noStrike" dirty="0">
                          <a:effectLst/>
                        </a:rPr>
                        <a:t>*Bulk and Dual submission Times</a:t>
                      </a:r>
                      <a:endParaRPr lang="en-US" sz="1000" b="1" i="0" u="none" strike="noStrike" dirty="0">
                        <a:solidFill>
                          <a:srgbClr val="000000"/>
                        </a:solidFill>
                        <a:effectLst/>
                        <a:latin typeface="Calibri" panose="020F0502020204030204" pitchFamily="34" charset="0"/>
                      </a:endParaRPr>
                    </a:p>
                  </a:txBody>
                  <a:tcPr marL="9065" marR="9065" marT="9065" marB="0" anchor="ctr">
                    <a:solidFill>
                      <a:schemeClr val="accent4">
                        <a:lumMod val="25000"/>
                        <a:lumOff val="75000"/>
                      </a:schemeClr>
                    </a:solidFill>
                  </a:tcPr>
                </a:tc>
                <a:extLst>
                  <a:ext uri="{0D108BD9-81ED-4DB2-BD59-A6C34878D82A}">
                    <a16:rowId xmlns:a16="http://schemas.microsoft.com/office/drawing/2014/main" val="2917418105"/>
                  </a:ext>
                </a:extLst>
              </a:tr>
              <a:tr h="484426">
                <a:tc rowSpan="2">
                  <a:txBody>
                    <a:bodyPr/>
                    <a:lstStyle/>
                    <a:p>
                      <a:pPr algn="ctr" fontAlgn="ctr">
                        <a:buNone/>
                      </a:pPr>
                      <a:r>
                        <a:rPr lang="en-US" sz="1000" u="none" strike="noStrike" dirty="0">
                          <a:effectLst/>
                        </a:rPr>
                        <a:t>RESOURCE</a:t>
                      </a:r>
                      <a:endParaRPr lang="en-US" sz="1000" b="1" i="0" u="none" strike="noStrike" dirty="0">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a:effectLst/>
                        </a:rPr>
                        <a:t>COP</a:t>
                      </a:r>
                      <a:endParaRPr lang="en-US" sz="1000" b="0" i="0" u="none" strike="noStrike">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dirty="0">
                          <a:effectLst/>
                        </a:rPr>
                        <a:t>Submit for all Operating Hours 12/4/2025 HE1800 and beyond for RUC Capacity Short snapshot</a:t>
                      </a:r>
                      <a:endParaRPr lang="en-US" sz="1000" b="0" i="0" u="none" strike="noStrike" dirty="0">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dirty="0">
                          <a:effectLst/>
                        </a:rPr>
                        <a:t>Bulk submission - on or before  12/04 4:00 PM</a:t>
                      </a:r>
                      <a:br>
                        <a:rPr lang="en-US" sz="1000" u="none" strike="noStrike" dirty="0">
                          <a:effectLst/>
                        </a:rPr>
                      </a:br>
                      <a:r>
                        <a:rPr lang="en-US" sz="1000" u="none" strike="noStrike" dirty="0">
                          <a:effectLst/>
                        </a:rPr>
                        <a:t>and from here dual submission until go-live</a:t>
                      </a:r>
                      <a:endParaRPr lang="en-US" sz="1000" b="0" i="0" u="none" strike="noStrike" dirty="0">
                        <a:solidFill>
                          <a:srgbClr val="000000"/>
                        </a:solidFill>
                        <a:effectLst/>
                        <a:latin typeface="Aptos Narrow" panose="020B0004020202020204" pitchFamily="34" charset="0"/>
                      </a:endParaRPr>
                    </a:p>
                  </a:txBody>
                  <a:tcPr marL="9065" marR="9065" marT="9065" marB="0" anchor="ctr"/>
                </a:tc>
                <a:extLst>
                  <a:ext uri="{0D108BD9-81ED-4DB2-BD59-A6C34878D82A}">
                    <a16:rowId xmlns:a16="http://schemas.microsoft.com/office/drawing/2014/main" val="4096856158"/>
                  </a:ext>
                </a:extLst>
              </a:tr>
              <a:tr h="1326794">
                <a:tc vMerge="1">
                  <a:txBody>
                    <a:bodyPr/>
                    <a:lstStyle/>
                    <a:p>
                      <a:pPr algn="ctr" fontAlgn="ctr">
                        <a:buNone/>
                      </a:pPr>
                      <a:endParaRPr lang="en-US" sz="1000" b="1" i="0" u="none" strike="noStrike" dirty="0">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dirty="0">
                          <a:effectLst/>
                        </a:rPr>
                        <a:t>AS Offer</a:t>
                      </a:r>
                      <a:endParaRPr lang="en-US" sz="1000" b="0" i="0" u="none" strike="noStrike" dirty="0">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dirty="0">
                          <a:effectLst/>
                        </a:rPr>
                        <a:t>Submit by 12/4 for all ODs 12/5/2025 and beyond.</a:t>
                      </a:r>
                      <a:br>
                        <a:rPr lang="en-US" sz="1000" u="none" strike="noStrike" dirty="0">
                          <a:effectLst/>
                        </a:rPr>
                      </a:br>
                      <a:br>
                        <a:rPr lang="en-US" sz="1000" u="none" strike="noStrike" dirty="0">
                          <a:effectLst/>
                        </a:rPr>
                      </a:br>
                      <a:r>
                        <a:rPr lang="en-US" sz="1000" u="none" strike="noStrike" dirty="0">
                          <a:effectLst/>
                        </a:rPr>
                        <a:t>For those using dual-entry, ensure expiration times reflect desired RTC participation.  Note that submissions needed on 12/4/2025 for OD 12/5/2025 for RUC Capacity short snapshot.</a:t>
                      </a:r>
                      <a:endParaRPr lang="en-US" sz="1000" b="0" i="0" u="none" strike="noStrike" dirty="0">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dirty="0">
                          <a:effectLst/>
                        </a:rPr>
                        <a:t>Bulk submission - on or before  12/04 4:00 PM</a:t>
                      </a:r>
                      <a:br>
                        <a:rPr lang="en-US" sz="1000" u="none" strike="noStrike" dirty="0">
                          <a:effectLst/>
                        </a:rPr>
                      </a:br>
                      <a:r>
                        <a:rPr lang="en-US" sz="1000" u="none" strike="noStrike" dirty="0">
                          <a:effectLst/>
                        </a:rPr>
                        <a:t>and from here dual submission until go-live</a:t>
                      </a:r>
                      <a:endParaRPr lang="en-US" sz="1000" b="0" i="0" u="none" strike="noStrike" dirty="0">
                        <a:solidFill>
                          <a:srgbClr val="000000"/>
                        </a:solidFill>
                        <a:effectLst/>
                        <a:latin typeface="Aptos Narrow" panose="020B0004020202020204" pitchFamily="34" charset="0"/>
                      </a:endParaRPr>
                    </a:p>
                  </a:txBody>
                  <a:tcPr marL="9065" marR="9065" marT="9065" marB="0" anchor="ctr"/>
                </a:tc>
                <a:extLst>
                  <a:ext uri="{0D108BD9-81ED-4DB2-BD59-A6C34878D82A}">
                    <a16:rowId xmlns:a16="http://schemas.microsoft.com/office/drawing/2014/main" val="2546945151"/>
                  </a:ext>
                </a:extLst>
              </a:tr>
              <a:tr h="645901">
                <a:tc rowSpan="3">
                  <a:txBody>
                    <a:bodyPr/>
                    <a:lstStyle/>
                    <a:p>
                      <a:pPr algn="ctr" fontAlgn="ctr">
                        <a:buNone/>
                      </a:pPr>
                      <a:r>
                        <a:rPr lang="en-US" sz="1000" u="none" strike="noStrike" dirty="0">
                          <a:effectLst/>
                        </a:rPr>
                        <a:t>Trades</a:t>
                      </a:r>
                      <a:endParaRPr lang="en-US" sz="1000" b="1" i="0" u="none" strike="noStrike" dirty="0">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a:effectLst/>
                        </a:rPr>
                        <a:t>AS Trade</a:t>
                      </a:r>
                      <a:endParaRPr lang="en-US" sz="1000" b="0" i="0" u="none" strike="noStrike">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a:effectLst/>
                        </a:rPr>
                        <a:t>Submit from 12/4 for OD 12/5 for RUC Capacity Short Snapshot</a:t>
                      </a:r>
                      <a:br>
                        <a:rPr lang="en-US" sz="1000" u="none" strike="noStrike">
                          <a:effectLst/>
                        </a:rPr>
                      </a:br>
                      <a:br>
                        <a:rPr lang="en-US" sz="1000" u="none" strike="noStrike">
                          <a:effectLst/>
                        </a:rPr>
                      </a:br>
                      <a:endParaRPr lang="en-US" sz="1000" b="0" i="0" u="none" strike="noStrike">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dirty="0">
                          <a:effectLst/>
                        </a:rPr>
                        <a:t>Bulk submission (from both parties) - on or before  12/04 4:00 PM</a:t>
                      </a:r>
                      <a:br>
                        <a:rPr lang="en-US" sz="1000" u="none" strike="noStrike" dirty="0">
                          <a:effectLst/>
                        </a:rPr>
                      </a:br>
                      <a:r>
                        <a:rPr lang="en-US" sz="1000" u="none" strike="noStrike" dirty="0">
                          <a:effectLst/>
                        </a:rPr>
                        <a:t>and from here dual submission until go-live</a:t>
                      </a:r>
                      <a:endParaRPr lang="en-US" sz="1000" b="0" i="0" u="none" strike="noStrike" dirty="0">
                        <a:solidFill>
                          <a:srgbClr val="000000"/>
                        </a:solidFill>
                        <a:effectLst/>
                        <a:latin typeface="Aptos Narrow" panose="020B0004020202020204" pitchFamily="34" charset="0"/>
                      </a:endParaRPr>
                    </a:p>
                  </a:txBody>
                  <a:tcPr marL="9065" marR="9065" marT="9065" marB="0" anchor="ctr"/>
                </a:tc>
                <a:extLst>
                  <a:ext uri="{0D108BD9-81ED-4DB2-BD59-A6C34878D82A}">
                    <a16:rowId xmlns:a16="http://schemas.microsoft.com/office/drawing/2014/main" val="3217738283"/>
                  </a:ext>
                </a:extLst>
              </a:tr>
              <a:tr h="645901">
                <a:tc vMerge="1">
                  <a:txBody>
                    <a:bodyPr/>
                    <a:lstStyle/>
                    <a:p>
                      <a:pPr algn="ctr" fontAlgn="ctr">
                        <a:buNone/>
                      </a:pPr>
                      <a:endParaRPr lang="en-US" sz="1000" b="1" i="0" u="none" strike="noStrike">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a:effectLst/>
                        </a:rPr>
                        <a:t>Energy Trade</a:t>
                      </a:r>
                      <a:endParaRPr lang="en-US" sz="1000" b="0" i="0" u="none" strike="noStrike">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dirty="0">
                          <a:effectLst/>
                        </a:rPr>
                        <a:t>Submit for OD 12/4/2025 and beyond, Energy trades for 12/4 can be updated/confirmed up to 12/5 14:30</a:t>
                      </a:r>
                      <a:endParaRPr lang="en-US" sz="1000" b="0" i="0" u="none" strike="noStrike" dirty="0">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dirty="0">
                          <a:effectLst/>
                        </a:rPr>
                        <a:t>Bulk submission  (from both parties) - on or before  12/03 4:00 PM</a:t>
                      </a:r>
                      <a:br>
                        <a:rPr lang="en-US" sz="1000" u="none" strike="noStrike" dirty="0">
                          <a:effectLst/>
                        </a:rPr>
                      </a:br>
                      <a:r>
                        <a:rPr lang="en-US" sz="1000" u="none" strike="noStrike" dirty="0">
                          <a:effectLst/>
                        </a:rPr>
                        <a:t>and from here dual submission until go-live (HRUC looking at OD 12/04 from 12/3 4:00 PM run)</a:t>
                      </a:r>
                      <a:endParaRPr lang="en-US" sz="1000" b="0" i="0" u="none" strike="noStrike" dirty="0">
                        <a:solidFill>
                          <a:srgbClr val="000000"/>
                        </a:solidFill>
                        <a:effectLst/>
                        <a:latin typeface="Aptos Narrow" panose="020B0004020202020204" pitchFamily="34" charset="0"/>
                      </a:endParaRPr>
                    </a:p>
                  </a:txBody>
                  <a:tcPr marL="9065" marR="9065" marT="9065" marB="0" anchor="ctr"/>
                </a:tc>
                <a:extLst>
                  <a:ext uri="{0D108BD9-81ED-4DB2-BD59-A6C34878D82A}">
                    <a16:rowId xmlns:a16="http://schemas.microsoft.com/office/drawing/2014/main" val="623112752"/>
                  </a:ext>
                </a:extLst>
              </a:tr>
              <a:tr h="322950">
                <a:tc vMerge="1">
                  <a:txBody>
                    <a:bodyPr/>
                    <a:lstStyle/>
                    <a:p>
                      <a:pPr algn="ctr" fontAlgn="ctr">
                        <a:buNone/>
                      </a:pPr>
                      <a:endParaRPr lang="en-US" sz="1000" b="0" i="0" u="none" strike="noStrike" dirty="0">
                        <a:solidFill>
                          <a:srgbClr val="000000"/>
                        </a:solidFill>
                        <a:effectLst/>
                        <a:latin typeface="Aptos Narrow" panose="020B0004020202020204" pitchFamily="34" charset="0"/>
                      </a:endParaRPr>
                    </a:p>
                  </a:txBody>
                  <a:tcPr marL="9065" marR="9065" marT="9065" marB="0" anchor="ctr"/>
                </a:tc>
                <a:tc>
                  <a:txBody>
                    <a:bodyPr/>
                    <a:lstStyle/>
                    <a:p>
                      <a:pPr algn="ctr" fontAlgn="ctr">
                        <a:buNone/>
                      </a:pPr>
                      <a:r>
                        <a:rPr lang="en-US" sz="1000" u="none" strike="noStrike" dirty="0">
                          <a:effectLst/>
                        </a:rPr>
                        <a:t>Capacity Trade</a:t>
                      </a:r>
                      <a:endParaRPr lang="en-US" sz="1000" b="0" i="0" u="none" strike="noStrike" dirty="0">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dirty="0">
                          <a:effectLst/>
                        </a:rPr>
                        <a:t>For OD 12/5 and beyond</a:t>
                      </a:r>
                      <a:endParaRPr lang="en-US" sz="1000" b="0" i="0" u="none" strike="noStrike" dirty="0">
                        <a:solidFill>
                          <a:srgbClr val="000000"/>
                        </a:solidFill>
                        <a:effectLst/>
                        <a:latin typeface="Calibri" panose="020F0502020204030204" pitchFamily="34" charset="0"/>
                      </a:endParaRPr>
                    </a:p>
                  </a:txBody>
                  <a:tcPr marL="9065" marR="9065" marT="9065" marB="0" anchor="ctr"/>
                </a:tc>
                <a:tc>
                  <a:txBody>
                    <a:bodyPr/>
                    <a:lstStyle/>
                    <a:p>
                      <a:pPr algn="ctr" fontAlgn="ctr">
                        <a:buNone/>
                      </a:pPr>
                      <a:r>
                        <a:rPr lang="en-US" sz="1000" u="none" strike="noStrike" dirty="0">
                          <a:effectLst/>
                        </a:rPr>
                        <a:t>Bulk submission  (from both parties) - on or before  12/04 4:00 PM </a:t>
                      </a:r>
                      <a:br>
                        <a:rPr lang="en-US" sz="1000" u="none" strike="noStrike" dirty="0">
                          <a:effectLst/>
                        </a:rPr>
                      </a:br>
                      <a:r>
                        <a:rPr lang="en-US" sz="1000" u="none" strike="noStrike" dirty="0">
                          <a:effectLst/>
                        </a:rPr>
                        <a:t>and from here dual submission until go-live</a:t>
                      </a:r>
                      <a:endParaRPr lang="en-US" sz="1000" b="0" i="0" u="none" strike="noStrike" dirty="0">
                        <a:solidFill>
                          <a:srgbClr val="000000"/>
                        </a:solidFill>
                        <a:effectLst/>
                        <a:latin typeface="Aptos Narrow" panose="020B0004020202020204" pitchFamily="34" charset="0"/>
                      </a:endParaRPr>
                    </a:p>
                  </a:txBody>
                  <a:tcPr marL="9065" marR="9065" marT="9065" marB="0" anchor="ctr"/>
                </a:tc>
                <a:extLst>
                  <a:ext uri="{0D108BD9-81ED-4DB2-BD59-A6C34878D82A}">
                    <a16:rowId xmlns:a16="http://schemas.microsoft.com/office/drawing/2014/main" val="1110806167"/>
                  </a:ext>
                </a:extLst>
              </a:tr>
            </a:tbl>
          </a:graphicData>
        </a:graphic>
      </p:graphicFrame>
      <p:sp>
        <p:nvSpPr>
          <p:cNvPr id="3" name="TextBox 2">
            <a:extLst>
              <a:ext uri="{FF2B5EF4-FFF2-40B4-BE49-F238E27FC236}">
                <a16:creationId xmlns:a16="http://schemas.microsoft.com/office/drawing/2014/main" id="{55A8F894-331A-2AD0-C5D9-0A347CE20B31}"/>
              </a:ext>
            </a:extLst>
          </p:cNvPr>
          <p:cNvSpPr txBox="1"/>
          <p:nvPr/>
        </p:nvSpPr>
        <p:spPr>
          <a:xfrm>
            <a:off x="252942" y="785169"/>
            <a:ext cx="8714315" cy="738664"/>
          </a:xfrm>
          <a:prstGeom prst="rect">
            <a:avLst/>
          </a:prstGeom>
          <a:noFill/>
        </p:spPr>
        <p:txBody>
          <a:bodyPr wrap="square" rtlCol="0">
            <a:spAutoFit/>
          </a:bodyPr>
          <a:lstStyle/>
          <a:p>
            <a:r>
              <a:rPr lang="en-US" sz="1400" dirty="0"/>
              <a:t>Please refer to RTC+B Go-Live Dual Submissions spreadsheet posted under RTCBTF site for more details:</a:t>
            </a:r>
          </a:p>
          <a:p>
            <a:r>
              <a:rPr lang="en-US" sz="1400" dirty="0">
                <a:hlinkClick r:id="rId2"/>
              </a:rPr>
              <a:t>https://www.ercot.com/files/docs/2025/10/23/Cutover-Strategy_Dual-Submissions_20251015.xlsx</a:t>
            </a:r>
            <a:endParaRPr lang="en-US" sz="1400" dirty="0"/>
          </a:p>
          <a:p>
            <a:endParaRPr lang="en-US" sz="1400" dirty="0"/>
          </a:p>
        </p:txBody>
      </p:sp>
      <p:sp>
        <p:nvSpPr>
          <p:cNvPr id="5" name="TextBox 4">
            <a:extLst>
              <a:ext uri="{FF2B5EF4-FFF2-40B4-BE49-F238E27FC236}">
                <a16:creationId xmlns:a16="http://schemas.microsoft.com/office/drawing/2014/main" id="{BE590B8A-2B4F-C899-462E-84590D74560A}"/>
              </a:ext>
            </a:extLst>
          </p:cNvPr>
          <p:cNvSpPr txBox="1"/>
          <p:nvPr/>
        </p:nvSpPr>
        <p:spPr>
          <a:xfrm>
            <a:off x="252942" y="5517031"/>
            <a:ext cx="8580917" cy="553998"/>
          </a:xfrm>
          <a:prstGeom prst="rect">
            <a:avLst/>
          </a:prstGeom>
          <a:noFill/>
        </p:spPr>
        <p:txBody>
          <a:bodyPr wrap="square" rtlCol="0">
            <a:spAutoFit/>
          </a:bodyPr>
          <a:lstStyle/>
          <a:p>
            <a:r>
              <a:rPr lang="en-US" sz="1000" b="1" dirty="0"/>
              <a:t>Dual submissions start from 12/01/2025 for the OD 12/04 and onwards.</a:t>
            </a:r>
          </a:p>
          <a:p>
            <a:r>
              <a:rPr lang="en-US" sz="1000" b="1" dirty="0"/>
              <a:t>*Bulk submissions are optional for QSEs, it can be used if QSE has limitations to support constant dual submissions. For trades, both parties should coordinate submissions and confirmations at the same time.</a:t>
            </a:r>
          </a:p>
        </p:txBody>
      </p:sp>
    </p:spTree>
    <p:extLst>
      <p:ext uri="{BB962C8B-B14F-4D97-AF65-F5344CB8AC3E}">
        <p14:creationId xmlns:p14="http://schemas.microsoft.com/office/powerpoint/2010/main" val="2508448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880FD-0864-F99B-5F81-39AA600513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62A3B3-0D47-B2AF-CD43-9C03A7F5A014}"/>
              </a:ext>
            </a:extLst>
          </p:cNvPr>
          <p:cNvSpPr>
            <a:spLocks noGrp="1"/>
          </p:cNvSpPr>
          <p:nvPr>
            <p:ph type="title"/>
          </p:nvPr>
        </p:nvSpPr>
        <p:spPr>
          <a:xfrm>
            <a:off x="381000" y="243682"/>
            <a:ext cx="8458200" cy="704901"/>
          </a:xfrm>
        </p:spPr>
        <p:txBody>
          <a:bodyPr/>
          <a:lstStyle/>
          <a:p>
            <a:r>
              <a:rPr lang="en-US" sz="1800" dirty="0">
                <a:highlight>
                  <a:srgbClr val="FFFF00"/>
                </a:highlight>
              </a:rPr>
              <a:t>RTC+B Go-Live Cutover – Dual Submissions through APIs – QSE/ERCOT Systems Setup</a:t>
            </a:r>
          </a:p>
        </p:txBody>
      </p:sp>
      <p:sp>
        <p:nvSpPr>
          <p:cNvPr id="4" name="Slide Number Placeholder 3">
            <a:extLst>
              <a:ext uri="{FF2B5EF4-FFF2-40B4-BE49-F238E27FC236}">
                <a16:creationId xmlns:a16="http://schemas.microsoft.com/office/drawing/2014/main" id="{7098FE8A-078E-6BD8-75CD-EC6EC2CEA8ED}"/>
              </a:ext>
            </a:extLst>
          </p:cNvPr>
          <p:cNvSpPr>
            <a:spLocks noGrp="1"/>
          </p:cNvSpPr>
          <p:nvPr>
            <p:ph type="sldNum" sz="quarter" idx="4"/>
          </p:nvPr>
        </p:nvSpPr>
        <p:spPr/>
        <p:txBody>
          <a:bodyPr/>
          <a:lstStyle/>
          <a:p>
            <a:fld id="{1D93BD3E-1E9A-4970-A6F7-E7AC52762E0C}" type="slidenum">
              <a:rPr lang="en-US" smtClean="0"/>
              <a:pPr/>
              <a:t>15</a:t>
            </a:fld>
            <a:endParaRPr lang="en-US"/>
          </a:p>
        </p:txBody>
      </p:sp>
      <p:sp>
        <p:nvSpPr>
          <p:cNvPr id="3" name="TextBox 2">
            <a:extLst>
              <a:ext uri="{FF2B5EF4-FFF2-40B4-BE49-F238E27FC236}">
                <a16:creationId xmlns:a16="http://schemas.microsoft.com/office/drawing/2014/main" id="{DD76576C-9643-0EEB-7740-0F8432200B44}"/>
              </a:ext>
            </a:extLst>
          </p:cNvPr>
          <p:cNvSpPr txBox="1"/>
          <p:nvPr/>
        </p:nvSpPr>
        <p:spPr>
          <a:xfrm>
            <a:off x="225150" y="1002134"/>
            <a:ext cx="8433889" cy="1323439"/>
          </a:xfrm>
          <a:prstGeom prst="rect">
            <a:avLst/>
          </a:prstGeom>
          <a:noFill/>
        </p:spPr>
        <p:txBody>
          <a:bodyPr wrap="square" rtlCol="0">
            <a:spAutoFit/>
          </a:bodyPr>
          <a:lstStyle/>
          <a:p>
            <a:pPr marL="285750" indent="-285750">
              <a:buFont typeface="Wingdings" panose="05000000000000000000" pitchFamily="2" charset="2"/>
              <a:buChar char="§"/>
            </a:pPr>
            <a:r>
              <a:rPr lang="en-US" sz="1400" dirty="0"/>
              <a:t>If QSEs are using their current production Market System for RTC+B Real-Time Market dual Submissions and does not have ability to do Day-Ahead (DA) and Trades dual submissions, they can use their QA or lower environments to make DA and Trades dual submissions into ERCOT RTC+B Market Trials System </a:t>
            </a:r>
            <a:r>
              <a:rPr lang="en-US" sz="1400" b="1" u="sng" dirty="0"/>
              <a:t>in preparation for Go-live.</a:t>
            </a:r>
          </a:p>
          <a:p>
            <a:pPr marL="742950" lvl="1" indent="-285750">
              <a:buFont typeface="Courier New" panose="02070309020205020404" pitchFamily="49" charset="0"/>
              <a:buChar char="o"/>
            </a:pPr>
            <a:r>
              <a:rPr lang="en-US" sz="1200" dirty="0"/>
              <a:t>In this case, QSE will not receive DA and Trades related notifications from ERCOT if QSE does not have listener setup in their lower environment.</a:t>
            </a:r>
          </a:p>
        </p:txBody>
      </p:sp>
      <p:sp>
        <p:nvSpPr>
          <p:cNvPr id="29" name="TextBox 28">
            <a:extLst>
              <a:ext uri="{FF2B5EF4-FFF2-40B4-BE49-F238E27FC236}">
                <a16:creationId xmlns:a16="http://schemas.microsoft.com/office/drawing/2014/main" id="{A1F4485F-F170-844B-76A8-CCE9DB0773B9}"/>
              </a:ext>
            </a:extLst>
          </p:cNvPr>
          <p:cNvSpPr txBox="1"/>
          <p:nvPr/>
        </p:nvSpPr>
        <p:spPr>
          <a:xfrm>
            <a:off x="2422968" y="2292645"/>
            <a:ext cx="3473263" cy="369332"/>
          </a:xfrm>
          <a:prstGeom prst="rect">
            <a:avLst/>
          </a:prstGeom>
          <a:noFill/>
        </p:spPr>
        <p:txBody>
          <a:bodyPr wrap="square" rtlCol="0">
            <a:spAutoFit/>
          </a:bodyPr>
          <a:lstStyle/>
          <a:p>
            <a:r>
              <a:rPr lang="en-US" b="1" dirty="0"/>
              <a:t>Dual Submissions for Go-Live</a:t>
            </a:r>
          </a:p>
        </p:txBody>
      </p:sp>
      <p:sp>
        <p:nvSpPr>
          <p:cNvPr id="34" name="Rectangle 33">
            <a:extLst>
              <a:ext uri="{FF2B5EF4-FFF2-40B4-BE49-F238E27FC236}">
                <a16:creationId xmlns:a16="http://schemas.microsoft.com/office/drawing/2014/main" id="{1A5417DE-0B1C-AFCF-4D68-21350F329959}"/>
              </a:ext>
            </a:extLst>
          </p:cNvPr>
          <p:cNvSpPr/>
          <p:nvPr/>
        </p:nvSpPr>
        <p:spPr>
          <a:xfrm>
            <a:off x="2053068" y="3016440"/>
            <a:ext cx="1622322"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Current Production </a:t>
            </a:r>
            <a:r>
              <a:rPr lang="en-US" sz="1200" dirty="0"/>
              <a:t>- Market Submissions System</a:t>
            </a:r>
          </a:p>
        </p:txBody>
      </p:sp>
      <p:sp>
        <p:nvSpPr>
          <p:cNvPr id="35" name="TextBox 34">
            <a:extLst>
              <a:ext uri="{FF2B5EF4-FFF2-40B4-BE49-F238E27FC236}">
                <a16:creationId xmlns:a16="http://schemas.microsoft.com/office/drawing/2014/main" id="{195E7A3E-7B64-7304-80D4-B8E5F844ACA4}"/>
              </a:ext>
            </a:extLst>
          </p:cNvPr>
          <p:cNvSpPr txBox="1"/>
          <p:nvPr/>
        </p:nvSpPr>
        <p:spPr>
          <a:xfrm>
            <a:off x="2341468" y="2645202"/>
            <a:ext cx="1115935" cy="369332"/>
          </a:xfrm>
          <a:prstGeom prst="rect">
            <a:avLst/>
          </a:prstGeom>
          <a:noFill/>
        </p:spPr>
        <p:txBody>
          <a:bodyPr wrap="square" rtlCol="0">
            <a:spAutoFit/>
          </a:bodyPr>
          <a:lstStyle/>
          <a:p>
            <a:r>
              <a:rPr lang="en-US" dirty="0"/>
              <a:t>QSE 1</a:t>
            </a:r>
          </a:p>
        </p:txBody>
      </p:sp>
      <p:sp>
        <p:nvSpPr>
          <p:cNvPr id="36" name="TextBox 35">
            <a:extLst>
              <a:ext uri="{FF2B5EF4-FFF2-40B4-BE49-F238E27FC236}">
                <a16:creationId xmlns:a16="http://schemas.microsoft.com/office/drawing/2014/main" id="{E8300417-97DD-7EC0-8F82-7AC0E0FBE19C}"/>
              </a:ext>
            </a:extLst>
          </p:cNvPr>
          <p:cNvSpPr txBox="1"/>
          <p:nvPr/>
        </p:nvSpPr>
        <p:spPr>
          <a:xfrm>
            <a:off x="4675871" y="2667232"/>
            <a:ext cx="1002892" cy="369332"/>
          </a:xfrm>
          <a:prstGeom prst="rect">
            <a:avLst/>
          </a:prstGeom>
          <a:noFill/>
        </p:spPr>
        <p:txBody>
          <a:bodyPr wrap="square" rtlCol="0">
            <a:spAutoFit/>
          </a:bodyPr>
          <a:lstStyle/>
          <a:p>
            <a:r>
              <a:rPr lang="en-US" dirty="0"/>
              <a:t>ERCOT</a:t>
            </a:r>
          </a:p>
        </p:txBody>
      </p:sp>
      <p:sp>
        <p:nvSpPr>
          <p:cNvPr id="37" name="Arrow: Right 36">
            <a:extLst>
              <a:ext uri="{FF2B5EF4-FFF2-40B4-BE49-F238E27FC236}">
                <a16:creationId xmlns:a16="http://schemas.microsoft.com/office/drawing/2014/main" id="{9E2FA466-F85F-369B-5425-CED1B3FAF96C}"/>
              </a:ext>
            </a:extLst>
          </p:cNvPr>
          <p:cNvSpPr/>
          <p:nvPr/>
        </p:nvSpPr>
        <p:spPr>
          <a:xfrm>
            <a:off x="3768745" y="3142833"/>
            <a:ext cx="781710" cy="484632"/>
          </a:xfrm>
          <a:prstGeom prst="rightArrow">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DB43F467-A5F4-18EC-1B52-B1A3EA525BDF}"/>
              </a:ext>
            </a:extLst>
          </p:cNvPr>
          <p:cNvSpPr/>
          <p:nvPr/>
        </p:nvSpPr>
        <p:spPr>
          <a:xfrm>
            <a:off x="2053068" y="5317056"/>
            <a:ext cx="1646905" cy="776748"/>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RTC+B </a:t>
            </a:r>
            <a:r>
              <a:rPr lang="en-US" sz="1400" dirty="0"/>
              <a:t>- Market Submissions System (Prod/QA)</a:t>
            </a:r>
          </a:p>
        </p:txBody>
      </p:sp>
      <p:sp>
        <p:nvSpPr>
          <p:cNvPr id="39" name="TextBox 38">
            <a:extLst>
              <a:ext uri="{FF2B5EF4-FFF2-40B4-BE49-F238E27FC236}">
                <a16:creationId xmlns:a16="http://schemas.microsoft.com/office/drawing/2014/main" id="{71CEE84D-A789-F031-E433-1C511D59A8C6}"/>
              </a:ext>
            </a:extLst>
          </p:cNvPr>
          <p:cNvSpPr txBox="1"/>
          <p:nvPr/>
        </p:nvSpPr>
        <p:spPr>
          <a:xfrm>
            <a:off x="2430981" y="4960244"/>
            <a:ext cx="865638" cy="369332"/>
          </a:xfrm>
          <a:prstGeom prst="rect">
            <a:avLst/>
          </a:prstGeom>
          <a:noFill/>
        </p:spPr>
        <p:txBody>
          <a:bodyPr wrap="square" rtlCol="0">
            <a:spAutoFit/>
          </a:bodyPr>
          <a:lstStyle/>
          <a:p>
            <a:r>
              <a:rPr lang="en-US" dirty="0"/>
              <a:t>QSE 2</a:t>
            </a:r>
          </a:p>
        </p:txBody>
      </p:sp>
      <p:sp>
        <p:nvSpPr>
          <p:cNvPr id="40" name="TextBox 39">
            <a:extLst>
              <a:ext uri="{FF2B5EF4-FFF2-40B4-BE49-F238E27FC236}">
                <a16:creationId xmlns:a16="http://schemas.microsoft.com/office/drawing/2014/main" id="{EF06BC95-3CB2-AD37-E2C7-A629801716DB}"/>
              </a:ext>
            </a:extLst>
          </p:cNvPr>
          <p:cNvSpPr txBox="1"/>
          <p:nvPr/>
        </p:nvSpPr>
        <p:spPr>
          <a:xfrm>
            <a:off x="5041132" y="4985785"/>
            <a:ext cx="1002892" cy="369332"/>
          </a:xfrm>
          <a:prstGeom prst="rect">
            <a:avLst/>
          </a:prstGeom>
          <a:noFill/>
        </p:spPr>
        <p:txBody>
          <a:bodyPr wrap="square" rtlCol="0">
            <a:spAutoFit/>
          </a:bodyPr>
          <a:lstStyle/>
          <a:p>
            <a:r>
              <a:rPr lang="en-US" dirty="0"/>
              <a:t>ERCOT</a:t>
            </a:r>
          </a:p>
        </p:txBody>
      </p:sp>
      <p:sp>
        <p:nvSpPr>
          <p:cNvPr id="41" name="Arrow: Right 40">
            <a:extLst>
              <a:ext uri="{FF2B5EF4-FFF2-40B4-BE49-F238E27FC236}">
                <a16:creationId xmlns:a16="http://schemas.microsoft.com/office/drawing/2014/main" id="{1157FF6F-30BD-9A11-7BFD-9E591F68ACF4}"/>
              </a:ext>
            </a:extLst>
          </p:cNvPr>
          <p:cNvSpPr/>
          <p:nvPr/>
        </p:nvSpPr>
        <p:spPr>
          <a:xfrm>
            <a:off x="3714723" y="5443449"/>
            <a:ext cx="1130621" cy="484632"/>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E27761C0-0CB6-B91E-1F36-ABA849C206F4}"/>
              </a:ext>
            </a:extLst>
          </p:cNvPr>
          <p:cNvSpPr/>
          <p:nvPr/>
        </p:nvSpPr>
        <p:spPr>
          <a:xfrm>
            <a:off x="4592263" y="3043086"/>
            <a:ext cx="1258509"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Current Production MIS</a:t>
            </a:r>
          </a:p>
        </p:txBody>
      </p:sp>
      <p:sp>
        <p:nvSpPr>
          <p:cNvPr id="43" name="Rectangle 42">
            <a:extLst>
              <a:ext uri="{FF2B5EF4-FFF2-40B4-BE49-F238E27FC236}">
                <a16:creationId xmlns:a16="http://schemas.microsoft.com/office/drawing/2014/main" id="{D1AA5D6E-43BE-D8E9-AB59-2A7E259BED44}"/>
              </a:ext>
            </a:extLst>
          </p:cNvPr>
          <p:cNvSpPr/>
          <p:nvPr/>
        </p:nvSpPr>
        <p:spPr>
          <a:xfrm>
            <a:off x="4862596" y="5304536"/>
            <a:ext cx="1243759" cy="776748"/>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RTC+B Market Trials URL</a:t>
            </a:r>
          </a:p>
        </p:txBody>
      </p:sp>
      <p:sp>
        <p:nvSpPr>
          <p:cNvPr id="44" name="Arrow: Right 43">
            <a:extLst>
              <a:ext uri="{FF2B5EF4-FFF2-40B4-BE49-F238E27FC236}">
                <a16:creationId xmlns:a16="http://schemas.microsoft.com/office/drawing/2014/main" id="{E7C014A8-8B03-9291-E1BC-AFA3B2564596}"/>
              </a:ext>
            </a:extLst>
          </p:cNvPr>
          <p:cNvSpPr/>
          <p:nvPr/>
        </p:nvSpPr>
        <p:spPr>
          <a:xfrm rot="2414911">
            <a:off x="3394649" y="4344334"/>
            <a:ext cx="1974482" cy="170397"/>
          </a:xfrm>
          <a:prstGeom prst="rightArrow">
            <a:avLst>
              <a:gd name="adj1" fmla="val 100000"/>
              <a:gd name="adj2"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extBox 44">
            <a:extLst>
              <a:ext uri="{FF2B5EF4-FFF2-40B4-BE49-F238E27FC236}">
                <a16:creationId xmlns:a16="http://schemas.microsoft.com/office/drawing/2014/main" id="{FFA2C2AF-3F7C-CE6D-B36A-269076542405}"/>
              </a:ext>
            </a:extLst>
          </p:cNvPr>
          <p:cNvSpPr txBox="1"/>
          <p:nvPr/>
        </p:nvSpPr>
        <p:spPr>
          <a:xfrm>
            <a:off x="3964126" y="4143626"/>
            <a:ext cx="1762436" cy="338554"/>
          </a:xfrm>
          <a:prstGeom prst="rect">
            <a:avLst/>
          </a:prstGeom>
          <a:noFill/>
        </p:spPr>
        <p:txBody>
          <a:bodyPr wrap="square" rtlCol="0">
            <a:spAutoFit/>
          </a:bodyPr>
          <a:lstStyle/>
          <a:p>
            <a:r>
              <a:rPr lang="en-US" sz="800" b="1" dirty="0">
                <a:solidFill>
                  <a:schemeClr val="accent4">
                    <a:lumMod val="50000"/>
                    <a:lumOff val="50000"/>
                  </a:schemeClr>
                </a:solidFill>
              </a:rPr>
              <a:t>RTC+B Real-Time Market Submissions</a:t>
            </a:r>
          </a:p>
        </p:txBody>
      </p:sp>
      <p:sp>
        <p:nvSpPr>
          <p:cNvPr id="46" name="TextBox 45">
            <a:extLst>
              <a:ext uri="{FF2B5EF4-FFF2-40B4-BE49-F238E27FC236}">
                <a16:creationId xmlns:a16="http://schemas.microsoft.com/office/drawing/2014/main" id="{353071B8-3F98-4FCE-EFB3-11B177E613A1}"/>
              </a:ext>
            </a:extLst>
          </p:cNvPr>
          <p:cNvSpPr txBox="1"/>
          <p:nvPr/>
        </p:nvSpPr>
        <p:spPr>
          <a:xfrm>
            <a:off x="3714723" y="5798474"/>
            <a:ext cx="1130621" cy="584775"/>
          </a:xfrm>
          <a:prstGeom prst="rect">
            <a:avLst/>
          </a:prstGeom>
          <a:noFill/>
        </p:spPr>
        <p:txBody>
          <a:bodyPr wrap="square" rtlCol="0">
            <a:spAutoFit/>
          </a:bodyPr>
          <a:lstStyle/>
          <a:p>
            <a:r>
              <a:rPr lang="en-US" sz="800" b="1" dirty="0">
                <a:solidFill>
                  <a:schemeClr val="accent4">
                    <a:lumMod val="50000"/>
                    <a:lumOff val="50000"/>
                  </a:schemeClr>
                </a:solidFill>
              </a:rPr>
              <a:t>RTC+B Market Submissions - Real-Time, DA and Trades</a:t>
            </a:r>
          </a:p>
        </p:txBody>
      </p:sp>
      <p:sp>
        <p:nvSpPr>
          <p:cNvPr id="47" name="Rectangle 46">
            <a:extLst>
              <a:ext uri="{FF2B5EF4-FFF2-40B4-BE49-F238E27FC236}">
                <a16:creationId xmlns:a16="http://schemas.microsoft.com/office/drawing/2014/main" id="{31B5CE77-C488-E83D-AD12-CCFA88499449}"/>
              </a:ext>
            </a:extLst>
          </p:cNvPr>
          <p:cNvSpPr/>
          <p:nvPr/>
        </p:nvSpPr>
        <p:spPr>
          <a:xfrm>
            <a:off x="2052639" y="4093806"/>
            <a:ext cx="1622322"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RTC+B </a:t>
            </a:r>
            <a:r>
              <a:rPr lang="en-US" sz="1200" dirty="0"/>
              <a:t>- Market Submissions </a:t>
            </a:r>
            <a:r>
              <a:rPr lang="en-US" sz="1200" b="1" dirty="0"/>
              <a:t>System (QA)</a:t>
            </a:r>
          </a:p>
          <a:p>
            <a:pPr algn="ctr"/>
            <a:r>
              <a:rPr lang="en-US" sz="1000" b="1" dirty="0">
                <a:solidFill>
                  <a:srgbClr val="FF0000"/>
                </a:solidFill>
              </a:rPr>
              <a:t>(DA and Trades)</a:t>
            </a:r>
          </a:p>
        </p:txBody>
      </p:sp>
      <p:sp>
        <p:nvSpPr>
          <p:cNvPr id="48" name="Arrow: Right 47">
            <a:extLst>
              <a:ext uri="{FF2B5EF4-FFF2-40B4-BE49-F238E27FC236}">
                <a16:creationId xmlns:a16="http://schemas.microsoft.com/office/drawing/2014/main" id="{8C46AEE9-84E9-0A69-AC78-9168C8315F1E}"/>
              </a:ext>
            </a:extLst>
          </p:cNvPr>
          <p:cNvSpPr/>
          <p:nvPr/>
        </p:nvSpPr>
        <p:spPr>
          <a:xfrm rot="1525090" flipV="1">
            <a:off x="3587335" y="4984866"/>
            <a:ext cx="1337877" cy="169354"/>
          </a:xfrm>
          <a:prstGeom prst="rightArrow">
            <a:avLst>
              <a:gd name="adj1" fmla="val 100000"/>
              <a:gd name="adj2" fmla="val 36045"/>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48">
            <a:extLst>
              <a:ext uri="{FF2B5EF4-FFF2-40B4-BE49-F238E27FC236}">
                <a16:creationId xmlns:a16="http://schemas.microsoft.com/office/drawing/2014/main" id="{16C61D94-78D4-541C-E9B0-011502886D13}"/>
              </a:ext>
            </a:extLst>
          </p:cNvPr>
          <p:cNvSpPr txBox="1"/>
          <p:nvPr/>
        </p:nvSpPr>
        <p:spPr>
          <a:xfrm>
            <a:off x="2341468" y="3804343"/>
            <a:ext cx="1115935" cy="369332"/>
          </a:xfrm>
          <a:prstGeom prst="rect">
            <a:avLst/>
          </a:prstGeom>
          <a:noFill/>
        </p:spPr>
        <p:txBody>
          <a:bodyPr wrap="square" rtlCol="0">
            <a:spAutoFit/>
          </a:bodyPr>
          <a:lstStyle/>
          <a:p>
            <a:r>
              <a:rPr lang="en-US" dirty="0"/>
              <a:t>QSE 1</a:t>
            </a:r>
          </a:p>
        </p:txBody>
      </p:sp>
      <p:sp>
        <p:nvSpPr>
          <p:cNvPr id="50" name="TextBox 49">
            <a:extLst>
              <a:ext uri="{FF2B5EF4-FFF2-40B4-BE49-F238E27FC236}">
                <a16:creationId xmlns:a16="http://schemas.microsoft.com/office/drawing/2014/main" id="{725C5118-C78A-D6D8-EA22-40BD9618B700}"/>
              </a:ext>
            </a:extLst>
          </p:cNvPr>
          <p:cNvSpPr txBox="1"/>
          <p:nvPr/>
        </p:nvSpPr>
        <p:spPr>
          <a:xfrm>
            <a:off x="3626200" y="4807122"/>
            <a:ext cx="1099927" cy="338554"/>
          </a:xfrm>
          <a:prstGeom prst="rect">
            <a:avLst/>
          </a:prstGeom>
          <a:noFill/>
        </p:spPr>
        <p:txBody>
          <a:bodyPr wrap="square" rtlCol="0">
            <a:spAutoFit/>
          </a:bodyPr>
          <a:lstStyle/>
          <a:p>
            <a:r>
              <a:rPr lang="en-US" sz="800" b="1" dirty="0">
                <a:solidFill>
                  <a:srgbClr val="FF0000"/>
                </a:solidFill>
              </a:rPr>
              <a:t>RTC+B – DA and Trades</a:t>
            </a:r>
          </a:p>
        </p:txBody>
      </p:sp>
      <p:sp>
        <p:nvSpPr>
          <p:cNvPr id="51" name="TextBox 50">
            <a:extLst>
              <a:ext uri="{FF2B5EF4-FFF2-40B4-BE49-F238E27FC236}">
                <a16:creationId xmlns:a16="http://schemas.microsoft.com/office/drawing/2014/main" id="{8D75C9B7-BF8F-8AFB-67F3-FB87B1769C72}"/>
              </a:ext>
            </a:extLst>
          </p:cNvPr>
          <p:cNvSpPr txBox="1"/>
          <p:nvPr/>
        </p:nvSpPr>
        <p:spPr>
          <a:xfrm>
            <a:off x="6168391" y="3939018"/>
            <a:ext cx="2975609" cy="830997"/>
          </a:xfrm>
          <a:prstGeom prst="rect">
            <a:avLst/>
          </a:prstGeom>
          <a:noFill/>
        </p:spPr>
        <p:txBody>
          <a:bodyPr wrap="square" rtlCol="0">
            <a:spAutoFit/>
          </a:bodyPr>
          <a:lstStyle/>
          <a:p>
            <a:r>
              <a:rPr lang="en-US" sz="1200" b="1" dirty="0"/>
              <a:t>*** Actual Go-Live systems detailed cutover plan will be shared during November Go-Live Cutover Workshops ***</a:t>
            </a:r>
          </a:p>
        </p:txBody>
      </p:sp>
    </p:spTree>
    <p:extLst>
      <p:ext uri="{BB962C8B-B14F-4D97-AF65-F5344CB8AC3E}">
        <p14:creationId xmlns:p14="http://schemas.microsoft.com/office/powerpoint/2010/main" val="2835270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AB704-E1FC-5CCA-84C5-D6FA3AAA5DD5}"/>
              </a:ext>
            </a:extLst>
          </p:cNvPr>
          <p:cNvSpPr>
            <a:spLocks noGrp="1"/>
          </p:cNvSpPr>
          <p:nvPr>
            <p:ph type="title"/>
          </p:nvPr>
        </p:nvSpPr>
        <p:spPr>
          <a:xfrm>
            <a:off x="381000" y="243681"/>
            <a:ext cx="8458200" cy="1029947"/>
          </a:xfrm>
        </p:spPr>
        <p:txBody>
          <a:bodyPr/>
          <a:lstStyle/>
          <a:p>
            <a:r>
              <a:rPr lang="en-US" dirty="0">
                <a:highlight>
                  <a:srgbClr val="FFFF00"/>
                </a:highlight>
              </a:rPr>
              <a:t>Outage Submissions</a:t>
            </a:r>
          </a:p>
        </p:txBody>
      </p:sp>
      <p:sp>
        <p:nvSpPr>
          <p:cNvPr id="3" name="Content Placeholder 2">
            <a:extLst>
              <a:ext uri="{FF2B5EF4-FFF2-40B4-BE49-F238E27FC236}">
                <a16:creationId xmlns:a16="http://schemas.microsoft.com/office/drawing/2014/main" id="{B10EFFBC-10B6-45F9-AB09-C472D3FDD6CF}"/>
              </a:ext>
            </a:extLst>
          </p:cNvPr>
          <p:cNvSpPr>
            <a:spLocks noGrp="1"/>
          </p:cNvSpPr>
          <p:nvPr>
            <p:ph idx="1"/>
          </p:nvPr>
        </p:nvSpPr>
        <p:spPr>
          <a:xfrm>
            <a:off x="0" y="562101"/>
            <a:ext cx="8642131" cy="5175701"/>
          </a:xfrm>
        </p:spPr>
        <p:txBody>
          <a:bodyPr/>
          <a:lstStyle/>
          <a:p>
            <a:pPr marL="0" indent="0">
              <a:buNone/>
            </a:pPr>
            <a:endParaRPr lang="en-US" sz="1600" b="1" dirty="0">
              <a:ea typeface="Calibri" panose="020F0502020204030204" pitchFamily="34" charset="0"/>
            </a:endParaRPr>
          </a:p>
          <a:p>
            <a:r>
              <a:rPr lang="en-US" sz="1600" b="1" dirty="0">
                <a:ea typeface="Calibri" panose="020F0502020204030204" pitchFamily="34" charset="0"/>
              </a:rPr>
              <a:t>For the initial phases of market trial testing including Vendor sandbox testing and QSE submission testing (spanning Mar-Jun 2025): </a:t>
            </a:r>
          </a:p>
          <a:p>
            <a:pPr lvl="1">
              <a:buFont typeface="Courier New" panose="02070309020205020404" pitchFamily="49" charset="0"/>
              <a:buChar char="o"/>
            </a:pPr>
            <a:r>
              <a:rPr lang="en-US" sz="1400" dirty="0">
                <a:ea typeface="Calibri" panose="020F0502020204030204" pitchFamily="34" charset="0"/>
              </a:rPr>
              <a:t>Request QSEs to send us an email request (to RTCB@ercot.com) with the details of the outage to be approved for ERCOT review/action.</a:t>
            </a:r>
          </a:p>
          <a:p>
            <a:pPr lvl="1">
              <a:buFont typeface="Courier New" panose="02070309020205020404" pitchFamily="49" charset="0"/>
              <a:buChar char="o"/>
            </a:pPr>
            <a:r>
              <a:rPr lang="en-US" sz="1400" dirty="0">
                <a:ea typeface="Calibri" panose="020F0502020204030204" pitchFamily="34" charset="0"/>
              </a:rPr>
              <a:t>ERCOT will manually approve the outages. </a:t>
            </a:r>
          </a:p>
          <a:p>
            <a:pPr lvl="1">
              <a:buFont typeface="Courier New" panose="02070309020205020404" pitchFamily="49" charset="0"/>
              <a:buChar char="o"/>
            </a:pPr>
            <a:r>
              <a:rPr lang="en-US" sz="1400" dirty="0">
                <a:ea typeface="Calibri" panose="020F0502020204030204" pitchFamily="34" charset="0"/>
              </a:rPr>
              <a:t>This will help QSEs, and their vendors test their Outage Scheduler software.</a:t>
            </a:r>
          </a:p>
          <a:p>
            <a:r>
              <a:rPr lang="en-US" sz="1800" b="1" dirty="0"/>
              <a:t>Open Loop Testing</a:t>
            </a:r>
          </a:p>
          <a:p>
            <a:pPr lvl="1">
              <a:buFont typeface="Courier New" panose="02070309020205020404" pitchFamily="49" charset="0"/>
              <a:buChar char="o"/>
            </a:pPr>
            <a:r>
              <a:rPr lang="en-US" sz="1400" dirty="0"/>
              <a:t>Outage Submissions testing is not mandatory during Open Loop Testing but strongly encouraged to continue to test the outage submissions utilizing the RTC+B Market Trials Production Systems </a:t>
            </a:r>
            <a:r>
              <a:rPr lang="en-US" sz="1400" dirty="0">
                <a:highlight>
                  <a:srgbClr val="FFFF00"/>
                </a:highlight>
              </a:rPr>
              <a:t>UI/API URLs </a:t>
            </a:r>
            <a:r>
              <a:rPr lang="en-US" sz="1400" b="1" dirty="0">
                <a:highlight>
                  <a:srgbClr val="FFFF00"/>
                </a:highlight>
              </a:rPr>
              <a:t>until end of October (10/31/2025).</a:t>
            </a:r>
          </a:p>
          <a:p>
            <a:pPr lvl="1">
              <a:buFont typeface="Courier New" panose="02070309020205020404" pitchFamily="49" charset="0"/>
              <a:buChar char="o"/>
            </a:pPr>
            <a:r>
              <a:rPr lang="en-US" sz="1400" dirty="0">
                <a:highlight>
                  <a:srgbClr val="FFFF00"/>
                </a:highlight>
              </a:rPr>
              <a:t>RTC+B Outage Scheduler will be transitioned to </a:t>
            </a:r>
            <a:r>
              <a:rPr lang="en-US" sz="1400" b="1" u="sng" dirty="0">
                <a:highlight>
                  <a:srgbClr val="FFFF00"/>
                </a:highlight>
              </a:rPr>
              <a:t>Read-Only Mode</a:t>
            </a:r>
            <a:r>
              <a:rPr lang="en-US" sz="1400" b="1" dirty="0">
                <a:highlight>
                  <a:srgbClr val="FFFF00"/>
                </a:highlight>
              </a:rPr>
              <a:t> </a:t>
            </a:r>
            <a:r>
              <a:rPr lang="en-US" sz="1400" b="1" u="sng" dirty="0">
                <a:highlight>
                  <a:srgbClr val="FFFF00"/>
                </a:highlight>
              </a:rPr>
              <a:t>from November 1</a:t>
            </a:r>
            <a:r>
              <a:rPr lang="en-US" sz="1400" b="1" u="sng" baseline="30000" dirty="0">
                <a:highlight>
                  <a:srgbClr val="FFFF00"/>
                </a:highlight>
              </a:rPr>
              <a:t>st</a:t>
            </a:r>
            <a:r>
              <a:rPr lang="en-US" sz="1400" b="1" u="sng" dirty="0">
                <a:highlight>
                  <a:srgbClr val="FFFF00"/>
                </a:highlight>
              </a:rPr>
              <a:t> until Go-Live (Dec 4</a:t>
            </a:r>
            <a:r>
              <a:rPr lang="en-US" sz="1400" b="1" u="sng" baseline="30000" dirty="0">
                <a:highlight>
                  <a:srgbClr val="FFFF00"/>
                </a:highlight>
              </a:rPr>
              <a:t>th</a:t>
            </a:r>
            <a:r>
              <a:rPr lang="en-US" sz="1400" b="1" u="sng" dirty="0">
                <a:highlight>
                  <a:srgbClr val="FFFF00"/>
                </a:highlight>
              </a:rPr>
              <a:t> night)</a:t>
            </a:r>
            <a:r>
              <a:rPr lang="en-US" sz="1400" dirty="0">
                <a:highlight>
                  <a:srgbClr val="FFFF00"/>
                </a:highlight>
              </a:rPr>
              <a:t> for ERCOT Outage Coordination studies. Market Participants (QSEs/TSPs) can only query outages i.e., they can not make any outage changes from November 1</a:t>
            </a:r>
            <a:r>
              <a:rPr lang="en-US" sz="1400" baseline="30000" dirty="0">
                <a:highlight>
                  <a:srgbClr val="FFFF00"/>
                </a:highlight>
              </a:rPr>
              <a:t>st</a:t>
            </a:r>
            <a:r>
              <a:rPr lang="en-US" sz="1400" dirty="0">
                <a:highlight>
                  <a:srgbClr val="FFFF00"/>
                </a:highlight>
              </a:rPr>
              <a:t> until Go-Live.</a:t>
            </a:r>
            <a:endParaRPr lang="en-US" sz="1400" dirty="0"/>
          </a:p>
          <a:p>
            <a:r>
              <a:rPr lang="en-US" sz="1600" b="1" dirty="0"/>
              <a:t>Closed Loop Testing </a:t>
            </a:r>
          </a:p>
          <a:p>
            <a:pPr lvl="1">
              <a:buFont typeface="Courier New" panose="02070309020205020404" pitchFamily="49" charset="0"/>
              <a:buChar char="o"/>
            </a:pPr>
            <a:r>
              <a:rPr lang="en-US" sz="1400" dirty="0"/>
              <a:t>Outage Submissions into ERCOT RTC+B Market Trials Production System is not required during Closed Loop Testing.</a:t>
            </a:r>
          </a:p>
          <a:p>
            <a:r>
              <a:rPr lang="en-US" sz="1600" b="1" dirty="0"/>
              <a:t>Dual Outage Submissions for Go-live</a:t>
            </a:r>
          </a:p>
          <a:p>
            <a:pPr lvl="1">
              <a:buFont typeface="Courier New" panose="02070309020205020404" pitchFamily="49" charset="0"/>
              <a:buChar char="o"/>
            </a:pPr>
            <a:r>
              <a:rPr lang="en-US" sz="1400" dirty="0"/>
              <a:t>Dual submission of Outages is not required for Go-Live as well.</a:t>
            </a:r>
          </a:p>
          <a:p>
            <a:pPr lvl="1">
              <a:buFont typeface="Courier New" panose="02070309020205020404" pitchFamily="49" charset="0"/>
              <a:buChar char="o"/>
            </a:pPr>
            <a:endParaRPr lang="en-US" sz="1400" dirty="0"/>
          </a:p>
          <a:p>
            <a:endParaRPr lang="en-US" sz="1800" u="sng" dirty="0"/>
          </a:p>
          <a:p>
            <a:pPr marL="0" indent="0">
              <a:buNone/>
            </a:pPr>
            <a:endParaRPr lang="en-US" sz="1800" u="sng" dirty="0"/>
          </a:p>
          <a:p>
            <a:endParaRPr lang="en-US" sz="1800" u="sng" dirty="0"/>
          </a:p>
          <a:p>
            <a:endParaRPr lang="en-US" sz="1800" u="sng" dirty="0"/>
          </a:p>
          <a:p>
            <a:endParaRPr lang="en-US" sz="1800" u="sng" dirty="0"/>
          </a:p>
          <a:p>
            <a:endParaRPr lang="en-US" sz="1800" u="sng" dirty="0"/>
          </a:p>
          <a:p>
            <a:endParaRPr lang="en-US" sz="1800" u="sng" dirty="0"/>
          </a:p>
          <a:p>
            <a:endParaRPr lang="en-US" sz="1800" u="sng" dirty="0"/>
          </a:p>
          <a:p>
            <a:r>
              <a:rPr lang="en-US" sz="1800" u="sng" dirty="0">
                <a:highlight>
                  <a:srgbClr val="FFFF00"/>
                </a:highlight>
              </a:rPr>
              <a:t>Above 2.3.6 and 4.3.8 sections updates modifies XSDs, rest are EIP Specifications Document updates Only.</a:t>
            </a:r>
          </a:p>
          <a:p>
            <a:endParaRPr lang="en-US" sz="1800" u="sng" dirty="0"/>
          </a:p>
          <a:p>
            <a:endParaRPr lang="en-US" sz="1800" u="sng" dirty="0"/>
          </a:p>
        </p:txBody>
      </p:sp>
      <p:sp>
        <p:nvSpPr>
          <p:cNvPr id="4" name="Slide Number Placeholder 3">
            <a:extLst>
              <a:ext uri="{FF2B5EF4-FFF2-40B4-BE49-F238E27FC236}">
                <a16:creationId xmlns:a16="http://schemas.microsoft.com/office/drawing/2014/main" id="{649754D9-8728-FC84-5C38-C70B49F82988}"/>
              </a:ext>
            </a:extLst>
          </p:cNvPr>
          <p:cNvSpPr>
            <a:spLocks noGrp="1"/>
          </p:cNvSpPr>
          <p:nvPr>
            <p:ph type="sldNum" sz="quarter" idx="4"/>
          </p:nvPr>
        </p:nvSpPr>
        <p:spPr/>
        <p:txBody>
          <a:bodyPr/>
          <a:lstStyle/>
          <a:p>
            <a:fld id="{1D93BD3E-1E9A-4970-A6F7-E7AC52762E0C}" type="slidenum">
              <a:rPr lang="en-US" smtClean="0"/>
              <a:pPr/>
              <a:t>16</a:t>
            </a:fld>
            <a:endParaRPr lang="en-US"/>
          </a:p>
        </p:txBody>
      </p:sp>
    </p:spTree>
    <p:extLst>
      <p:ext uri="{BB962C8B-B14F-4D97-AF65-F5344CB8AC3E}">
        <p14:creationId xmlns:p14="http://schemas.microsoft.com/office/powerpoint/2010/main" val="4272829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381C7-8DF5-949D-2DAA-42E6BE5035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9611D6-D03D-1B11-8BE1-C75AD9517047}"/>
              </a:ext>
            </a:extLst>
          </p:cNvPr>
          <p:cNvSpPr>
            <a:spLocks noGrp="1"/>
          </p:cNvSpPr>
          <p:nvPr>
            <p:ph type="title"/>
          </p:nvPr>
        </p:nvSpPr>
        <p:spPr/>
        <p:txBody>
          <a:bodyPr/>
          <a:lstStyle/>
          <a:p>
            <a:r>
              <a:rPr lang="en-US" dirty="0">
                <a:highlight>
                  <a:srgbClr val="FFFF00"/>
                </a:highlight>
              </a:rPr>
              <a:t>RTC+B Final Outage Submissions Testing Window</a:t>
            </a:r>
          </a:p>
        </p:txBody>
      </p:sp>
      <p:sp>
        <p:nvSpPr>
          <p:cNvPr id="3" name="Content Placeholder 2">
            <a:extLst>
              <a:ext uri="{FF2B5EF4-FFF2-40B4-BE49-F238E27FC236}">
                <a16:creationId xmlns:a16="http://schemas.microsoft.com/office/drawing/2014/main" id="{986E472B-BF39-B5B3-4BA1-6393914097B5}"/>
              </a:ext>
            </a:extLst>
          </p:cNvPr>
          <p:cNvSpPr>
            <a:spLocks noGrp="1"/>
          </p:cNvSpPr>
          <p:nvPr>
            <p:ph idx="1"/>
          </p:nvPr>
        </p:nvSpPr>
        <p:spPr>
          <a:xfrm>
            <a:off x="131522" y="625268"/>
            <a:ext cx="8534400" cy="5280822"/>
          </a:xfrm>
        </p:spPr>
        <p:txBody>
          <a:bodyPr/>
          <a:lstStyle/>
          <a:p>
            <a:r>
              <a:rPr lang="en-US" sz="1600" dirty="0"/>
              <a:t>Latest RTC+B Outage Scheduler model is loaded into RTC+B and outages are synced from current production.</a:t>
            </a:r>
          </a:p>
          <a:p>
            <a:endParaRPr lang="en-US" sz="1600" dirty="0"/>
          </a:p>
          <a:p>
            <a:r>
              <a:rPr lang="en-US" sz="1600" dirty="0"/>
              <a:t>RTC+B Outage Scheduler will be available for QSEs/TSPs outage submissions testing (using API/OS UI) </a:t>
            </a:r>
            <a:r>
              <a:rPr lang="en-US" sz="1600" b="1" dirty="0"/>
              <a:t>until end of October (10/31/2025) Only.</a:t>
            </a:r>
          </a:p>
          <a:p>
            <a:endParaRPr lang="en-US" sz="1600" dirty="0"/>
          </a:p>
          <a:p>
            <a:r>
              <a:rPr lang="en-US" sz="1600" b="1" dirty="0"/>
              <a:t>From November 1</a:t>
            </a:r>
            <a:r>
              <a:rPr lang="en-US" sz="1600" b="1" baseline="30000" dirty="0"/>
              <a:t>st</a:t>
            </a:r>
            <a:r>
              <a:rPr lang="en-US" sz="1600" b="1" dirty="0"/>
              <a:t>, RTC+B Outage Scheduler will be made “Read-Only” until Go-Live. This means QSEs/TSPs can only query outages but can not make any changes from 11/01/2025. </a:t>
            </a:r>
          </a:p>
          <a:p>
            <a:endParaRPr lang="en-US" sz="1600" b="1" dirty="0"/>
          </a:p>
          <a:p>
            <a:r>
              <a:rPr lang="en-US" sz="1600" b="1" dirty="0"/>
              <a:t>Above change </a:t>
            </a:r>
            <a:r>
              <a:rPr lang="en-US" sz="1600" dirty="0"/>
              <a:t>is required to allow ERCOT outage coordination team begin 60-day and 90-day ahead outages studies utilizing RTC+B Outage Scheduler and </a:t>
            </a:r>
            <a:r>
              <a:rPr lang="en-US" sz="1600" b="1" dirty="0"/>
              <a:t>avoid dual outage submissions from QSEs/</a:t>
            </a:r>
            <a:r>
              <a:rPr lang="en-US" sz="1600" b="1" dirty="0" err="1"/>
              <a:t>TSPs.</a:t>
            </a:r>
            <a:r>
              <a:rPr lang="en-US" sz="1600" dirty="0"/>
              <a:t> </a:t>
            </a:r>
          </a:p>
          <a:p>
            <a:pPr lvl="1">
              <a:buFont typeface="Courier New" panose="02070309020205020404" pitchFamily="49" charset="0"/>
              <a:buChar char="o"/>
            </a:pPr>
            <a:r>
              <a:rPr lang="en-US" sz="1400" dirty="0"/>
              <a:t>Starting from November 1</a:t>
            </a:r>
            <a:r>
              <a:rPr lang="en-US" sz="1400" baseline="30000" dirty="0"/>
              <a:t>st</a:t>
            </a:r>
            <a:r>
              <a:rPr lang="en-US" sz="1400" dirty="0"/>
              <a:t> until Go-Live on Dec 4</a:t>
            </a:r>
            <a:r>
              <a:rPr lang="en-US" sz="1400" baseline="30000" dirty="0"/>
              <a:t>th</a:t>
            </a:r>
            <a:r>
              <a:rPr lang="en-US" sz="1400" dirty="0"/>
              <a:t> night, RTC+B outage scheduler system outages will be updated periodically from current production (including converting combo model ESR outages to Single Model) to keep RTC+B outage scheduler in sync with current production outages.</a:t>
            </a:r>
          </a:p>
          <a:p>
            <a:pPr marL="685800" lvl="1">
              <a:buFont typeface="Courier New" panose="02070309020205020404" pitchFamily="49" charset="0"/>
              <a:buChar char="o"/>
            </a:pPr>
            <a:r>
              <a:rPr lang="en-US" sz="1400" dirty="0"/>
              <a:t>Please refer to Market notice was sent out on 10/03/2025 for more details</a:t>
            </a:r>
          </a:p>
          <a:p>
            <a:pPr marL="800100" lvl="2" indent="0">
              <a:buNone/>
            </a:pPr>
            <a:r>
              <a:rPr lang="en-US" sz="1200" dirty="0">
                <a:hlinkClick r:id="rId2"/>
              </a:rPr>
              <a:t>https://www.ercot.com/services/comm/mkt_notices/M-A092624-04</a:t>
            </a:r>
            <a:endParaRPr lang="en-US" sz="1200" dirty="0"/>
          </a:p>
          <a:p>
            <a:pPr marL="0" indent="0">
              <a:buNone/>
            </a:pPr>
            <a:endParaRPr lang="en-US" sz="1600" dirty="0"/>
          </a:p>
          <a:p>
            <a:pPr marL="457200" lvl="1" indent="0">
              <a:buNone/>
            </a:pPr>
            <a:endParaRPr lang="en-US" sz="1400" dirty="0"/>
          </a:p>
        </p:txBody>
      </p:sp>
      <p:sp>
        <p:nvSpPr>
          <p:cNvPr id="4" name="Slide Number Placeholder 3">
            <a:extLst>
              <a:ext uri="{FF2B5EF4-FFF2-40B4-BE49-F238E27FC236}">
                <a16:creationId xmlns:a16="http://schemas.microsoft.com/office/drawing/2014/main" id="{A932385F-BC65-A4D0-5CD7-A428E0612584}"/>
              </a:ext>
            </a:extLst>
          </p:cNvPr>
          <p:cNvSpPr>
            <a:spLocks noGrp="1"/>
          </p:cNvSpPr>
          <p:nvPr>
            <p:ph type="sldNum" sz="quarter" idx="4"/>
          </p:nvPr>
        </p:nvSpPr>
        <p:spPr/>
        <p:txBody>
          <a:bodyPr/>
          <a:lstStyle/>
          <a:p>
            <a:fld id="{1D93BD3E-1E9A-4970-A6F7-E7AC52762E0C}" type="slidenum">
              <a:rPr lang="en-US" smtClean="0"/>
              <a:pPr/>
              <a:t>17</a:t>
            </a:fld>
            <a:endParaRPr lang="en-US"/>
          </a:p>
        </p:txBody>
      </p:sp>
    </p:spTree>
    <p:extLst>
      <p:ext uri="{BB962C8B-B14F-4D97-AF65-F5344CB8AC3E}">
        <p14:creationId xmlns:p14="http://schemas.microsoft.com/office/powerpoint/2010/main" val="3394415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1D348-7ECF-8D96-4CE9-F64E34CD1FB0}"/>
              </a:ext>
            </a:extLst>
          </p:cNvPr>
          <p:cNvSpPr>
            <a:spLocks noGrp="1"/>
          </p:cNvSpPr>
          <p:nvPr>
            <p:ph type="title"/>
          </p:nvPr>
        </p:nvSpPr>
        <p:spPr/>
        <p:txBody>
          <a:bodyPr/>
          <a:lstStyle/>
          <a:p>
            <a:r>
              <a:rPr lang="en-US" dirty="0">
                <a:highlight>
                  <a:srgbClr val="FFFF00"/>
                </a:highlight>
              </a:rPr>
              <a:t>RTC+B Market Trials Upcoming Activities</a:t>
            </a:r>
            <a:br>
              <a:rPr lang="en-US" dirty="0">
                <a:highlight>
                  <a:srgbClr val="FFFF00"/>
                </a:highlight>
              </a:rPr>
            </a:br>
            <a:endParaRPr lang="en-US" dirty="0">
              <a:highlight>
                <a:srgbClr val="FFFF00"/>
              </a:highlight>
            </a:endParaRPr>
          </a:p>
        </p:txBody>
      </p:sp>
      <p:sp>
        <p:nvSpPr>
          <p:cNvPr id="3" name="Content Placeholder 2">
            <a:extLst>
              <a:ext uri="{FF2B5EF4-FFF2-40B4-BE49-F238E27FC236}">
                <a16:creationId xmlns:a16="http://schemas.microsoft.com/office/drawing/2014/main" id="{98B86CCE-B866-7AA3-AD1C-797D7BB0E7B2}"/>
              </a:ext>
            </a:extLst>
          </p:cNvPr>
          <p:cNvSpPr>
            <a:spLocks noGrp="1"/>
          </p:cNvSpPr>
          <p:nvPr>
            <p:ph idx="1"/>
          </p:nvPr>
        </p:nvSpPr>
        <p:spPr>
          <a:xfrm>
            <a:off x="137652" y="644014"/>
            <a:ext cx="8534400" cy="5280822"/>
          </a:xfrm>
        </p:spPr>
        <p:txBody>
          <a:bodyPr/>
          <a:lstStyle/>
          <a:p>
            <a:r>
              <a:rPr lang="en-US" sz="1400" b="1" u="sng" dirty="0"/>
              <a:t>10/27/2025 Model Load and Release Deployment</a:t>
            </a:r>
          </a:p>
          <a:p>
            <a:pPr lvl="1"/>
            <a:r>
              <a:rPr lang="en-US" sz="1400" dirty="0"/>
              <a:t>OCT_ML5 network model load to RTC Market Trials</a:t>
            </a:r>
          </a:p>
          <a:p>
            <a:pPr lvl="1"/>
            <a:r>
              <a:rPr lang="en-US" sz="1400" dirty="0"/>
              <a:t>MMS and EMS release deployments to RTC Market Trials. Includes some fixes for issues that were previously identified in Closed Loop #1:</a:t>
            </a:r>
          </a:p>
          <a:p>
            <a:pPr lvl="2"/>
            <a:r>
              <a:rPr lang="en-US" sz="1400" dirty="0"/>
              <a:t>Received Non-Spin awards for a unit that is offline and cannot provide offline non-spin</a:t>
            </a:r>
          </a:p>
          <a:p>
            <a:pPr lvl="2"/>
            <a:r>
              <a:rPr lang="en-US" sz="1400" dirty="0"/>
              <a:t>Received RRS awards for unit on STARTUP</a:t>
            </a:r>
          </a:p>
          <a:p>
            <a:pPr lvl="2"/>
            <a:r>
              <a:rPr lang="en-US" sz="1400" dirty="0"/>
              <a:t>BLR resource not getting awarded ECRSM  </a:t>
            </a:r>
          </a:p>
          <a:p>
            <a:pPr lvl="2"/>
            <a:r>
              <a:rPr lang="en-US" sz="1400" dirty="0"/>
              <a:t>Unexpected AS Awards based on MCPC - Defect identified due to incorrect AS proxy offers for MT SCED intervals 9/11 10:30 - 11:00 AM</a:t>
            </a:r>
          </a:p>
          <a:p>
            <a:endParaRPr lang="en-US" sz="1400" dirty="0"/>
          </a:p>
          <a:p>
            <a:r>
              <a:rPr lang="en-US" sz="1400" b="1" u="sng" dirty="0"/>
              <a:t>10/30/2025 Closed Loop LFC test #2</a:t>
            </a:r>
          </a:p>
          <a:p>
            <a:pPr marL="800100" lvl="2" indent="0">
              <a:buNone/>
            </a:pPr>
            <a:r>
              <a:rPr lang="en-US" sz="1400" dirty="0">
                <a:solidFill>
                  <a:schemeClr val="tx2"/>
                </a:solidFill>
              </a:rPr>
              <a:t>Market Notice Link </a:t>
            </a:r>
            <a:r>
              <a:rPr lang="en-US" sz="1400" dirty="0">
                <a:hlinkClick r:id="rId2"/>
              </a:rPr>
              <a:t>https://www.ercot.com/services/comm/mkt_notices/M-A100925-01</a:t>
            </a:r>
            <a:r>
              <a:rPr lang="en-US" sz="1400" dirty="0"/>
              <a:t>  </a:t>
            </a:r>
          </a:p>
          <a:p>
            <a:endParaRPr lang="en-US" sz="1400" dirty="0"/>
          </a:p>
          <a:p>
            <a:r>
              <a:rPr lang="en-US" sz="1400" b="1" u="sng" dirty="0"/>
              <a:t>11/2/2025 2025 Long DST Transition </a:t>
            </a:r>
          </a:p>
          <a:p>
            <a:pPr lvl="1"/>
            <a:r>
              <a:rPr lang="en-US" sz="1400" dirty="0"/>
              <a:t>Encourage MPs to submit Market Submissions for Long DST OD 11/02</a:t>
            </a:r>
          </a:p>
          <a:p>
            <a:pPr lvl="1"/>
            <a:r>
              <a:rPr lang="en-US" sz="1400" dirty="0"/>
              <a:t>ERCOT will monitor EMS and MMS applications </a:t>
            </a:r>
          </a:p>
          <a:p>
            <a:pPr lvl="1"/>
            <a:endParaRPr lang="en-US" sz="1400" dirty="0"/>
          </a:p>
          <a:p>
            <a:r>
              <a:rPr lang="en-US" sz="1400" b="1" u="sng" dirty="0"/>
              <a:t>11/3/2025 to 11/7/2025 – Optional c</a:t>
            </a:r>
            <a:r>
              <a:rPr lang="en-US" sz="1400" b="1" u="sng" dirty="0">
                <a:ea typeface="MS Mincho" panose="02020609040205080304" pitchFamily="49" charset="-128"/>
                <a:cs typeface="Times New Roman" panose="02020603050405020304" pitchFamily="18" charset="0"/>
              </a:rPr>
              <a:t>utover connectivity testing window</a:t>
            </a:r>
          </a:p>
          <a:p>
            <a:pPr lvl="1"/>
            <a:r>
              <a:rPr lang="en-US" sz="1200" dirty="0">
                <a:ea typeface="MS Mincho" panose="02020609040205080304" pitchFamily="49" charset="-128"/>
                <a:cs typeface="Times New Roman" panose="02020603050405020304" pitchFamily="18" charset="0"/>
              </a:rPr>
              <a:t>To provide QSEs an opportunity to test out go-live cutover configurations and connectivity against ERCOT RTC+B Market Trials Systems.</a:t>
            </a:r>
          </a:p>
          <a:p>
            <a:endParaRPr lang="en-US" sz="1600" dirty="0"/>
          </a:p>
          <a:p>
            <a:pPr lvl="1"/>
            <a:endParaRPr lang="en-US" sz="1400" dirty="0"/>
          </a:p>
          <a:p>
            <a:pPr marL="0" indent="0">
              <a:buNone/>
            </a:pPr>
            <a:endParaRPr lang="en-US" sz="1600" dirty="0">
              <a:solidFill>
                <a:schemeClr val="tx2"/>
              </a:solidFill>
            </a:endParaRPr>
          </a:p>
          <a:p>
            <a:endParaRPr lang="en-US" dirty="0"/>
          </a:p>
        </p:txBody>
      </p:sp>
      <p:sp>
        <p:nvSpPr>
          <p:cNvPr id="4" name="Slide Number Placeholder 3">
            <a:extLst>
              <a:ext uri="{FF2B5EF4-FFF2-40B4-BE49-F238E27FC236}">
                <a16:creationId xmlns:a16="http://schemas.microsoft.com/office/drawing/2014/main" id="{53EFDDEC-2ACD-058A-6BA3-BD31CAE864C0}"/>
              </a:ext>
            </a:extLst>
          </p:cNvPr>
          <p:cNvSpPr>
            <a:spLocks noGrp="1"/>
          </p:cNvSpPr>
          <p:nvPr>
            <p:ph type="sldNum" sz="quarter" idx="4"/>
          </p:nvPr>
        </p:nvSpPr>
        <p:spPr/>
        <p:txBody>
          <a:bodyPr/>
          <a:lstStyle/>
          <a:p>
            <a:fld id="{1D93BD3E-1E9A-4970-A6F7-E7AC52762E0C}" type="slidenum">
              <a:rPr lang="en-US" smtClean="0"/>
              <a:pPr/>
              <a:t>18</a:t>
            </a:fld>
            <a:endParaRPr lang="en-US"/>
          </a:p>
        </p:txBody>
      </p:sp>
    </p:spTree>
    <p:extLst>
      <p:ext uri="{BB962C8B-B14F-4D97-AF65-F5344CB8AC3E}">
        <p14:creationId xmlns:p14="http://schemas.microsoft.com/office/powerpoint/2010/main" val="13369823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BC4F6-39B8-2800-F909-16577C3EE7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BF9779-AE44-EC20-713C-51B9283D2654}"/>
              </a:ext>
            </a:extLst>
          </p:cNvPr>
          <p:cNvSpPr>
            <a:spLocks noGrp="1"/>
          </p:cNvSpPr>
          <p:nvPr>
            <p:ph type="title"/>
          </p:nvPr>
        </p:nvSpPr>
        <p:spPr>
          <a:xfrm>
            <a:off x="381000" y="243681"/>
            <a:ext cx="8458200" cy="1029947"/>
          </a:xfrm>
        </p:spPr>
        <p:txBody>
          <a:bodyPr/>
          <a:lstStyle/>
          <a:p>
            <a:r>
              <a:rPr lang="en-US" dirty="0"/>
              <a:t>IRR Forecast to QSEs</a:t>
            </a:r>
          </a:p>
        </p:txBody>
      </p:sp>
      <p:sp>
        <p:nvSpPr>
          <p:cNvPr id="3" name="Content Placeholder 2">
            <a:extLst>
              <a:ext uri="{FF2B5EF4-FFF2-40B4-BE49-F238E27FC236}">
                <a16:creationId xmlns:a16="http://schemas.microsoft.com/office/drawing/2014/main" id="{F8CB548E-9518-2E1C-3A09-8E218AD11A51}"/>
              </a:ext>
            </a:extLst>
          </p:cNvPr>
          <p:cNvSpPr>
            <a:spLocks noGrp="1"/>
          </p:cNvSpPr>
          <p:nvPr>
            <p:ph idx="1"/>
          </p:nvPr>
        </p:nvSpPr>
        <p:spPr>
          <a:xfrm>
            <a:off x="289034" y="775746"/>
            <a:ext cx="8642131" cy="5175701"/>
          </a:xfrm>
        </p:spPr>
        <p:txBody>
          <a:bodyPr/>
          <a:lstStyle/>
          <a:p>
            <a:r>
              <a:rPr lang="en-US" dirty="0">
                <a:ea typeface="Calibri" panose="020F0502020204030204" pitchFamily="34" charset="0"/>
              </a:rPr>
              <a:t>ERCOT is not planning to send Wind/Solar forecast to QSEs RTC+B environment through API from ERCOT Market Trials environment.</a:t>
            </a:r>
          </a:p>
          <a:p>
            <a:endParaRPr lang="en-US" dirty="0">
              <a:ea typeface="Calibri" panose="020F0502020204030204" pitchFamily="34" charset="0"/>
            </a:endParaRPr>
          </a:p>
          <a:p>
            <a:r>
              <a:rPr lang="en-US" dirty="0">
                <a:ea typeface="Calibri" panose="020F0502020204030204" pitchFamily="34" charset="0"/>
              </a:rPr>
              <a:t>QSEs are expected to use Wind/Solar forecast from current production for RTC+B COP submissions.</a:t>
            </a:r>
            <a:endParaRPr lang="en-US" u="sng" dirty="0"/>
          </a:p>
        </p:txBody>
      </p:sp>
      <p:sp>
        <p:nvSpPr>
          <p:cNvPr id="4" name="Slide Number Placeholder 3">
            <a:extLst>
              <a:ext uri="{FF2B5EF4-FFF2-40B4-BE49-F238E27FC236}">
                <a16:creationId xmlns:a16="http://schemas.microsoft.com/office/drawing/2014/main" id="{6A56031E-89B6-41FD-EFDC-CF8A022A6A5C}"/>
              </a:ext>
            </a:extLst>
          </p:cNvPr>
          <p:cNvSpPr>
            <a:spLocks noGrp="1"/>
          </p:cNvSpPr>
          <p:nvPr>
            <p:ph type="sldNum" sz="quarter" idx="4"/>
          </p:nvPr>
        </p:nvSpPr>
        <p:spPr/>
        <p:txBody>
          <a:bodyPr/>
          <a:lstStyle/>
          <a:p>
            <a:fld id="{1D93BD3E-1E9A-4970-A6F7-E7AC52762E0C}" type="slidenum">
              <a:rPr lang="en-US" smtClean="0"/>
              <a:pPr/>
              <a:t>19</a:t>
            </a:fld>
            <a:endParaRPr lang="en-US"/>
          </a:p>
        </p:txBody>
      </p:sp>
    </p:spTree>
    <p:extLst>
      <p:ext uri="{BB962C8B-B14F-4D97-AF65-F5344CB8AC3E}">
        <p14:creationId xmlns:p14="http://schemas.microsoft.com/office/powerpoint/2010/main" val="2200912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E073E-A2DA-A587-98D1-BAF73DD4F1B8}"/>
              </a:ext>
            </a:extLst>
          </p:cNvPr>
          <p:cNvSpPr>
            <a:spLocks noGrp="1"/>
          </p:cNvSpPr>
          <p:nvPr>
            <p:ph type="title"/>
          </p:nvPr>
        </p:nvSpPr>
        <p:spPr/>
        <p:txBody>
          <a:bodyPr/>
          <a:lstStyle/>
          <a:p>
            <a:r>
              <a:rPr lang="en-US" dirty="0"/>
              <a:t>RTC+B Market Trials – Submissions Testing</a:t>
            </a:r>
          </a:p>
        </p:txBody>
      </p:sp>
      <p:sp>
        <p:nvSpPr>
          <p:cNvPr id="4" name="Slide Number Placeholder 3">
            <a:extLst>
              <a:ext uri="{FF2B5EF4-FFF2-40B4-BE49-F238E27FC236}">
                <a16:creationId xmlns:a16="http://schemas.microsoft.com/office/drawing/2014/main" id="{8038B99B-955F-FC02-4C13-E42D7C4395EB}"/>
              </a:ext>
            </a:extLst>
          </p:cNvPr>
          <p:cNvSpPr>
            <a:spLocks noGrp="1"/>
          </p:cNvSpPr>
          <p:nvPr>
            <p:ph type="sldNum" sz="quarter" idx="4"/>
          </p:nvPr>
        </p:nvSpPr>
        <p:spPr/>
        <p:txBody>
          <a:bodyPr/>
          <a:lstStyle/>
          <a:p>
            <a:fld id="{1D93BD3E-1E9A-4970-A6F7-E7AC52762E0C}" type="slidenum">
              <a:rPr lang="en-US" smtClean="0"/>
              <a:pPr/>
              <a:t>2</a:t>
            </a:fld>
            <a:endParaRPr lang="en-US"/>
          </a:p>
        </p:txBody>
      </p:sp>
      <p:cxnSp>
        <p:nvCxnSpPr>
          <p:cNvPr id="5" name="Straight Connector 4">
            <a:extLst>
              <a:ext uri="{FF2B5EF4-FFF2-40B4-BE49-F238E27FC236}">
                <a16:creationId xmlns:a16="http://schemas.microsoft.com/office/drawing/2014/main" id="{432EA395-DB54-3F64-5536-447836AD1510}"/>
              </a:ext>
            </a:extLst>
          </p:cNvPr>
          <p:cNvCxnSpPr>
            <a:cxnSpLocks/>
          </p:cNvCxnSpPr>
          <p:nvPr/>
        </p:nvCxnSpPr>
        <p:spPr>
          <a:xfrm>
            <a:off x="7068495" y="3297769"/>
            <a:ext cx="0" cy="190940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4B56E7AA-B0AA-F8A4-03C0-772097E43733}"/>
              </a:ext>
            </a:extLst>
          </p:cNvPr>
          <p:cNvCxnSpPr>
            <a:cxnSpLocks/>
          </p:cNvCxnSpPr>
          <p:nvPr/>
        </p:nvCxnSpPr>
        <p:spPr>
          <a:xfrm flipH="1">
            <a:off x="5747801" y="3530984"/>
            <a:ext cx="10959" cy="163487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86BD9EA-04D3-5192-8A4C-9C13ACBDC88C}"/>
              </a:ext>
            </a:extLst>
          </p:cNvPr>
          <p:cNvCxnSpPr>
            <a:cxnSpLocks/>
          </p:cNvCxnSpPr>
          <p:nvPr/>
        </p:nvCxnSpPr>
        <p:spPr>
          <a:xfrm>
            <a:off x="4176229" y="3523791"/>
            <a:ext cx="3868" cy="171504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AF821DA-F9F0-121B-DCEF-D21CD50EC5DB}"/>
              </a:ext>
            </a:extLst>
          </p:cNvPr>
          <p:cNvCxnSpPr>
            <a:cxnSpLocks/>
          </p:cNvCxnSpPr>
          <p:nvPr/>
        </p:nvCxnSpPr>
        <p:spPr>
          <a:xfrm flipH="1">
            <a:off x="2583277" y="3425717"/>
            <a:ext cx="28969" cy="162639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02C4D7E-6DA5-0D77-77C6-D8BCF97BF645}"/>
              </a:ext>
            </a:extLst>
          </p:cNvPr>
          <p:cNvCxnSpPr>
            <a:cxnSpLocks/>
          </p:cNvCxnSpPr>
          <p:nvPr/>
        </p:nvCxnSpPr>
        <p:spPr>
          <a:xfrm flipH="1">
            <a:off x="1111123" y="3425717"/>
            <a:ext cx="2067" cy="181311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F3D699CA-08E4-9E42-CADB-AB03667EDF9C}"/>
              </a:ext>
            </a:extLst>
          </p:cNvPr>
          <p:cNvSpPr/>
          <p:nvPr/>
        </p:nvSpPr>
        <p:spPr>
          <a:xfrm>
            <a:off x="2597121" y="4324432"/>
            <a:ext cx="1582976" cy="91440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solidFill>
                  <a:schemeClr val="tx1"/>
                </a:solidFill>
              </a:rPr>
              <a:t>RTC QSE </a:t>
            </a:r>
          </a:p>
          <a:p>
            <a:pPr algn="ctr"/>
            <a:r>
              <a:rPr lang="en-US" sz="1100" b="1" dirty="0">
                <a:solidFill>
                  <a:schemeClr val="tx1"/>
                </a:solidFill>
              </a:rPr>
              <a:t>Submission Testing</a:t>
            </a:r>
          </a:p>
        </p:txBody>
      </p:sp>
      <p:sp>
        <p:nvSpPr>
          <p:cNvPr id="13" name="Rectangle 12">
            <a:extLst>
              <a:ext uri="{FF2B5EF4-FFF2-40B4-BE49-F238E27FC236}">
                <a16:creationId xmlns:a16="http://schemas.microsoft.com/office/drawing/2014/main" id="{53E6A8EC-602D-52C5-681F-FDE20C44B69A}"/>
              </a:ext>
            </a:extLst>
          </p:cNvPr>
          <p:cNvSpPr/>
          <p:nvPr/>
        </p:nvSpPr>
        <p:spPr>
          <a:xfrm>
            <a:off x="2619727" y="3755508"/>
            <a:ext cx="789194"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May 2025</a:t>
            </a:r>
          </a:p>
        </p:txBody>
      </p:sp>
      <p:sp>
        <p:nvSpPr>
          <p:cNvPr id="14" name="Rectangle 13">
            <a:extLst>
              <a:ext uri="{FF2B5EF4-FFF2-40B4-BE49-F238E27FC236}">
                <a16:creationId xmlns:a16="http://schemas.microsoft.com/office/drawing/2014/main" id="{C8805885-A828-2846-4673-202F743E914B}"/>
              </a:ext>
            </a:extLst>
          </p:cNvPr>
          <p:cNvSpPr/>
          <p:nvPr/>
        </p:nvSpPr>
        <p:spPr>
          <a:xfrm>
            <a:off x="3362585" y="3755508"/>
            <a:ext cx="817512"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June 2025</a:t>
            </a:r>
          </a:p>
        </p:txBody>
      </p:sp>
      <p:sp>
        <p:nvSpPr>
          <p:cNvPr id="15" name="Rectangle 14">
            <a:extLst>
              <a:ext uri="{FF2B5EF4-FFF2-40B4-BE49-F238E27FC236}">
                <a16:creationId xmlns:a16="http://schemas.microsoft.com/office/drawing/2014/main" id="{FD4E8743-102F-FB1D-9B6B-AD100B9C0D78}"/>
              </a:ext>
            </a:extLst>
          </p:cNvPr>
          <p:cNvSpPr/>
          <p:nvPr/>
        </p:nvSpPr>
        <p:spPr>
          <a:xfrm>
            <a:off x="4151305" y="3755508"/>
            <a:ext cx="845119"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July 2025</a:t>
            </a:r>
          </a:p>
        </p:txBody>
      </p:sp>
      <p:sp>
        <p:nvSpPr>
          <p:cNvPr id="16" name="Rectangle 15">
            <a:extLst>
              <a:ext uri="{FF2B5EF4-FFF2-40B4-BE49-F238E27FC236}">
                <a16:creationId xmlns:a16="http://schemas.microsoft.com/office/drawing/2014/main" id="{FC08158C-ECD3-E82B-8AB3-711240B91C4B}"/>
              </a:ext>
            </a:extLst>
          </p:cNvPr>
          <p:cNvSpPr/>
          <p:nvPr/>
        </p:nvSpPr>
        <p:spPr>
          <a:xfrm>
            <a:off x="4971533" y="3764177"/>
            <a:ext cx="796539"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Aug 2025</a:t>
            </a:r>
          </a:p>
        </p:txBody>
      </p:sp>
      <p:sp>
        <p:nvSpPr>
          <p:cNvPr id="17" name="Rectangle 16">
            <a:extLst>
              <a:ext uri="{FF2B5EF4-FFF2-40B4-BE49-F238E27FC236}">
                <a16:creationId xmlns:a16="http://schemas.microsoft.com/office/drawing/2014/main" id="{786F822E-F3D8-7A1B-E090-66886E508A04}"/>
              </a:ext>
            </a:extLst>
          </p:cNvPr>
          <p:cNvSpPr/>
          <p:nvPr/>
        </p:nvSpPr>
        <p:spPr>
          <a:xfrm>
            <a:off x="5748506" y="3764177"/>
            <a:ext cx="758718"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Sep 2025</a:t>
            </a:r>
          </a:p>
        </p:txBody>
      </p:sp>
      <p:sp>
        <p:nvSpPr>
          <p:cNvPr id="18" name="Rectangle 17">
            <a:extLst>
              <a:ext uri="{FF2B5EF4-FFF2-40B4-BE49-F238E27FC236}">
                <a16:creationId xmlns:a16="http://schemas.microsoft.com/office/drawing/2014/main" id="{7093DE43-BCE4-007B-D34C-DDB8427232E7}"/>
              </a:ext>
            </a:extLst>
          </p:cNvPr>
          <p:cNvSpPr/>
          <p:nvPr/>
        </p:nvSpPr>
        <p:spPr>
          <a:xfrm>
            <a:off x="6486711" y="3764177"/>
            <a:ext cx="603818"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Oct 2025</a:t>
            </a:r>
          </a:p>
        </p:txBody>
      </p:sp>
      <p:sp>
        <p:nvSpPr>
          <p:cNvPr id="19" name="Rectangle 18">
            <a:extLst>
              <a:ext uri="{FF2B5EF4-FFF2-40B4-BE49-F238E27FC236}">
                <a16:creationId xmlns:a16="http://schemas.microsoft.com/office/drawing/2014/main" id="{F4840482-0DC6-A785-530F-C68F599B1B2A}"/>
              </a:ext>
            </a:extLst>
          </p:cNvPr>
          <p:cNvSpPr/>
          <p:nvPr/>
        </p:nvSpPr>
        <p:spPr>
          <a:xfrm>
            <a:off x="7068495" y="3764177"/>
            <a:ext cx="717282"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Nov 2025</a:t>
            </a:r>
          </a:p>
        </p:txBody>
      </p:sp>
      <p:sp>
        <p:nvSpPr>
          <p:cNvPr id="20" name="Rectangle 19">
            <a:extLst>
              <a:ext uri="{FF2B5EF4-FFF2-40B4-BE49-F238E27FC236}">
                <a16:creationId xmlns:a16="http://schemas.microsoft.com/office/drawing/2014/main" id="{5DECCFC7-82D7-C09B-F4C1-AE4A468847B0}"/>
              </a:ext>
            </a:extLst>
          </p:cNvPr>
          <p:cNvSpPr/>
          <p:nvPr/>
        </p:nvSpPr>
        <p:spPr>
          <a:xfrm>
            <a:off x="7785777" y="3764177"/>
            <a:ext cx="1091523"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Dec 2025</a:t>
            </a:r>
          </a:p>
        </p:txBody>
      </p:sp>
      <p:sp>
        <p:nvSpPr>
          <p:cNvPr id="21" name="TextBox 20">
            <a:extLst>
              <a:ext uri="{FF2B5EF4-FFF2-40B4-BE49-F238E27FC236}">
                <a16:creationId xmlns:a16="http://schemas.microsoft.com/office/drawing/2014/main" id="{CF73CFB0-AAB8-76A6-6B95-A3B087C58295}"/>
              </a:ext>
            </a:extLst>
          </p:cNvPr>
          <p:cNvSpPr txBox="1"/>
          <p:nvPr/>
        </p:nvSpPr>
        <p:spPr>
          <a:xfrm>
            <a:off x="1073298" y="3329424"/>
            <a:ext cx="952500" cy="461665"/>
          </a:xfrm>
          <a:prstGeom prst="rect">
            <a:avLst/>
          </a:prstGeom>
          <a:noFill/>
        </p:spPr>
        <p:txBody>
          <a:bodyPr wrap="square" rtlCol="0">
            <a:spAutoFit/>
          </a:bodyPr>
          <a:lstStyle/>
          <a:p>
            <a:r>
              <a:rPr lang="en-US" sz="1200" dirty="0"/>
              <a:t>Start </a:t>
            </a:r>
          </a:p>
          <a:p>
            <a:r>
              <a:rPr lang="en-US" sz="1200" dirty="0"/>
              <a:t>03/07/2025</a:t>
            </a:r>
          </a:p>
        </p:txBody>
      </p:sp>
      <p:sp>
        <p:nvSpPr>
          <p:cNvPr id="22" name="TextBox 21">
            <a:extLst>
              <a:ext uri="{FF2B5EF4-FFF2-40B4-BE49-F238E27FC236}">
                <a16:creationId xmlns:a16="http://schemas.microsoft.com/office/drawing/2014/main" id="{5C157555-913F-4028-945B-145EC4E70B47}"/>
              </a:ext>
            </a:extLst>
          </p:cNvPr>
          <p:cNvSpPr txBox="1"/>
          <p:nvPr/>
        </p:nvSpPr>
        <p:spPr>
          <a:xfrm>
            <a:off x="2541764" y="3329425"/>
            <a:ext cx="952500" cy="461665"/>
          </a:xfrm>
          <a:prstGeom prst="rect">
            <a:avLst/>
          </a:prstGeom>
          <a:noFill/>
        </p:spPr>
        <p:txBody>
          <a:bodyPr wrap="square" rtlCol="0">
            <a:spAutoFit/>
          </a:bodyPr>
          <a:lstStyle/>
          <a:p>
            <a:r>
              <a:rPr lang="en-US" sz="1200" dirty="0"/>
              <a:t>Start </a:t>
            </a:r>
          </a:p>
          <a:p>
            <a:r>
              <a:rPr lang="en-US" sz="1200" dirty="0"/>
              <a:t>05/05/2025</a:t>
            </a:r>
          </a:p>
        </p:txBody>
      </p:sp>
      <p:sp>
        <p:nvSpPr>
          <p:cNvPr id="23" name="TextBox 22">
            <a:extLst>
              <a:ext uri="{FF2B5EF4-FFF2-40B4-BE49-F238E27FC236}">
                <a16:creationId xmlns:a16="http://schemas.microsoft.com/office/drawing/2014/main" id="{D4ABC2D1-5C3A-69C1-FC1A-D1E1D970D945}"/>
              </a:ext>
            </a:extLst>
          </p:cNvPr>
          <p:cNvSpPr txBox="1"/>
          <p:nvPr/>
        </p:nvSpPr>
        <p:spPr>
          <a:xfrm>
            <a:off x="5744080" y="3314251"/>
            <a:ext cx="952500" cy="461665"/>
          </a:xfrm>
          <a:prstGeom prst="rect">
            <a:avLst/>
          </a:prstGeom>
          <a:noFill/>
        </p:spPr>
        <p:txBody>
          <a:bodyPr wrap="square" rtlCol="0">
            <a:spAutoFit/>
          </a:bodyPr>
          <a:lstStyle/>
          <a:p>
            <a:r>
              <a:rPr lang="en-US" sz="1200" dirty="0"/>
              <a:t>Start </a:t>
            </a:r>
          </a:p>
          <a:p>
            <a:r>
              <a:rPr lang="en-US" sz="1200" dirty="0"/>
              <a:t>09/02/2025</a:t>
            </a:r>
          </a:p>
        </p:txBody>
      </p:sp>
      <p:sp>
        <p:nvSpPr>
          <p:cNvPr id="24" name="TextBox 23">
            <a:extLst>
              <a:ext uri="{FF2B5EF4-FFF2-40B4-BE49-F238E27FC236}">
                <a16:creationId xmlns:a16="http://schemas.microsoft.com/office/drawing/2014/main" id="{99830770-E06B-E001-3F4C-C25E20861022}"/>
              </a:ext>
            </a:extLst>
          </p:cNvPr>
          <p:cNvSpPr txBox="1"/>
          <p:nvPr/>
        </p:nvSpPr>
        <p:spPr>
          <a:xfrm>
            <a:off x="7764933" y="3292958"/>
            <a:ext cx="952500" cy="461665"/>
          </a:xfrm>
          <a:prstGeom prst="rect">
            <a:avLst/>
          </a:prstGeom>
          <a:noFill/>
        </p:spPr>
        <p:txBody>
          <a:bodyPr wrap="square" rtlCol="0">
            <a:spAutoFit/>
          </a:bodyPr>
          <a:lstStyle/>
          <a:p>
            <a:r>
              <a:rPr lang="en-US" sz="1200" dirty="0"/>
              <a:t>Go-Live</a:t>
            </a:r>
          </a:p>
          <a:p>
            <a:r>
              <a:rPr lang="en-US" sz="1200" dirty="0"/>
              <a:t>12/5/25*</a:t>
            </a:r>
          </a:p>
        </p:txBody>
      </p:sp>
      <p:sp>
        <p:nvSpPr>
          <p:cNvPr id="25" name="Rectangle 24">
            <a:extLst>
              <a:ext uri="{FF2B5EF4-FFF2-40B4-BE49-F238E27FC236}">
                <a16:creationId xmlns:a16="http://schemas.microsoft.com/office/drawing/2014/main" id="{2758B383-8620-810D-8BAA-F4BC57210897}"/>
              </a:ext>
            </a:extLst>
          </p:cNvPr>
          <p:cNvSpPr/>
          <p:nvPr/>
        </p:nvSpPr>
        <p:spPr>
          <a:xfrm>
            <a:off x="1830924" y="3748182"/>
            <a:ext cx="787517"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Apr 2025</a:t>
            </a:r>
          </a:p>
        </p:txBody>
      </p:sp>
      <p:sp>
        <p:nvSpPr>
          <p:cNvPr id="26" name="Rectangle 25">
            <a:extLst>
              <a:ext uri="{FF2B5EF4-FFF2-40B4-BE49-F238E27FC236}">
                <a16:creationId xmlns:a16="http://schemas.microsoft.com/office/drawing/2014/main" id="{788530E1-0147-3495-DC8D-68DD8548F949}"/>
              </a:ext>
            </a:extLst>
          </p:cNvPr>
          <p:cNvSpPr/>
          <p:nvPr/>
        </p:nvSpPr>
        <p:spPr>
          <a:xfrm>
            <a:off x="1120708" y="3748182"/>
            <a:ext cx="779557"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Mar 2025</a:t>
            </a:r>
          </a:p>
        </p:txBody>
      </p:sp>
      <p:sp>
        <p:nvSpPr>
          <p:cNvPr id="27" name="Rectangle 26">
            <a:extLst>
              <a:ext uri="{FF2B5EF4-FFF2-40B4-BE49-F238E27FC236}">
                <a16:creationId xmlns:a16="http://schemas.microsoft.com/office/drawing/2014/main" id="{D346B088-7DF0-0E76-D5D9-A9925FF91C35}"/>
              </a:ext>
            </a:extLst>
          </p:cNvPr>
          <p:cNvSpPr/>
          <p:nvPr/>
        </p:nvSpPr>
        <p:spPr>
          <a:xfrm>
            <a:off x="219637" y="3748182"/>
            <a:ext cx="892831"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Feb 2025</a:t>
            </a:r>
          </a:p>
        </p:txBody>
      </p:sp>
      <p:sp>
        <p:nvSpPr>
          <p:cNvPr id="28" name="Rectangle 27">
            <a:extLst>
              <a:ext uri="{FF2B5EF4-FFF2-40B4-BE49-F238E27FC236}">
                <a16:creationId xmlns:a16="http://schemas.microsoft.com/office/drawing/2014/main" id="{0708CF7E-9F73-8556-D544-714164F0DDE8}"/>
              </a:ext>
            </a:extLst>
          </p:cNvPr>
          <p:cNvSpPr/>
          <p:nvPr/>
        </p:nvSpPr>
        <p:spPr>
          <a:xfrm>
            <a:off x="1112468" y="4324432"/>
            <a:ext cx="1483748" cy="914400"/>
          </a:xfrm>
          <a:prstGeom prst="rect">
            <a:avLst/>
          </a:prstGeom>
          <a:solidFill>
            <a:schemeClr val="tx2">
              <a:lumMod val="20000"/>
              <a:lumOff val="8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solidFill>
                  <a:schemeClr val="tx1"/>
                </a:solidFill>
              </a:rPr>
              <a:t>RTC Vendor </a:t>
            </a:r>
          </a:p>
          <a:p>
            <a:pPr algn="ctr"/>
            <a:r>
              <a:rPr lang="en-US" sz="1100" b="1" dirty="0">
                <a:solidFill>
                  <a:schemeClr val="tx1"/>
                </a:solidFill>
              </a:rPr>
              <a:t>Submission Testing</a:t>
            </a:r>
          </a:p>
        </p:txBody>
      </p:sp>
      <p:sp>
        <p:nvSpPr>
          <p:cNvPr id="29" name="TextBox 28">
            <a:extLst>
              <a:ext uri="{FF2B5EF4-FFF2-40B4-BE49-F238E27FC236}">
                <a16:creationId xmlns:a16="http://schemas.microsoft.com/office/drawing/2014/main" id="{62E722D5-0A6F-6A41-9FCE-61696CD744EF}"/>
              </a:ext>
            </a:extLst>
          </p:cNvPr>
          <p:cNvSpPr txBox="1"/>
          <p:nvPr/>
        </p:nvSpPr>
        <p:spPr>
          <a:xfrm>
            <a:off x="4146554" y="3323704"/>
            <a:ext cx="952500" cy="461665"/>
          </a:xfrm>
          <a:prstGeom prst="rect">
            <a:avLst/>
          </a:prstGeom>
          <a:noFill/>
        </p:spPr>
        <p:txBody>
          <a:bodyPr wrap="square" rtlCol="0">
            <a:spAutoFit/>
          </a:bodyPr>
          <a:lstStyle/>
          <a:p>
            <a:r>
              <a:rPr lang="en-US" sz="1200" dirty="0"/>
              <a:t>Start </a:t>
            </a:r>
          </a:p>
          <a:p>
            <a:r>
              <a:rPr lang="en-US" sz="1200" dirty="0"/>
              <a:t>07/07/2025</a:t>
            </a:r>
          </a:p>
        </p:txBody>
      </p:sp>
      <p:sp>
        <p:nvSpPr>
          <p:cNvPr id="30" name="TextBox 29">
            <a:extLst>
              <a:ext uri="{FF2B5EF4-FFF2-40B4-BE49-F238E27FC236}">
                <a16:creationId xmlns:a16="http://schemas.microsoft.com/office/drawing/2014/main" id="{E6CDD6F8-8D77-DB09-479E-350508A0310B}"/>
              </a:ext>
            </a:extLst>
          </p:cNvPr>
          <p:cNvSpPr txBox="1"/>
          <p:nvPr/>
        </p:nvSpPr>
        <p:spPr>
          <a:xfrm>
            <a:off x="3777684" y="5845150"/>
            <a:ext cx="4817324" cy="461665"/>
          </a:xfrm>
          <a:prstGeom prst="rect">
            <a:avLst/>
          </a:prstGeom>
          <a:noFill/>
        </p:spPr>
        <p:txBody>
          <a:bodyPr wrap="square" rtlCol="0">
            <a:spAutoFit/>
          </a:bodyPr>
          <a:lstStyle/>
          <a:p>
            <a:r>
              <a:rPr lang="en-US" sz="1200" i="1" dirty="0"/>
              <a:t>* </a:t>
            </a:r>
            <a:r>
              <a:rPr lang="en-US" sz="1200" b="1" i="1" dirty="0"/>
              <a:t>Go-Live date reflects 12/5/2025 as first Operating Day</a:t>
            </a:r>
          </a:p>
          <a:p>
            <a:r>
              <a:rPr lang="en-US" sz="1200" b="1" i="1" dirty="0"/>
              <a:t>  where 12/4/2025 is planned software migration.</a:t>
            </a:r>
          </a:p>
        </p:txBody>
      </p:sp>
      <p:sp>
        <p:nvSpPr>
          <p:cNvPr id="3" name="Rectangle 2">
            <a:extLst>
              <a:ext uri="{FF2B5EF4-FFF2-40B4-BE49-F238E27FC236}">
                <a16:creationId xmlns:a16="http://schemas.microsoft.com/office/drawing/2014/main" id="{07516738-E1C9-AADA-D496-E42BEACB11B1}"/>
              </a:ext>
            </a:extLst>
          </p:cNvPr>
          <p:cNvSpPr/>
          <p:nvPr/>
        </p:nvSpPr>
        <p:spPr>
          <a:xfrm>
            <a:off x="2620222" y="4321932"/>
            <a:ext cx="1582976" cy="91440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solidFill>
                  <a:schemeClr val="tx1"/>
                </a:solidFill>
              </a:rPr>
              <a:t>RTC QSE </a:t>
            </a:r>
          </a:p>
          <a:p>
            <a:pPr algn="ctr"/>
            <a:r>
              <a:rPr lang="en-US" sz="1100" b="1" dirty="0">
                <a:solidFill>
                  <a:schemeClr val="tx1"/>
                </a:solidFill>
              </a:rPr>
              <a:t>Submission Testing</a:t>
            </a:r>
          </a:p>
        </p:txBody>
      </p:sp>
      <p:sp>
        <p:nvSpPr>
          <p:cNvPr id="32" name="Rectangle 31">
            <a:extLst>
              <a:ext uri="{FF2B5EF4-FFF2-40B4-BE49-F238E27FC236}">
                <a16:creationId xmlns:a16="http://schemas.microsoft.com/office/drawing/2014/main" id="{CACC8269-0987-6B45-8A8F-8FC5FEDBE2B5}"/>
              </a:ext>
            </a:extLst>
          </p:cNvPr>
          <p:cNvSpPr/>
          <p:nvPr/>
        </p:nvSpPr>
        <p:spPr>
          <a:xfrm>
            <a:off x="4187726" y="4321932"/>
            <a:ext cx="1571479" cy="914400"/>
          </a:xfrm>
          <a:prstGeom prst="rect">
            <a:avLst/>
          </a:prstGeom>
          <a:solidFill>
            <a:schemeClr val="accent1">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dirty="0">
                <a:solidFill>
                  <a:schemeClr val="tx1"/>
                </a:solidFill>
              </a:rPr>
              <a:t>Open-loop </a:t>
            </a:r>
          </a:p>
          <a:p>
            <a:pPr algn="ctr"/>
            <a:r>
              <a:rPr lang="en-US" sz="1050" b="1" dirty="0">
                <a:solidFill>
                  <a:schemeClr val="tx1"/>
                </a:solidFill>
              </a:rPr>
              <a:t>RTC SCED</a:t>
            </a:r>
          </a:p>
        </p:txBody>
      </p:sp>
      <p:sp>
        <p:nvSpPr>
          <p:cNvPr id="33" name="Rectangle 32">
            <a:extLst>
              <a:ext uri="{FF2B5EF4-FFF2-40B4-BE49-F238E27FC236}">
                <a16:creationId xmlns:a16="http://schemas.microsoft.com/office/drawing/2014/main" id="{CCABC67C-36A5-B62E-9F71-9AF3AAD766F4}"/>
              </a:ext>
            </a:extLst>
          </p:cNvPr>
          <p:cNvSpPr/>
          <p:nvPr/>
        </p:nvSpPr>
        <p:spPr>
          <a:xfrm>
            <a:off x="5782305" y="4321932"/>
            <a:ext cx="1264153" cy="910365"/>
          </a:xfrm>
          <a:prstGeom prst="rect">
            <a:avLst/>
          </a:prstGeom>
          <a:solidFill>
            <a:srgbClr val="F8948A"/>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dirty="0">
                <a:solidFill>
                  <a:schemeClr val="tx1"/>
                </a:solidFill>
              </a:rPr>
              <a:t>Ongoing Open-Loop</a:t>
            </a:r>
          </a:p>
          <a:p>
            <a:pPr algn="ctr"/>
            <a:r>
              <a:rPr lang="en-US" sz="1050" b="1" dirty="0">
                <a:solidFill>
                  <a:schemeClr val="tx1"/>
                </a:solidFill>
              </a:rPr>
              <a:t>&amp; Periodic Closed-loop SCED/LFC</a:t>
            </a:r>
          </a:p>
        </p:txBody>
      </p:sp>
      <p:sp>
        <p:nvSpPr>
          <p:cNvPr id="34" name="Rectangle 33">
            <a:extLst>
              <a:ext uri="{FF2B5EF4-FFF2-40B4-BE49-F238E27FC236}">
                <a16:creationId xmlns:a16="http://schemas.microsoft.com/office/drawing/2014/main" id="{8AA706CD-1457-7D5B-C79F-E6808FA81FEC}"/>
              </a:ext>
            </a:extLst>
          </p:cNvPr>
          <p:cNvSpPr/>
          <p:nvPr/>
        </p:nvSpPr>
        <p:spPr>
          <a:xfrm>
            <a:off x="242738" y="3745682"/>
            <a:ext cx="892831"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Feb 2025</a:t>
            </a:r>
          </a:p>
        </p:txBody>
      </p:sp>
      <p:sp>
        <p:nvSpPr>
          <p:cNvPr id="35" name="Rectangle 34">
            <a:extLst>
              <a:ext uri="{FF2B5EF4-FFF2-40B4-BE49-F238E27FC236}">
                <a16:creationId xmlns:a16="http://schemas.microsoft.com/office/drawing/2014/main" id="{C1B799F6-4FFF-75C4-BE1C-144EA658EA79}"/>
              </a:ext>
            </a:extLst>
          </p:cNvPr>
          <p:cNvSpPr/>
          <p:nvPr/>
        </p:nvSpPr>
        <p:spPr>
          <a:xfrm>
            <a:off x="1135569" y="4321932"/>
            <a:ext cx="1483748" cy="914400"/>
          </a:xfrm>
          <a:prstGeom prst="rect">
            <a:avLst/>
          </a:prstGeom>
          <a:solidFill>
            <a:schemeClr val="tx2">
              <a:lumMod val="20000"/>
              <a:lumOff val="8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solidFill>
                  <a:schemeClr val="tx1"/>
                </a:solidFill>
              </a:rPr>
              <a:t>Optional: RTC QSE/Vendor Developer</a:t>
            </a:r>
          </a:p>
          <a:p>
            <a:pPr algn="ctr"/>
            <a:r>
              <a:rPr lang="en-US" sz="1100" b="1" dirty="0">
                <a:solidFill>
                  <a:schemeClr val="tx1"/>
                </a:solidFill>
              </a:rPr>
              <a:t>Submission Testing</a:t>
            </a:r>
          </a:p>
        </p:txBody>
      </p:sp>
      <p:sp>
        <p:nvSpPr>
          <p:cNvPr id="36" name="TextBox 35">
            <a:extLst>
              <a:ext uri="{FF2B5EF4-FFF2-40B4-BE49-F238E27FC236}">
                <a16:creationId xmlns:a16="http://schemas.microsoft.com/office/drawing/2014/main" id="{2A115E9E-96F7-EFD5-9025-13F10F1E9518}"/>
              </a:ext>
            </a:extLst>
          </p:cNvPr>
          <p:cNvSpPr txBox="1"/>
          <p:nvPr/>
        </p:nvSpPr>
        <p:spPr>
          <a:xfrm>
            <a:off x="189815" y="983656"/>
            <a:ext cx="8573696" cy="1739451"/>
          </a:xfrm>
          <a:prstGeom prst="rect">
            <a:avLst/>
          </a:prstGeom>
          <a:noFill/>
        </p:spPr>
        <p:txBody>
          <a:bodyPr wrap="square" rtlCol="0">
            <a:spAutoFit/>
          </a:bodyPr>
          <a:lstStyle/>
          <a:p>
            <a:pPr marL="285750" indent="-285750">
              <a:buFont typeface="Wingdings" panose="05000000000000000000" pitchFamily="2" charset="2"/>
              <a:buChar char="q"/>
            </a:pPr>
            <a:r>
              <a:rPr lang="en-US" sz="1600" dirty="0"/>
              <a:t>This presentation covers the plan for ERCOT RTC+B Market Trial system configurations and digital certificates to support the stages of market trials and go-live to achieve the following:</a:t>
            </a:r>
          </a:p>
          <a:p>
            <a:pPr marL="742950" lvl="1" indent="-285750">
              <a:lnSpc>
                <a:spcPct val="200000"/>
              </a:lnSpc>
              <a:buFont typeface="Arial" panose="020B0604020202020204" pitchFamily="34" charset="0"/>
              <a:buChar char="•"/>
            </a:pPr>
            <a:r>
              <a:rPr lang="en-US" sz="1600" dirty="0"/>
              <a:t>Isolate initial testing path for QSE/Vendor Sandbox testing from current production</a:t>
            </a:r>
          </a:p>
          <a:p>
            <a:pPr marL="742950" lvl="1" indent="-285750">
              <a:lnSpc>
                <a:spcPct val="200000"/>
              </a:lnSpc>
              <a:buFont typeface="Arial" panose="020B0604020202020204" pitchFamily="34" charset="0"/>
              <a:buChar char="•"/>
            </a:pPr>
            <a:r>
              <a:rPr lang="en-US" sz="1600" dirty="0"/>
              <a:t>Minimize risk of RTC+B market submissions impacting current production</a:t>
            </a:r>
          </a:p>
        </p:txBody>
      </p:sp>
      <p:sp>
        <p:nvSpPr>
          <p:cNvPr id="31" name="Rectangle 30">
            <a:extLst>
              <a:ext uri="{FF2B5EF4-FFF2-40B4-BE49-F238E27FC236}">
                <a16:creationId xmlns:a16="http://schemas.microsoft.com/office/drawing/2014/main" id="{98773ED6-3A94-5220-8DF9-912EFA0DBAB9}"/>
              </a:ext>
            </a:extLst>
          </p:cNvPr>
          <p:cNvSpPr/>
          <p:nvPr/>
        </p:nvSpPr>
        <p:spPr>
          <a:xfrm>
            <a:off x="5753280" y="5269301"/>
            <a:ext cx="1293178" cy="575849"/>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dirty="0">
                <a:solidFill>
                  <a:schemeClr val="tx1"/>
                </a:solidFill>
              </a:rPr>
              <a:t>Day-Ahead Market</a:t>
            </a:r>
            <a:endParaRPr lang="en-US" sz="600" b="1" dirty="0">
              <a:solidFill>
                <a:schemeClr val="tx1"/>
              </a:solidFill>
            </a:endParaRPr>
          </a:p>
          <a:p>
            <a:pPr algn="ctr"/>
            <a:r>
              <a:rPr lang="en-US" sz="600" b="1" dirty="0">
                <a:solidFill>
                  <a:schemeClr val="tx1"/>
                </a:solidFill>
              </a:rPr>
              <a:t>Non-Binding DAM using QSE offers for at least 2 tests</a:t>
            </a:r>
          </a:p>
        </p:txBody>
      </p:sp>
      <p:cxnSp>
        <p:nvCxnSpPr>
          <p:cNvPr id="37" name="Straight Connector 36">
            <a:extLst>
              <a:ext uri="{FF2B5EF4-FFF2-40B4-BE49-F238E27FC236}">
                <a16:creationId xmlns:a16="http://schemas.microsoft.com/office/drawing/2014/main" id="{0202B53F-4CD7-51CC-F93F-64B02DDA3D56}"/>
              </a:ext>
            </a:extLst>
          </p:cNvPr>
          <p:cNvCxnSpPr>
            <a:cxnSpLocks/>
          </p:cNvCxnSpPr>
          <p:nvPr/>
        </p:nvCxnSpPr>
        <p:spPr>
          <a:xfrm>
            <a:off x="7811415" y="3297769"/>
            <a:ext cx="0" cy="1909407"/>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9" name="Rectangle 38">
            <a:extLst>
              <a:ext uri="{FF2B5EF4-FFF2-40B4-BE49-F238E27FC236}">
                <a16:creationId xmlns:a16="http://schemas.microsoft.com/office/drawing/2014/main" id="{34E58CFC-5D6D-E0ED-8C4D-9B82947B7ECC}"/>
              </a:ext>
            </a:extLst>
          </p:cNvPr>
          <p:cNvSpPr/>
          <p:nvPr/>
        </p:nvSpPr>
        <p:spPr>
          <a:xfrm>
            <a:off x="7104766" y="4321932"/>
            <a:ext cx="713413" cy="1523218"/>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800" b="1" dirty="0">
                <a:solidFill>
                  <a:schemeClr val="tx1"/>
                </a:solidFill>
              </a:rPr>
              <a:t>Transition to Go-Live</a:t>
            </a:r>
          </a:p>
        </p:txBody>
      </p:sp>
      <p:sp>
        <p:nvSpPr>
          <p:cNvPr id="38" name="TextBox 37">
            <a:extLst>
              <a:ext uri="{FF2B5EF4-FFF2-40B4-BE49-F238E27FC236}">
                <a16:creationId xmlns:a16="http://schemas.microsoft.com/office/drawing/2014/main" id="{73922263-D59F-8EF4-E668-F4CB196B437D}"/>
              </a:ext>
            </a:extLst>
          </p:cNvPr>
          <p:cNvSpPr txBox="1"/>
          <p:nvPr/>
        </p:nvSpPr>
        <p:spPr>
          <a:xfrm>
            <a:off x="7033008" y="3139038"/>
            <a:ext cx="856928" cy="646331"/>
          </a:xfrm>
          <a:prstGeom prst="rect">
            <a:avLst/>
          </a:prstGeom>
          <a:noFill/>
        </p:spPr>
        <p:txBody>
          <a:bodyPr wrap="square" rtlCol="0">
            <a:spAutoFit/>
          </a:bodyPr>
          <a:lstStyle/>
          <a:p>
            <a:r>
              <a:rPr lang="en-US" sz="900" dirty="0"/>
              <a:t>30-day Market Notice</a:t>
            </a:r>
          </a:p>
          <a:p>
            <a:r>
              <a:rPr lang="en-US" sz="900" dirty="0"/>
              <a:t>11/5/25</a:t>
            </a:r>
          </a:p>
        </p:txBody>
      </p:sp>
    </p:spTree>
    <p:extLst>
      <p:ext uri="{BB962C8B-B14F-4D97-AF65-F5344CB8AC3E}">
        <p14:creationId xmlns:p14="http://schemas.microsoft.com/office/powerpoint/2010/main" val="6677716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E002B-D60C-38DA-7B5D-3BA4873BCB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B196A9-C2BD-882E-1D61-48C3D6F9172A}"/>
              </a:ext>
            </a:extLst>
          </p:cNvPr>
          <p:cNvSpPr>
            <a:spLocks noGrp="1"/>
          </p:cNvSpPr>
          <p:nvPr>
            <p:ph type="title"/>
          </p:nvPr>
        </p:nvSpPr>
        <p:spPr>
          <a:xfrm>
            <a:off x="381000" y="243681"/>
            <a:ext cx="8458200" cy="1029947"/>
          </a:xfrm>
        </p:spPr>
        <p:txBody>
          <a:bodyPr/>
          <a:lstStyle/>
          <a:p>
            <a:r>
              <a:rPr lang="en-US" dirty="0"/>
              <a:t>Market Submission Issues</a:t>
            </a:r>
          </a:p>
        </p:txBody>
      </p:sp>
      <p:sp>
        <p:nvSpPr>
          <p:cNvPr id="3" name="Content Placeholder 2">
            <a:extLst>
              <a:ext uri="{FF2B5EF4-FFF2-40B4-BE49-F238E27FC236}">
                <a16:creationId xmlns:a16="http://schemas.microsoft.com/office/drawing/2014/main" id="{5E0B73B3-1274-180F-EE36-DA398102F3A5}"/>
              </a:ext>
            </a:extLst>
          </p:cNvPr>
          <p:cNvSpPr>
            <a:spLocks noGrp="1"/>
          </p:cNvSpPr>
          <p:nvPr>
            <p:ph idx="1"/>
          </p:nvPr>
        </p:nvSpPr>
        <p:spPr>
          <a:xfrm>
            <a:off x="0" y="527918"/>
            <a:ext cx="8642131" cy="5175701"/>
          </a:xfrm>
        </p:spPr>
        <p:txBody>
          <a:bodyPr/>
          <a:lstStyle/>
          <a:p>
            <a:r>
              <a:rPr lang="en-US" sz="1600" dirty="0">
                <a:ea typeface="Calibri" panose="020F0502020204030204" pitchFamily="34" charset="0"/>
              </a:rPr>
              <a:t>ERCOT is reaching out to a subset of QSEs where ERCOT has observed potential real-time market submission issues on Aug 19 and/or Aug 21.  </a:t>
            </a:r>
          </a:p>
          <a:p>
            <a:r>
              <a:rPr lang="en-US" sz="1600" b="1" dirty="0">
                <a:ea typeface="Calibri" panose="020F0502020204030204" pitchFamily="34" charset="0"/>
              </a:rPr>
              <a:t>Summary of issues/observations:</a:t>
            </a:r>
          </a:p>
          <a:p>
            <a:pPr lvl="1">
              <a:buFont typeface="Courier New" panose="02070309020205020404" pitchFamily="49" charset="0"/>
              <a:buChar char="o"/>
            </a:pPr>
            <a:r>
              <a:rPr lang="en-US" sz="1400" dirty="0">
                <a:ea typeface="Calibri" panose="020F0502020204030204" pitchFamily="34" charset="0"/>
              </a:rPr>
              <a:t>Off-line ECRS (OFFEC) offers are unable to be awarded in RTM for RTC+B. Please submit these as an online ECRS offer with resource status ‘OFFQS’ during the RTM.</a:t>
            </a:r>
          </a:p>
          <a:p>
            <a:pPr lvl="1">
              <a:buFont typeface="Courier New" panose="02070309020205020404" pitchFamily="49" charset="0"/>
              <a:buChar char="o"/>
            </a:pPr>
            <a:r>
              <a:rPr lang="en-US" sz="1400" dirty="0"/>
              <a:t>Resources providing AS in Production did not have respective AS Offers in RTC+B</a:t>
            </a:r>
          </a:p>
          <a:p>
            <a:pPr lvl="2">
              <a:buFont typeface="Courier New" panose="02070309020205020404" pitchFamily="49" charset="0"/>
              <a:buChar char="o"/>
            </a:pPr>
            <a:r>
              <a:rPr lang="en-US" sz="1200" b="1" dirty="0"/>
              <a:t>Examples:</a:t>
            </a:r>
          </a:p>
          <a:p>
            <a:pPr lvl="3">
              <a:buFont typeface="Courier New" panose="02070309020205020404" pitchFamily="49" charset="0"/>
              <a:buChar char="o"/>
            </a:pPr>
            <a:r>
              <a:rPr lang="en-US" sz="1000" dirty="0"/>
              <a:t>Missing online Non-Spin offers for ESRs carrying online Non-Spin in Production.</a:t>
            </a:r>
          </a:p>
          <a:p>
            <a:pPr lvl="3">
              <a:buFont typeface="Courier New" panose="02070309020205020404" pitchFamily="49" charset="0"/>
              <a:buChar char="o"/>
            </a:pPr>
            <a:r>
              <a:rPr lang="en-US" sz="1000" dirty="0"/>
              <a:t>Only submitting AS Offers for ECRS instead of all AS types carried in Production (RRSPF, Non-Spin, ECRS)</a:t>
            </a:r>
          </a:p>
          <a:p>
            <a:pPr lvl="3">
              <a:buFont typeface="Courier New" panose="02070309020205020404" pitchFamily="49" charset="0"/>
              <a:buChar char="o"/>
            </a:pPr>
            <a:r>
              <a:rPr lang="en-US" sz="1000" dirty="0"/>
              <a:t>ESRs – Only offering in RRSPF, AS Offers not submitted for AS types (REGDN, REGUP, ECRS) that these resources are carrying in Production.</a:t>
            </a:r>
          </a:p>
          <a:p>
            <a:pPr lvl="1">
              <a:buFont typeface="Courier New" panose="02070309020205020404" pitchFamily="49" charset="0"/>
              <a:buChar char="o"/>
            </a:pPr>
            <a:endParaRPr lang="en-US" sz="1400" dirty="0"/>
          </a:p>
          <a:p>
            <a:pPr lvl="1">
              <a:buFont typeface="Courier New" panose="02070309020205020404" pitchFamily="49" charset="0"/>
              <a:buChar char="o"/>
            </a:pPr>
            <a:r>
              <a:rPr lang="en-US" sz="1400" dirty="0"/>
              <a:t>Submitting AS Offers for just a subset of types the Resource is qualified to provide.</a:t>
            </a:r>
          </a:p>
          <a:p>
            <a:pPr lvl="1">
              <a:buFont typeface="Courier New" panose="02070309020205020404" pitchFamily="49" charset="0"/>
              <a:buChar char="o"/>
            </a:pPr>
            <a:r>
              <a:rPr lang="en-US" sz="1400" dirty="0"/>
              <a:t>Submitting “test” MW amounts for all ESRs instead of resource capability for AS.</a:t>
            </a:r>
          </a:p>
          <a:p>
            <a:pPr lvl="1">
              <a:buFont typeface="Courier New" panose="02070309020205020404" pitchFamily="49" charset="0"/>
              <a:buChar char="o"/>
            </a:pPr>
            <a:r>
              <a:rPr lang="en-US" sz="1400" dirty="0"/>
              <a:t>Submitting MW amounts much less than resource capability.</a:t>
            </a:r>
          </a:p>
          <a:p>
            <a:endParaRPr lang="en-US" sz="1600" dirty="0">
              <a:ea typeface="Calibri" panose="020F0502020204030204" pitchFamily="34" charset="0"/>
            </a:endParaRPr>
          </a:p>
          <a:p>
            <a:r>
              <a:rPr lang="en-US" sz="1600" dirty="0">
                <a:ea typeface="Calibri" panose="020F0502020204030204" pitchFamily="34" charset="0"/>
              </a:rPr>
              <a:t>ERCOT is requesting QSEs to resolve these issues as soon as possible, these issues are impacting SCED solution quality.</a:t>
            </a:r>
          </a:p>
          <a:p>
            <a:endParaRPr lang="en-US" sz="1600" dirty="0">
              <a:ea typeface="Calibri" panose="020F0502020204030204" pitchFamily="34" charset="0"/>
            </a:endParaRPr>
          </a:p>
          <a:p>
            <a:r>
              <a:rPr lang="en-US" sz="1600" b="1" dirty="0">
                <a:ea typeface="Calibri" panose="020F0502020204030204" pitchFamily="34" charset="0"/>
              </a:rPr>
              <a:t>Closed Loop Testing Preparation </a:t>
            </a:r>
            <a:r>
              <a:rPr lang="en-US" sz="1600" dirty="0">
                <a:ea typeface="Calibri" panose="020F0502020204030204" pitchFamily="34" charset="0"/>
              </a:rPr>
              <a:t>– Resource RTC+B EOC should match with production EOC. </a:t>
            </a:r>
            <a:r>
              <a:rPr lang="en-US" sz="1600" b="1" dirty="0">
                <a:ea typeface="Calibri" panose="020F0502020204030204" pitchFamily="34" charset="0"/>
              </a:rPr>
              <a:t>Practice the submission now in preparation for Closed Loop Test on 09/11/2025.</a:t>
            </a:r>
          </a:p>
          <a:p>
            <a:endParaRPr lang="en-US" sz="1400" dirty="0"/>
          </a:p>
          <a:p>
            <a:pPr lvl="1">
              <a:buFont typeface="Courier New" panose="02070309020205020404" pitchFamily="49" charset="0"/>
              <a:buChar char="o"/>
            </a:pPr>
            <a:endParaRPr lang="en-US" sz="1400" dirty="0"/>
          </a:p>
          <a:p>
            <a:pPr lvl="1">
              <a:buFont typeface="Courier New" panose="02070309020205020404" pitchFamily="49" charset="0"/>
              <a:buChar char="o"/>
            </a:pPr>
            <a:endParaRPr lang="en-US" sz="1400" dirty="0"/>
          </a:p>
          <a:p>
            <a:pPr marL="0" lvl="0" indent="0">
              <a:buNone/>
            </a:pPr>
            <a:endParaRPr lang="en-US" dirty="0">
              <a:ea typeface="Calibri" panose="020F0502020204030204" pitchFamily="34" charset="0"/>
            </a:endParaRPr>
          </a:p>
        </p:txBody>
      </p:sp>
      <p:sp>
        <p:nvSpPr>
          <p:cNvPr id="4" name="Slide Number Placeholder 3">
            <a:extLst>
              <a:ext uri="{FF2B5EF4-FFF2-40B4-BE49-F238E27FC236}">
                <a16:creationId xmlns:a16="http://schemas.microsoft.com/office/drawing/2014/main" id="{9F4704A1-6959-B4AA-A9E6-1F7460CD9AA4}"/>
              </a:ext>
            </a:extLst>
          </p:cNvPr>
          <p:cNvSpPr>
            <a:spLocks noGrp="1"/>
          </p:cNvSpPr>
          <p:nvPr>
            <p:ph type="sldNum" sz="quarter" idx="4"/>
          </p:nvPr>
        </p:nvSpPr>
        <p:spPr/>
        <p:txBody>
          <a:bodyPr/>
          <a:lstStyle/>
          <a:p>
            <a:fld id="{1D93BD3E-1E9A-4970-A6F7-E7AC52762E0C}" type="slidenum">
              <a:rPr lang="en-US" smtClean="0"/>
              <a:pPr/>
              <a:t>20</a:t>
            </a:fld>
            <a:endParaRPr lang="en-US"/>
          </a:p>
        </p:txBody>
      </p:sp>
    </p:spTree>
    <p:extLst>
      <p:ext uri="{BB962C8B-B14F-4D97-AF65-F5344CB8AC3E}">
        <p14:creationId xmlns:p14="http://schemas.microsoft.com/office/powerpoint/2010/main" val="2441498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D551-A04F-2165-E81D-E0D8C2678AE1}"/>
              </a:ext>
            </a:extLst>
          </p:cNvPr>
          <p:cNvSpPr>
            <a:spLocks noGrp="1"/>
          </p:cNvSpPr>
          <p:nvPr>
            <p:ph type="title"/>
          </p:nvPr>
        </p:nvSpPr>
        <p:spPr/>
        <p:txBody>
          <a:bodyPr/>
          <a:lstStyle/>
          <a:p>
            <a:r>
              <a:rPr lang="en-US" dirty="0"/>
              <a:t>Market Submissions Handbooks Review</a:t>
            </a:r>
          </a:p>
        </p:txBody>
      </p:sp>
      <p:sp>
        <p:nvSpPr>
          <p:cNvPr id="10" name="Content Placeholder 9">
            <a:extLst>
              <a:ext uri="{FF2B5EF4-FFF2-40B4-BE49-F238E27FC236}">
                <a16:creationId xmlns:a16="http://schemas.microsoft.com/office/drawing/2014/main" id="{E3208117-FCBF-86B6-E8F1-E9022CB759B2}"/>
              </a:ext>
            </a:extLst>
          </p:cNvPr>
          <p:cNvSpPr>
            <a:spLocks noGrp="1"/>
          </p:cNvSpPr>
          <p:nvPr>
            <p:ph idx="1"/>
          </p:nvPr>
        </p:nvSpPr>
        <p:spPr>
          <a:xfrm>
            <a:off x="242617" y="401922"/>
            <a:ext cx="8534400" cy="5096525"/>
          </a:xfrm>
        </p:spPr>
        <p:txBody>
          <a:bodyPr/>
          <a:lstStyle/>
          <a:p>
            <a:pPr marL="0" indent="0">
              <a:buNone/>
            </a:pPr>
            <a:endParaRPr lang="en-US" sz="1400" dirty="0"/>
          </a:p>
          <a:p>
            <a:r>
              <a:rPr lang="en-US" sz="1400" dirty="0"/>
              <a:t>For each phase of Market Trials testing, a handbook will be posted to the RTBTF web page - </a:t>
            </a:r>
            <a:r>
              <a:rPr lang="en-US" sz="1400" dirty="0">
                <a:hlinkClick r:id="rId2"/>
              </a:rPr>
              <a:t>https://www.ercot.com/committees/tac/rtcbtf</a:t>
            </a:r>
            <a:endParaRPr lang="en-US" sz="1400" dirty="0"/>
          </a:p>
          <a:p>
            <a:endParaRPr lang="en-US" sz="1400" dirty="0"/>
          </a:p>
          <a:p>
            <a:r>
              <a:rPr lang="en-US" sz="1400" dirty="0"/>
              <a:t>Handbook to cover the expectations for each phase of testing, including </a:t>
            </a:r>
          </a:p>
          <a:p>
            <a:pPr lvl="1"/>
            <a:r>
              <a:rPr lang="en-US" sz="1400" dirty="0"/>
              <a:t>the key activities for that testing phase, </a:t>
            </a:r>
          </a:p>
          <a:p>
            <a:pPr lvl="1"/>
            <a:r>
              <a:rPr lang="en-US" sz="1400" dirty="0"/>
              <a:t>required submissions and expectations of submissions data entry with regard to current Production submissions. For example, during closed loop testing we would expect RTC submissions to closely align with current Production submissions to ensure smooth transition into and out of closed loop testing,</a:t>
            </a:r>
          </a:p>
          <a:p>
            <a:pPr lvl="1"/>
            <a:r>
              <a:rPr lang="en-US" sz="1400" dirty="0"/>
              <a:t>QSE performance evaluation criteria, </a:t>
            </a:r>
          </a:p>
          <a:p>
            <a:pPr lvl="1"/>
            <a:r>
              <a:rPr lang="en-US" sz="1400" dirty="0"/>
              <a:t>and high-level timelines for each phase.</a:t>
            </a:r>
          </a:p>
          <a:p>
            <a:r>
              <a:rPr lang="en-US" sz="1400" dirty="0"/>
              <a:t>Screenshot from Market Trials Handbook 1 – RTC QSE Submission Testing</a:t>
            </a:r>
            <a:endParaRPr lang="en-US" sz="1200" dirty="0"/>
          </a:p>
          <a:p>
            <a:pPr marL="0" indent="0">
              <a:buNone/>
            </a:pPr>
            <a:r>
              <a:rPr lang="en-US" sz="1400" dirty="0">
                <a:hlinkClick r:id="rId3"/>
              </a:rPr>
              <a:t>https://www.ercot.com/files/docs/2025/04/07/RTCB_Market_Trials_Handbook_1_MarketSubmissions.docx</a:t>
            </a:r>
            <a:endParaRPr lang="en-US" sz="1400" dirty="0"/>
          </a:p>
          <a:p>
            <a:endParaRPr lang="en-US" sz="1400" dirty="0"/>
          </a:p>
          <a:p>
            <a:endParaRPr lang="en-US" sz="1400" dirty="0"/>
          </a:p>
        </p:txBody>
      </p:sp>
      <p:sp>
        <p:nvSpPr>
          <p:cNvPr id="4" name="Slide Number Placeholder 3">
            <a:extLst>
              <a:ext uri="{FF2B5EF4-FFF2-40B4-BE49-F238E27FC236}">
                <a16:creationId xmlns:a16="http://schemas.microsoft.com/office/drawing/2014/main" id="{E643A2A5-7F17-7263-7E2B-1CDEC707195E}"/>
              </a:ext>
            </a:extLst>
          </p:cNvPr>
          <p:cNvSpPr>
            <a:spLocks noGrp="1"/>
          </p:cNvSpPr>
          <p:nvPr>
            <p:ph type="sldNum" sz="quarter" idx="4"/>
          </p:nvPr>
        </p:nvSpPr>
        <p:spPr/>
        <p:txBody>
          <a:bodyPr/>
          <a:lstStyle/>
          <a:p>
            <a:fld id="{1D93BD3E-1E9A-4970-A6F7-E7AC52762E0C}" type="slidenum">
              <a:rPr lang="en-US" smtClean="0"/>
              <a:pPr/>
              <a:t>21</a:t>
            </a:fld>
            <a:endParaRPr lang="en-US"/>
          </a:p>
        </p:txBody>
      </p:sp>
      <p:sp>
        <p:nvSpPr>
          <p:cNvPr id="5" name="Content Placeholder 2">
            <a:extLst>
              <a:ext uri="{FF2B5EF4-FFF2-40B4-BE49-F238E27FC236}">
                <a16:creationId xmlns:a16="http://schemas.microsoft.com/office/drawing/2014/main" id="{B3B2D2FC-6B82-231F-FD22-37E96BBFA599}"/>
              </a:ext>
            </a:extLst>
          </p:cNvPr>
          <p:cNvSpPr txBox="1">
            <a:spLocks/>
          </p:cNvSpPr>
          <p:nvPr/>
        </p:nvSpPr>
        <p:spPr>
          <a:xfrm>
            <a:off x="380999" y="1254642"/>
            <a:ext cx="8358963" cy="4508205"/>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pic>
        <p:nvPicPr>
          <p:cNvPr id="8" name="Picture 7">
            <a:extLst>
              <a:ext uri="{FF2B5EF4-FFF2-40B4-BE49-F238E27FC236}">
                <a16:creationId xmlns:a16="http://schemas.microsoft.com/office/drawing/2014/main" id="{2AB74CEC-744F-DF76-CF3D-60041D49DCDC}"/>
              </a:ext>
            </a:extLst>
          </p:cNvPr>
          <p:cNvPicPr>
            <a:picLocks noChangeAspect="1"/>
          </p:cNvPicPr>
          <p:nvPr/>
        </p:nvPicPr>
        <p:blipFill>
          <a:blip r:embed="rId4"/>
          <a:stretch>
            <a:fillRect/>
          </a:stretch>
        </p:blipFill>
        <p:spPr>
          <a:xfrm>
            <a:off x="2011117" y="4070812"/>
            <a:ext cx="6523285" cy="2073526"/>
          </a:xfrm>
          <a:prstGeom prst="rect">
            <a:avLst/>
          </a:prstGeom>
        </p:spPr>
      </p:pic>
    </p:spTree>
    <p:extLst>
      <p:ext uri="{BB962C8B-B14F-4D97-AF65-F5344CB8AC3E}">
        <p14:creationId xmlns:p14="http://schemas.microsoft.com/office/powerpoint/2010/main" val="1367297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540FB-5745-CAF4-4B12-7E6986984C1B}"/>
              </a:ext>
            </a:extLst>
          </p:cNvPr>
          <p:cNvSpPr>
            <a:spLocks noGrp="1"/>
          </p:cNvSpPr>
          <p:nvPr>
            <p:ph type="title"/>
          </p:nvPr>
        </p:nvSpPr>
        <p:spPr/>
        <p:txBody>
          <a:bodyPr/>
          <a:lstStyle/>
          <a:p>
            <a:r>
              <a:rPr lang="en-US" dirty="0"/>
              <a:t>Market Submissions Handbooks Review</a:t>
            </a:r>
          </a:p>
        </p:txBody>
      </p:sp>
      <p:sp>
        <p:nvSpPr>
          <p:cNvPr id="3" name="Content Placeholder 2">
            <a:extLst>
              <a:ext uri="{FF2B5EF4-FFF2-40B4-BE49-F238E27FC236}">
                <a16:creationId xmlns:a16="http://schemas.microsoft.com/office/drawing/2014/main" id="{8079E3C5-D161-8F28-6222-7EBCD746EAF1}"/>
              </a:ext>
            </a:extLst>
          </p:cNvPr>
          <p:cNvSpPr>
            <a:spLocks noGrp="1"/>
          </p:cNvSpPr>
          <p:nvPr>
            <p:ph idx="1"/>
          </p:nvPr>
        </p:nvSpPr>
        <p:spPr/>
        <p:txBody>
          <a:bodyPr/>
          <a:lstStyle/>
          <a:p>
            <a:r>
              <a:rPr lang="en-US" sz="1800" dirty="0"/>
              <a:t>Screenshot from RTC Market Trials Handbook 3 - Open Loop Testing</a:t>
            </a:r>
          </a:p>
          <a:p>
            <a:pPr marL="0" indent="0">
              <a:buNone/>
            </a:pPr>
            <a:r>
              <a:rPr lang="en-US" sz="1800" dirty="0">
                <a:hlinkClick r:id="rId2"/>
              </a:rPr>
              <a:t>https://www.ercot.com/files/docs/2025/04/07/RTCB_Market_Trials_Handbook_3_OpenLoop_RTC_SCED_04182025_FINAL_Revised_071125.docx</a:t>
            </a:r>
            <a:endParaRPr lang="en-US" sz="1800" dirty="0"/>
          </a:p>
          <a:p>
            <a:pPr marL="0" indent="0">
              <a:buNone/>
            </a:pPr>
            <a:endParaRPr lang="en-US" sz="1800" dirty="0"/>
          </a:p>
          <a:p>
            <a:endParaRPr lang="en-US" dirty="0"/>
          </a:p>
        </p:txBody>
      </p:sp>
      <p:sp>
        <p:nvSpPr>
          <p:cNvPr id="4" name="Slide Number Placeholder 3">
            <a:extLst>
              <a:ext uri="{FF2B5EF4-FFF2-40B4-BE49-F238E27FC236}">
                <a16:creationId xmlns:a16="http://schemas.microsoft.com/office/drawing/2014/main" id="{178BEF33-DEA9-1BF5-F6D2-8EA4B74E1342}"/>
              </a:ext>
            </a:extLst>
          </p:cNvPr>
          <p:cNvSpPr>
            <a:spLocks noGrp="1"/>
          </p:cNvSpPr>
          <p:nvPr>
            <p:ph type="sldNum" sz="quarter" idx="4"/>
          </p:nvPr>
        </p:nvSpPr>
        <p:spPr/>
        <p:txBody>
          <a:bodyPr/>
          <a:lstStyle/>
          <a:p>
            <a:fld id="{1D93BD3E-1E9A-4970-A6F7-E7AC52762E0C}" type="slidenum">
              <a:rPr lang="en-US" smtClean="0"/>
              <a:pPr/>
              <a:t>22</a:t>
            </a:fld>
            <a:endParaRPr lang="en-US"/>
          </a:p>
        </p:txBody>
      </p:sp>
      <p:pic>
        <p:nvPicPr>
          <p:cNvPr id="6" name="Picture 5">
            <a:extLst>
              <a:ext uri="{FF2B5EF4-FFF2-40B4-BE49-F238E27FC236}">
                <a16:creationId xmlns:a16="http://schemas.microsoft.com/office/drawing/2014/main" id="{6C685725-E836-71A1-0501-8FE17EA56EC0}"/>
              </a:ext>
            </a:extLst>
          </p:cNvPr>
          <p:cNvPicPr>
            <a:picLocks noChangeAspect="1"/>
          </p:cNvPicPr>
          <p:nvPr/>
        </p:nvPicPr>
        <p:blipFill>
          <a:blip r:embed="rId3"/>
          <a:stretch>
            <a:fillRect/>
          </a:stretch>
        </p:blipFill>
        <p:spPr>
          <a:xfrm>
            <a:off x="157316" y="2015365"/>
            <a:ext cx="8534400" cy="4027458"/>
          </a:xfrm>
          <a:prstGeom prst="rect">
            <a:avLst/>
          </a:prstGeom>
        </p:spPr>
      </p:pic>
    </p:spTree>
    <p:extLst>
      <p:ext uri="{BB962C8B-B14F-4D97-AF65-F5344CB8AC3E}">
        <p14:creationId xmlns:p14="http://schemas.microsoft.com/office/powerpoint/2010/main" val="19778412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38F48-4915-49F3-EFCC-1AFA3372EF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FDD0EA-451E-F80C-795D-3D71F8B9C1A1}"/>
              </a:ext>
            </a:extLst>
          </p:cNvPr>
          <p:cNvSpPr>
            <a:spLocks noGrp="1"/>
          </p:cNvSpPr>
          <p:nvPr>
            <p:ph type="title"/>
          </p:nvPr>
        </p:nvSpPr>
        <p:spPr/>
        <p:txBody>
          <a:bodyPr/>
          <a:lstStyle/>
          <a:p>
            <a:r>
              <a:rPr lang="en-US" dirty="0"/>
              <a:t>Market Submissions Handbooks Review</a:t>
            </a:r>
          </a:p>
        </p:txBody>
      </p:sp>
      <p:sp>
        <p:nvSpPr>
          <p:cNvPr id="3" name="Content Placeholder 2">
            <a:extLst>
              <a:ext uri="{FF2B5EF4-FFF2-40B4-BE49-F238E27FC236}">
                <a16:creationId xmlns:a16="http://schemas.microsoft.com/office/drawing/2014/main" id="{6A2C6453-AF63-AA18-41BA-D993DEBA6696}"/>
              </a:ext>
            </a:extLst>
          </p:cNvPr>
          <p:cNvSpPr>
            <a:spLocks noGrp="1"/>
          </p:cNvSpPr>
          <p:nvPr>
            <p:ph idx="1"/>
          </p:nvPr>
        </p:nvSpPr>
        <p:spPr/>
        <p:txBody>
          <a:bodyPr/>
          <a:lstStyle/>
          <a:p>
            <a:r>
              <a:rPr lang="en-US" sz="1800" dirty="0"/>
              <a:t>Screenshot from RTC Market Trials Handbook 6 – Day Ahead Market</a:t>
            </a:r>
          </a:p>
          <a:p>
            <a:pPr marL="0" indent="0">
              <a:buNone/>
            </a:pPr>
            <a:r>
              <a:rPr lang="en-US" dirty="0">
                <a:hlinkClick r:id="rId2"/>
              </a:rPr>
              <a:t>https://www.ercot.com/files/docs/2025/04/28/RTCB_Market_Trials_Handbook_6_DayAheadMarket_06132025_FINAL.docx</a:t>
            </a: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F35D3FD2-D007-B560-5C42-D3857402560D}"/>
              </a:ext>
            </a:extLst>
          </p:cNvPr>
          <p:cNvSpPr>
            <a:spLocks noGrp="1"/>
          </p:cNvSpPr>
          <p:nvPr>
            <p:ph type="sldNum" sz="quarter" idx="4"/>
          </p:nvPr>
        </p:nvSpPr>
        <p:spPr/>
        <p:txBody>
          <a:bodyPr/>
          <a:lstStyle/>
          <a:p>
            <a:fld id="{1D93BD3E-1E9A-4970-A6F7-E7AC52762E0C}" type="slidenum">
              <a:rPr lang="en-US" smtClean="0"/>
              <a:pPr/>
              <a:t>23</a:t>
            </a:fld>
            <a:endParaRPr lang="en-US"/>
          </a:p>
        </p:txBody>
      </p:sp>
      <p:pic>
        <p:nvPicPr>
          <p:cNvPr id="6" name="Picture 5">
            <a:extLst>
              <a:ext uri="{FF2B5EF4-FFF2-40B4-BE49-F238E27FC236}">
                <a16:creationId xmlns:a16="http://schemas.microsoft.com/office/drawing/2014/main" id="{4D121A45-B4C4-6AED-472A-237A597117C8}"/>
              </a:ext>
            </a:extLst>
          </p:cNvPr>
          <p:cNvPicPr>
            <a:picLocks noChangeAspect="1"/>
          </p:cNvPicPr>
          <p:nvPr/>
        </p:nvPicPr>
        <p:blipFill>
          <a:blip r:embed="rId3"/>
          <a:stretch>
            <a:fillRect/>
          </a:stretch>
        </p:blipFill>
        <p:spPr>
          <a:xfrm>
            <a:off x="152957" y="2126002"/>
            <a:ext cx="8914286" cy="3831363"/>
          </a:xfrm>
          <a:prstGeom prst="rect">
            <a:avLst/>
          </a:prstGeom>
        </p:spPr>
      </p:pic>
    </p:spTree>
    <p:extLst>
      <p:ext uri="{BB962C8B-B14F-4D97-AF65-F5344CB8AC3E}">
        <p14:creationId xmlns:p14="http://schemas.microsoft.com/office/powerpoint/2010/main" val="17045211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6C2D9-6EB1-63A3-6410-47D639919DAC}"/>
              </a:ext>
            </a:extLst>
          </p:cNvPr>
          <p:cNvSpPr>
            <a:spLocks noGrp="1"/>
          </p:cNvSpPr>
          <p:nvPr>
            <p:ph type="title"/>
          </p:nvPr>
        </p:nvSpPr>
        <p:spPr/>
        <p:txBody>
          <a:bodyPr/>
          <a:lstStyle/>
          <a:p>
            <a:r>
              <a:rPr lang="en-US" dirty="0"/>
              <a:t>FAQ - Market Trials Submission Testing</a:t>
            </a:r>
          </a:p>
        </p:txBody>
      </p:sp>
      <p:sp>
        <p:nvSpPr>
          <p:cNvPr id="4" name="Slide Number Placeholder 3">
            <a:extLst>
              <a:ext uri="{FF2B5EF4-FFF2-40B4-BE49-F238E27FC236}">
                <a16:creationId xmlns:a16="http://schemas.microsoft.com/office/drawing/2014/main" id="{BFF49A07-CA7E-E0D5-56E4-24272D4C9BBC}"/>
              </a:ext>
            </a:extLst>
          </p:cNvPr>
          <p:cNvSpPr>
            <a:spLocks noGrp="1"/>
          </p:cNvSpPr>
          <p:nvPr>
            <p:ph type="sldNum" sz="quarter" idx="4"/>
          </p:nvPr>
        </p:nvSpPr>
        <p:spPr/>
        <p:txBody>
          <a:bodyPr/>
          <a:lstStyle/>
          <a:p>
            <a:fld id="{1D93BD3E-1E9A-4970-A6F7-E7AC52762E0C}" type="slidenum">
              <a:rPr lang="en-US" smtClean="0"/>
              <a:pPr/>
              <a:t>24</a:t>
            </a:fld>
            <a:endParaRPr lang="en-US"/>
          </a:p>
        </p:txBody>
      </p:sp>
      <p:sp>
        <p:nvSpPr>
          <p:cNvPr id="7" name="Content Placeholder 6">
            <a:extLst>
              <a:ext uri="{FF2B5EF4-FFF2-40B4-BE49-F238E27FC236}">
                <a16:creationId xmlns:a16="http://schemas.microsoft.com/office/drawing/2014/main" id="{3FACA282-FE6E-D404-536F-36FAD8C569D0}"/>
              </a:ext>
            </a:extLst>
          </p:cNvPr>
          <p:cNvSpPr>
            <a:spLocks noGrp="1"/>
          </p:cNvSpPr>
          <p:nvPr>
            <p:ph idx="1"/>
          </p:nvPr>
        </p:nvSpPr>
        <p:spPr>
          <a:xfrm>
            <a:off x="318817" y="929415"/>
            <a:ext cx="8458200" cy="4845394"/>
          </a:xfrm>
        </p:spPr>
        <p:txBody>
          <a:bodyPr/>
          <a:lstStyle/>
          <a:p>
            <a:pPr marL="0" indent="0">
              <a:buNone/>
            </a:pPr>
            <a:r>
              <a:rPr lang="en-US" sz="1800" b="1" dirty="0"/>
              <a:t>Q1. The following questions related to Market Trials submissions testing have been addressed in the RTC Market Trial handbooks. Details in the following two slides:</a:t>
            </a:r>
          </a:p>
          <a:p>
            <a:pPr lvl="1"/>
            <a:r>
              <a:rPr lang="en-US" dirty="0"/>
              <a:t>What are the different submissions that QSE needs to submit for each phase of Market Trials?	</a:t>
            </a:r>
          </a:p>
          <a:p>
            <a:pPr lvl="1"/>
            <a:r>
              <a:rPr lang="en-US" dirty="0"/>
              <a:t>What is the duration for which QSE needs to submit for each phase of Market Trials?	</a:t>
            </a:r>
          </a:p>
          <a:p>
            <a:pPr lvl="1"/>
            <a:r>
              <a:rPr lang="en-US" dirty="0"/>
              <a:t>What actions/applications will ERCOT be running during each phase?</a:t>
            </a:r>
          </a:p>
          <a:p>
            <a:pPr lvl="1"/>
            <a:r>
              <a:rPr lang="en-US" dirty="0"/>
              <a:t>What are performance evaluation criteria for the QSEs for each phase of Market Trial testing?</a:t>
            </a:r>
          </a:p>
          <a:p>
            <a:endParaRPr lang="en-US" dirty="0"/>
          </a:p>
          <a:p>
            <a:endParaRPr lang="en-US" dirty="0"/>
          </a:p>
        </p:txBody>
      </p:sp>
    </p:spTree>
    <p:extLst>
      <p:ext uri="{BB962C8B-B14F-4D97-AF65-F5344CB8AC3E}">
        <p14:creationId xmlns:p14="http://schemas.microsoft.com/office/powerpoint/2010/main" val="4925320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B585A-D431-6E2C-C5F2-CB8040E96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A6C008-314F-24F0-CABD-524F4CCB8B93}"/>
              </a:ext>
            </a:extLst>
          </p:cNvPr>
          <p:cNvSpPr>
            <a:spLocks noGrp="1"/>
          </p:cNvSpPr>
          <p:nvPr>
            <p:ph type="title"/>
          </p:nvPr>
        </p:nvSpPr>
        <p:spPr/>
        <p:txBody>
          <a:bodyPr/>
          <a:lstStyle/>
          <a:p>
            <a:r>
              <a:rPr lang="en-US" dirty="0"/>
              <a:t>FAQ - Market Trials Submission Testing </a:t>
            </a:r>
          </a:p>
        </p:txBody>
      </p:sp>
      <p:sp>
        <p:nvSpPr>
          <p:cNvPr id="4" name="Slide Number Placeholder 3">
            <a:extLst>
              <a:ext uri="{FF2B5EF4-FFF2-40B4-BE49-F238E27FC236}">
                <a16:creationId xmlns:a16="http://schemas.microsoft.com/office/drawing/2014/main" id="{46AB863F-1CAB-9C75-96CC-B7FAA621BE1D}"/>
              </a:ext>
            </a:extLst>
          </p:cNvPr>
          <p:cNvSpPr>
            <a:spLocks noGrp="1"/>
          </p:cNvSpPr>
          <p:nvPr>
            <p:ph type="sldNum" sz="quarter" idx="4"/>
          </p:nvPr>
        </p:nvSpPr>
        <p:spPr/>
        <p:txBody>
          <a:bodyPr/>
          <a:lstStyle/>
          <a:p>
            <a:fld id="{1D93BD3E-1E9A-4970-A6F7-E7AC52762E0C}" type="slidenum">
              <a:rPr lang="en-US" smtClean="0"/>
              <a:pPr/>
              <a:t>25</a:t>
            </a:fld>
            <a:endParaRPr lang="en-US"/>
          </a:p>
        </p:txBody>
      </p:sp>
      <p:sp>
        <p:nvSpPr>
          <p:cNvPr id="7" name="Content Placeholder 6">
            <a:extLst>
              <a:ext uri="{FF2B5EF4-FFF2-40B4-BE49-F238E27FC236}">
                <a16:creationId xmlns:a16="http://schemas.microsoft.com/office/drawing/2014/main" id="{7166E16D-C752-BEEC-EF01-863CB3508C12}"/>
              </a:ext>
            </a:extLst>
          </p:cNvPr>
          <p:cNvSpPr>
            <a:spLocks noGrp="1"/>
          </p:cNvSpPr>
          <p:nvPr>
            <p:ph idx="1"/>
          </p:nvPr>
        </p:nvSpPr>
        <p:spPr>
          <a:xfrm>
            <a:off x="381000" y="502841"/>
            <a:ext cx="8458200" cy="4845394"/>
          </a:xfrm>
        </p:spPr>
        <p:txBody>
          <a:bodyPr/>
          <a:lstStyle/>
          <a:p>
            <a:pPr marL="0" indent="0">
              <a:buNone/>
            </a:pPr>
            <a:r>
              <a:rPr lang="en-US" sz="1600" b="1" dirty="0">
                <a:latin typeface="Aptos" panose="020B0004020202020204" pitchFamily="34" charset="0"/>
                <a:ea typeface="Calibri" panose="020F0502020204030204" pitchFamily="34" charset="0"/>
              </a:rPr>
              <a:t>Q2. Request for IP/DNS information</a:t>
            </a:r>
          </a:p>
          <a:p>
            <a:pPr marL="0" indent="0">
              <a:buNone/>
            </a:pPr>
            <a:r>
              <a:rPr lang="en-US" sz="1600" dirty="0">
                <a:latin typeface="Aptos" panose="020B0004020202020204" pitchFamily="34" charset="0"/>
                <a:ea typeface="Calibri" panose="020F0502020204030204" pitchFamily="34" charset="0"/>
              </a:rPr>
              <a:t>A2. These are not changed for RTC. For any IP address or DNS names for Ercot API or Ercot Notification Source IP address, please contact </a:t>
            </a:r>
            <a:r>
              <a:rPr lang="en-US" sz="1600" b="1" u="sng" dirty="0">
                <a:latin typeface="Aptos" panose="020B0004020202020204" pitchFamily="34" charset="0"/>
                <a:ea typeface="Calibri" panose="020F0502020204030204" pitchFamily="34" charset="0"/>
              </a:rPr>
              <a:t>the ERCOT client reps/account managers</a:t>
            </a:r>
            <a:r>
              <a:rPr lang="en-US" sz="1600" dirty="0">
                <a:latin typeface="Aptos" panose="020B0004020202020204" pitchFamily="34" charset="0"/>
                <a:ea typeface="Calibri" panose="020F0502020204030204" pitchFamily="34" charset="0"/>
              </a:rPr>
              <a:t>, or send a request email to RTCB mailbox.</a:t>
            </a:r>
          </a:p>
          <a:p>
            <a:pPr marL="0" indent="0">
              <a:buNone/>
            </a:pPr>
            <a:endParaRPr lang="en-US" sz="1600" dirty="0">
              <a:latin typeface="Aptos" panose="020B0004020202020204" pitchFamily="34" charset="0"/>
              <a:ea typeface="Calibri" panose="020F0502020204030204" pitchFamily="34" charset="0"/>
            </a:endParaRPr>
          </a:p>
          <a:p>
            <a:pPr marL="0" indent="0">
              <a:buNone/>
            </a:pPr>
            <a:r>
              <a:rPr lang="en-US" sz="1600" b="1" dirty="0">
                <a:latin typeface="Aptos" panose="020B0004020202020204" pitchFamily="34" charset="0"/>
                <a:ea typeface="Calibri" panose="020F0502020204030204" pitchFamily="34" charset="0"/>
              </a:rPr>
              <a:t>Q3. Notifications from ERCOT</a:t>
            </a:r>
          </a:p>
          <a:p>
            <a:pPr marL="0" indent="0">
              <a:buNone/>
            </a:pPr>
            <a:r>
              <a:rPr lang="en-US" sz="1600" dirty="0">
                <a:latin typeface="Aptos" panose="020B0004020202020204" pitchFamily="34" charset="0"/>
                <a:ea typeface="Calibri" panose="020F0502020204030204" pitchFamily="34" charset="0"/>
              </a:rPr>
              <a:t>A4. To support testing notifications from ERCOT for API submissions, QSEs should submit API Listener URL set up information using the template available from the “Technical RTC+B Details” section of the </a:t>
            </a:r>
            <a:r>
              <a:rPr lang="en-US" sz="1600" dirty="0">
                <a:solidFill>
                  <a:srgbClr val="0076C6"/>
                </a:solidFill>
                <a:latin typeface="Aptos" panose="020B0004020202020204" pitchFamily="34" charset="0"/>
                <a:ea typeface="Calibri" panose="020F0502020204030204" pitchFamily="34" charset="0"/>
                <a:hlinkClick r:id="rId2">
                  <a:extLst>
                    <a:ext uri="{A12FA001-AC4F-418D-AE19-62706E023703}">
                      <ahyp:hlinkClr xmlns:ahyp="http://schemas.microsoft.com/office/drawing/2018/hyperlinkcolor" val="tx"/>
                    </a:ext>
                  </a:extLst>
                </a:hlinkClick>
              </a:rPr>
              <a:t>RTCBTF</a:t>
            </a:r>
            <a:r>
              <a:rPr lang="en-US" sz="1600" dirty="0">
                <a:latin typeface="Aptos" panose="020B0004020202020204" pitchFamily="34" charset="0"/>
                <a:ea typeface="Calibri" panose="020F0502020204030204" pitchFamily="34" charset="0"/>
              </a:rPr>
              <a:t> page.  QSEs are expected to complete this template and send it to </a:t>
            </a:r>
            <a:r>
              <a:rPr lang="en-US" sz="1600" dirty="0">
                <a:solidFill>
                  <a:srgbClr val="0076C6"/>
                </a:solidFill>
                <a:latin typeface="Aptos" panose="020B000402020202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RTCB@ercot.com</a:t>
            </a:r>
            <a:r>
              <a:rPr lang="en-US" sz="1600" dirty="0">
                <a:solidFill>
                  <a:srgbClr val="0076C6"/>
                </a:solidFill>
                <a:latin typeface="Aptos" panose="020B0004020202020204" pitchFamily="34" charset="0"/>
                <a:ea typeface="Calibri" panose="020F0502020204030204" pitchFamily="34" charset="0"/>
              </a:rPr>
              <a:t>.</a:t>
            </a:r>
          </a:p>
          <a:p>
            <a:pPr marL="0" marR="0"/>
            <a:r>
              <a:rPr lang="en-US" sz="1600" dirty="0">
                <a:effectLst/>
                <a:latin typeface="Aptos" panose="020B0004020202020204" pitchFamily="34" charset="0"/>
                <a:ea typeface="Calibri" panose="020F0502020204030204" pitchFamily="34" charset="0"/>
                <a:cs typeface="Aptos" panose="020B0004020202020204" pitchFamily="34" charset="0"/>
              </a:rPr>
              <a:t>The specific coded alerts/notifications from ERCOT can be found in the EIP External Specs document Section 5.3.1 - </a:t>
            </a:r>
            <a:r>
              <a:rPr lang="en-US" sz="1600" u="sng" dirty="0">
                <a:solidFill>
                  <a:srgbClr val="467886"/>
                </a:solidFill>
                <a:effectLst/>
                <a:latin typeface="Aptos" panose="020B0004020202020204" pitchFamily="34" charset="0"/>
                <a:ea typeface="Calibri" panose="020F0502020204030204" pitchFamily="34" charset="0"/>
                <a:cs typeface="Aptos" panose="020B0004020202020204" pitchFamily="34" charset="0"/>
                <a:hlinkClick r:id="rId4"/>
              </a:rPr>
              <a:t>https://www.ercot.com/files/docs/2024/06/24/EIP_External_Interfaces_Specification_RTCB_v1.0.zip</a:t>
            </a:r>
            <a:r>
              <a:rPr lang="en-US" sz="1600" dirty="0">
                <a:effectLst/>
                <a:latin typeface="Aptos" panose="020B0004020202020204" pitchFamily="34" charset="0"/>
                <a:ea typeface="Calibri" panose="020F0502020204030204" pitchFamily="34" charset="0"/>
                <a:cs typeface="Aptos" panose="020B0004020202020204" pitchFamily="34" charset="0"/>
              </a:rPr>
              <a:t> </a:t>
            </a:r>
          </a:p>
          <a:p>
            <a:pPr marL="0" marR="0"/>
            <a:r>
              <a:rPr lang="en-US" sz="1600" dirty="0">
                <a:effectLst/>
                <a:latin typeface="Aptos" panose="020B0004020202020204" pitchFamily="34" charset="0"/>
                <a:ea typeface="Calibri" panose="020F0502020204030204" pitchFamily="34" charset="0"/>
                <a:cs typeface="Aptos" panose="020B0004020202020204" pitchFamily="34" charset="0"/>
              </a:rPr>
              <a:t>For Market submission validations and corresponding error messages – the only changes are related to the submission changes for RTC. The updated RTC+B submission validation rules can be found here - </a:t>
            </a:r>
            <a:r>
              <a:rPr lang="en-US" sz="1600" u="sng" dirty="0">
                <a:solidFill>
                  <a:srgbClr val="467886"/>
                </a:solidFill>
                <a:effectLst/>
                <a:latin typeface="Aptos" panose="020B0004020202020204" pitchFamily="34" charset="0"/>
                <a:ea typeface="Calibri" panose="020F0502020204030204" pitchFamily="34" charset="0"/>
                <a:cs typeface="Aptos" panose="020B0004020202020204" pitchFamily="34" charset="0"/>
                <a:hlinkClick r:id="rId5"/>
              </a:rPr>
              <a:t>https://www.ercot.com/mp/data-products/data-product-details?id=NP4-450-M</a:t>
            </a:r>
            <a:r>
              <a:rPr lang="en-US" sz="1600" dirty="0">
                <a:effectLst/>
                <a:latin typeface="Aptos" panose="020B0004020202020204" pitchFamily="34" charset="0"/>
                <a:ea typeface="Calibri" panose="020F0502020204030204" pitchFamily="34" charset="0"/>
                <a:cs typeface="Aptos" panose="020B0004020202020204" pitchFamily="34" charset="0"/>
              </a:rPr>
              <a:t>. These messages do not include an error code, and the message text for these vary based on the submission error and are specific to the resource/values submitted.</a:t>
            </a:r>
          </a:p>
          <a:p>
            <a:pPr marL="0" indent="0">
              <a:buNone/>
            </a:pPr>
            <a:endParaRPr lang="en-US" sz="1600" dirty="0">
              <a:latin typeface="Aptos" panose="020B0004020202020204" pitchFamily="34" charset="0"/>
              <a:ea typeface="Calibri" panose="020F0502020204030204" pitchFamily="34" charset="0"/>
            </a:endParaRPr>
          </a:p>
          <a:p>
            <a:pPr marL="0" indent="0">
              <a:buNone/>
            </a:pPr>
            <a:endParaRPr lang="en-US" sz="1600" dirty="0">
              <a:latin typeface="Aptos" panose="020B0004020202020204" pitchFamily="34" charset="0"/>
              <a:ea typeface="Calibri" panose="020F0502020204030204" pitchFamily="34" charset="0"/>
            </a:endParaRPr>
          </a:p>
          <a:p>
            <a:pPr marL="0" indent="0">
              <a:buNone/>
            </a:pPr>
            <a:endParaRPr lang="en-US" sz="1600" dirty="0">
              <a:latin typeface="Aptos" panose="020B0004020202020204" pitchFamily="34" charset="0"/>
              <a:ea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391667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51EC1-91BF-64D5-0E45-814AADAF0F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75BA86-9A93-54D7-4F0A-392C29602EEF}"/>
              </a:ext>
            </a:extLst>
          </p:cNvPr>
          <p:cNvSpPr>
            <a:spLocks noGrp="1"/>
          </p:cNvSpPr>
          <p:nvPr>
            <p:ph type="title"/>
          </p:nvPr>
        </p:nvSpPr>
        <p:spPr/>
        <p:txBody>
          <a:bodyPr/>
          <a:lstStyle/>
          <a:p>
            <a:r>
              <a:rPr lang="en-US" dirty="0"/>
              <a:t>FAQ - Market Trials Submission Testing </a:t>
            </a:r>
          </a:p>
        </p:txBody>
      </p:sp>
      <p:sp>
        <p:nvSpPr>
          <p:cNvPr id="4" name="Slide Number Placeholder 3">
            <a:extLst>
              <a:ext uri="{FF2B5EF4-FFF2-40B4-BE49-F238E27FC236}">
                <a16:creationId xmlns:a16="http://schemas.microsoft.com/office/drawing/2014/main" id="{EFB21F59-E443-57E0-B8F8-79871A2BBC20}"/>
              </a:ext>
            </a:extLst>
          </p:cNvPr>
          <p:cNvSpPr>
            <a:spLocks noGrp="1"/>
          </p:cNvSpPr>
          <p:nvPr>
            <p:ph type="sldNum" sz="quarter" idx="4"/>
          </p:nvPr>
        </p:nvSpPr>
        <p:spPr/>
        <p:txBody>
          <a:bodyPr/>
          <a:lstStyle/>
          <a:p>
            <a:fld id="{1D93BD3E-1E9A-4970-A6F7-E7AC52762E0C}" type="slidenum">
              <a:rPr lang="en-US" smtClean="0"/>
              <a:pPr/>
              <a:t>26</a:t>
            </a:fld>
            <a:endParaRPr lang="en-US"/>
          </a:p>
        </p:txBody>
      </p:sp>
      <p:sp>
        <p:nvSpPr>
          <p:cNvPr id="7" name="Content Placeholder 6">
            <a:extLst>
              <a:ext uri="{FF2B5EF4-FFF2-40B4-BE49-F238E27FC236}">
                <a16:creationId xmlns:a16="http://schemas.microsoft.com/office/drawing/2014/main" id="{CDAF5F9D-D457-F6CD-EDB6-25D2E77CB249}"/>
              </a:ext>
            </a:extLst>
          </p:cNvPr>
          <p:cNvSpPr>
            <a:spLocks noGrp="1"/>
          </p:cNvSpPr>
          <p:nvPr>
            <p:ph idx="1"/>
          </p:nvPr>
        </p:nvSpPr>
        <p:spPr>
          <a:xfrm>
            <a:off x="318817" y="417037"/>
            <a:ext cx="8458200" cy="4845394"/>
          </a:xfrm>
        </p:spPr>
        <p:txBody>
          <a:bodyPr/>
          <a:lstStyle/>
          <a:p>
            <a:pPr marL="0" indent="0">
              <a:buNone/>
            </a:pPr>
            <a:r>
              <a:rPr lang="en-US" sz="1600" b="1" dirty="0">
                <a:latin typeface="Aptos" panose="020B0004020202020204" pitchFamily="34" charset="0"/>
                <a:ea typeface="Calibri" panose="020F0502020204030204" pitchFamily="34" charset="0"/>
              </a:rPr>
              <a:t>Q4. When can MPs start testing DAM and SCED awards data along with reports in Market Trials?</a:t>
            </a:r>
          </a:p>
          <a:p>
            <a:pPr marL="0" indent="0">
              <a:buNone/>
            </a:pPr>
            <a:r>
              <a:rPr lang="en-US" sz="1600" dirty="0">
                <a:latin typeface="Aptos" panose="020B0004020202020204" pitchFamily="34" charset="0"/>
                <a:ea typeface="Calibri" panose="020F0502020204030204" pitchFamily="34" charset="0"/>
              </a:rPr>
              <a:t>A4. Currently the Market Trial environment is setup with limited functionality. For the first two phases of testing, the functionality is limited to vendor and QSE market submission testing and telemetry validations. Starting with Open Loop testing till go-live, the environment will be updated to allow for DAM/SCED runs.</a:t>
            </a:r>
          </a:p>
          <a:p>
            <a:pPr marL="0" indent="0">
              <a:buNone/>
            </a:pPr>
            <a:r>
              <a:rPr lang="en-US" sz="1600" dirty="0">
                <a:latin typeface="Aptos" panose="020B0004020202020204" pitchFamily="34" charset="0"/>
                <a:ea typeface="Calibri" panose="020F0502020204030204" pitchFamily="34" charset="0"/>
              </a:rPr>
              <a:t>DAM award reports will be available on MMSUI/via EWS on the days when DAM is run on RTC market trials </a:t>
            </a:r>
          </a:p>
          <a:p>
            <a:pPr>
              <a:buFont typeface="Courier New" panose="02070309020205020404" pitchFamily="49" charset="0"/>
              <a:buChar char="o"/>
            </a:pPr>
            <a:endParaRPr lang="en-US" sz="1600" dirty="0">
              <a:latin typeface="Aptos" panose="020B0004020202020204" pitchFamily="34" charset="0"/>
              <a:ea typeface="Calibri" panose="020F0502020204030204" pitchFamily="34" charset="0"/>
            </a:endParaRPr>
          </a:p>
          <a:p>
            <a:pPr>
              <a:buFont typeface="Courier New" panose="02070309020205020404" pitchFamily="49" charset="0"/>
              <a:buChar char="o"/>
            </a:pPr>
            <a:endParaRPr lang="en-US" sz="1600" dirty="0">
              <a:latin typeface="Aptos" panose="020B0004020202020204" pitchFamily="34" charset="0"/>
              <a:ea typeface="Calibri" panose="020F0502020204030204" pitchFamily="34" charset="0"/>
            </a:endParaRPr>
          </a:p>
          <a:p>
            <a:pPr>
              <a:buFont typeface="Courier New" panose="02070309020205020404" pitchFamily="49" charset="0"/>
              <a:buChar char="o"/>
            </a:pPr>
            <a:endParaRPr lang="en-US" sz="1600" dirty="0">
              <a:latin typeface="Aptos" panose="020B0004020202020204" pitchFamily="34" charset="0"/>
              <a:ea typeface="Calibri" panose="020F0502020204030204" pitchFamily="34" charset="0"/>
            </a:endParaRPr>
          </a:p>
          <a:p>
            <a:pPr>
              <a:buFont typeface="Courier New" panose="02070309020205020404" pitchFamily="49" charset="0"/>
              <a:buChar char="o"/>
            </a:pPr>
            <a:endParaRPr lang="en-US" sz="1600" dirty="0">
              <a:latin typeface="Aptos" panose="020B0004020202020204" pitchFamily="34" charset="0"/>
              <a:ea typeface="Calibri" panose="020F0502020204030204" pitchFamily="34" charset="0"/>
            </a:endParaRPr>
          </a:p>
          <a:p>
            <a:pPr>
              <a:buFont typeface="Courier New" panose="02070309020205020404" pitchFamily="49" charset="0"/>
              <a:buChar char="o"/>
            </a:pPr>
            <a:endParaRPr lang="en-US" sz="1600" dirty="0">
              <a:latin typeface="Aptos" panose="020B0004020202020204" pitchFamily="34" charset="0"/>
              <a:ea typeface="Calibri" panose="020F0502020204030204" pitchFamily="34" charset="0"/>
            </a:endParaRPr>
          </a:p>
          <a:p>
            <a:pPr marL="57150" indent="0">
              <a:lnSpc>
                <a:spcPct val="107000"/>
              </a:lnSpc>
              <a:spcAft>
                <a:spcPts val="800"/>
              </a:spcAft>
              <a:buNone/>
            </a:pPr>
            <a:r>
              <a:rPr lang="en-US" sz="1600" dirty="0">
                <a:latin typeface="Aptos" panose="020B0004020202020204" pitchFamily="34" charset="0"/>
                <a:ea typeface="Calibri" panose="020F0502020204030204" pitchFamily="34" charset="0"/>
              </a:rPr>
              <a:t>During open loop testing, ERCOT will p</a:t>
            </a:r>
            <a:r>
              <a:rPr lang="en-US" sz="1600" dirty="0">
                <a:latin typeface="Aptos" panose="020B0004020202020204" pitchFamily="34" charset="0"/>
              </a:rPr>
              <a:t>ublish the following four reports:</a:t>
            </a:r>
          </a:p>
          <a:p>
            <a:r>
              <a:rPr lang="en-US" sz="1600" dirty="0">
                <a:latin typeface="Aptos" panose="020B0004020202020204" pitchFamily="34" charset="0"/>
                <a:ea typeface="Calibri" panose="020F0502020204030204" pitchFamily="34" charset="0"/>
              </a:rPr>
              <a:t>SCED Shadow Prices and Binding Transmission Constraints - NP6-86-CD </a:t>
            </a:r>
          </a:p>
          <a:p>
            <a:r>
              <a:rPr lang="en-US" sz="1600" dirty="0">
                <a:latin typeface="Aptos" panose="020B0004020202020204" pitchFamily="34" charset="0"/>
                <a:ea typeface="Calibri" panose="020F0502020204030204" pitchFamily="34" charset="0"/>
              </a:rPr>
              <a:t>LMPs by Resource Nodes, Load Zones and Trading Hubs Market Trials - NP6-788-CD</a:t>
            </a:r>
          </a:p>
          <a:p>
            <a:r>
              <a:rPr lang="en-US" sz="1600" dirty="0">
                <a:latin typeface="Aptos" panose="020B0004020202020204" pitchFamily="34" charset="0"/>
                <a:ea typeface="Calibri" panose="020F0502020204030204" pitchFamily="34" charset="0"/>
              </a:rPr>
              <a:t>Modify Real-Time ORDC and Reliability Deployment Price Adders and Reserves by SCED Interval - NP6-323-CD</a:t>
            </a:r>
          </a:p>
          <a:p>
            <a:r>
              <a:rPr lang="en-US" sz="1600" dirty="0">
                <a:latin typeface="Aptos" panose="020B0004020202020204" pitchFamily="34" charset="0"/>
                <a:ea typeface="Calibri" panose="020F0502020204030204" pitchFamily="34" charset="0"/>
              </a:rPr>
              <a:t>Real-Time Clearing Prices for Capacity by SCED interval – NP6-332-CD </a:t>
            </a:r>
          </a:p>
          <a:p>
            <a:pPr marL="0" indent="0">
              <a:buNone/>
            </a:pPr>
            <a:endParaRPr lang="en-US" sz="1600" dirty="0">
              <a:latin typeface="Aptos" panose="020B0004020202020204" pitchFamily="34" charset="0"/>
              <a:ea typeface="Calibri" panose="020F0502020204030204" pitchFamily="34" charset="0"/>
            </a:endParaRPr>
          </a:p>
          <a:p>
            <a:pPr marL="0" indent="0">
              <a:buNone/>
            </a:pPr>
            <a:endParaRPr lang="en-US" sz="1600" dirty="0">
              <a:latin typeface="Aptos" panose="020B0004020202020204" pitchFamily="34" charset="0"/>
              <a:ea typeface="Calibri" panose="020F0502020204030204" pitchFamily="34" charset="0"/>
            </a:endParaRPr>
          </a:p>
          <a:p>
            <a:pPr marL="0" indent="0">
              <a:buNone/>
            </a:pPr>
            <a:endParaRPr lang="en-US" dirty="0"/>
          </a:p>
        </p:txBody>
      </p:sp>
      <p:pic>
        <p:nvPicPr>
          <p:cNvPr id="6" name="Picture 5">
            <a:extLst>
              <a:ext uri="{FF2B5EF4-FFF2-40B4-BE49-F238E27FC236}">
                <a16:creationId xmlns:a16="http://schemas.microsoft.com/office/drawing/2014/main" id="{20A2A9B2-5790-8976-BE81-A1397C212008}"/>
              </a:ext>
            </a:extLst>
          </p:cNvPr>
          <p:cNvPicPr>
            <a:picLocks noChangeAspect="1"/>
          </p:cNvPicPr>
          <p:nvPr/>
        </p:nvPicPr>
        <p:blipFill>
          <a:blip r:embed="rId2"/>
          <a:srcRect b="46164"/>
          <a:stretch/>
        </p:blipFill>
        <p:spPr>
          <a:xfrm>
            <a:off x="2759349" y="2567931"/>
            <a:ext cx="4784449" cy="1496031"/>
          </a:xfrm>
          <a:prstGeom prst="rect">
            <a:avLst/>
          </a:prstGeom>
        </p:spPr>
      </p:pic>
    </p:spTree>
    <p:extLst>
      <p:ext uri="{BB962C8B-B14F-4D97-AF65-F5344CB8AC3E}">
        <p14:creationId xmlns:p14="http://schemas.microsoft.com/office/powerpoint/2010/main" val="38324063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93FD5-E832-79D0-62D6-6A8A09D732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A40F16-9E2C-43CF-1C4A-4FA3C01C1682}"/>
              </a:ext>
            </a:extLst>
          </p:cNvPr>
          <p:cNvSpPr>
            <a:spLocks noGrp="1"/>
          </p:cNvSpPr>
          <p:nvPr>
            <p:ph type="title"/>
          </p:nvPr>
        </p:nvSpPr>
        <p:spPr/>
        <p:txBody>
          <a:bodyPr/>
          <a:lstStyle/>
          <a:p>
            <a:r>
              <a:rPr lang="en-US" dirty="0"/>
              <a:t>FAQ - Market Trials Submission Testing </a:t>
            </a:r>
          </a:p>
        </p:txBody>
      </p:sp>
      <p:sp>
        <p:nvSpPr>
          <p:cNvPr id="4" name="Slide Number Placeholder 3">
            <a:extLst>
              <a:ext uri="{FF2B5EF4-FFF2-40B4-BE49-F238E27FC236}">
                <a16:creationId xmlns:a16="http://schemas.microsoft.com/office/drawing/2014/main" id="{E404E2E1-EF82-AC4E-9DEA-673F3D931F4F}"/>
              </a:ext>
            </a:extLst>
          </p:cNvPr>
          <p:cNvSpPr>
            <a:spLocks noGrp="1"/>
          </p:cNvSpPr>
          <p:nvPr>
            <p:ph type="sldNum" sz="quarter" idx="4"/>
          </p:nvPr>
        </p:nvSpPr>
        <p:spPr/>
        <p:txBody>
          <a:bodyPr/>
          <a:lstStyle/>
          <a:p>
            <a:fld id="{1D93BD3E-1E9A-4970-A6F7-E7AC52762E0C}" type="slidenum">
              <a:rPr lang="en-US" smtClean="0"/>
              <a:pPr/>
              <a:t>27</a:t>
            </a:fld>
            <a:endParaRPr lang="en-US"/>
          </a:p>
        </p:txBody>
      </p:sp>
      <p:sp>
        <p:nvSpPr>
          <p:cNvPr id="7" name="Content Placeholder 6">
            <a:extLst>
              <a:ext uri="{FF2B5EF4-FFF2-40B4-BE49-F238E27FC236}">
                <a16:creationId xmlns:a16="http://schemas.microsoft.com/office/drawing/2014/main" id="{33E0DE6B-45BA-081B-8843-12759ED3ADD5}"/>
              </a:ext>
            </a:extLst>
          </p:cNvPr>
          <p:cNvSpPr>
            <a:spLocks noGrp="1"/>
          </p:cNvSpPr>
          <p:nvPr>
            <p:ph idx="1"/>
          </p:nvPr>
        </p:nvSpPr>
        <p:spPr>
          <a:xfrm>
            <a:off x="228600" y="502841"/>
            <a:ext cx="8458200" cy="4845394"/>
          </a:xfrm>
        </p:spPr>
        <p:txBody>
          <a:bodyPr/>
          <a:lstStyle/>
          <a:p>
            <a:pPr marL="0" indent="0">
              <a:buNone/>
            </a:pPr>
            <a:r>
              <a:rPr lang="en-US" sz="1600" b="1" dirty="0">
                <a:latin typeface="Aptos" panose="020B0004020202020204" pitchFamily="34" charset="0"/>
                <a:ea typeface="Calibri" panose="020F0502020204030204" pitchFamily="34" charset="0"/>
              </a:rPr>
              <a:t>Q5. RTC+B Settlements Extracts in Market Trials?</a:t>
            </a:r>
          </a:p>
          <a:p>
            <a:pPr marL="0" marR="0" indent="0">
              <a:buNone/>
            </a:pPr>
            <a:r>
              <a:rPr lang="en-US" sz="1600" dirty="0">
                <a:latin typeface="Aptos" panose="020B0004020202020204" pitchFamily="34" charset="0"/>
                <a:ea typeface="Calibri" panose="020F0502020204030204" pitchFamily="34" charset="0"/>
              </a:rPr>
              <a:t>A5. Market Trials are limited for Settlements and Billing:  </a:t>
            </a:r>
          </a:p>
          <a:p>
            <a:pPr marL="342900" marR="0" lvl="0" indent="-342900">
              <a:buFont typeface="Aptos" panose="020B0004020202020204" pitchFamily="34" charset="0"/>
              <a:buChar char="-"/>
            </a:pPr>
            <a:r>
              <a:rPr lang="en-US" sz="1600" dirty="0">
                <a:latin typeface="Aptos" panose="020B0004020202020204" pitchFamily="34" charset="0"/>
                <a:ea typeface="Calibri" panose="020F0502020204030204" pitchFamily="34" charset="0"/>
              </a:rPr>
              <a:t>ERCOT will not be providing QSE specific statement files, however, generalized sample DAM and RTM Statements posted to 5/21 RTCBTF meeting page</a:t>
            </a:r>
          </a:p>
          <a:p>
            <a:pPr marL="400050" lvl="1" indent="0">
              <a:buNone/>
            </a:pPr>
            <a:r>
              <a:rPr lang="en-US" sz="1600" dirty="0">
                <a:latin typeface="Aptos" panose="020B0004020202020204" pitchFamily="34" charset="0"/>
                <a:ea typeface="Calibri" panose="020F0502020204030204" pitchFamily="34" charset="0"/>
                <a:hlinkClick r:id="rId2"/>
              </a:rPr>
              <a:t>https://www.ercot.com/calendar/05212025-RTCBTF-Meeting</a:t>
            </a:r>
            <a:endParaRPr lang="en-US" sz="1600" dirty="0">
              <a:latin typeface="Aptos" panose="020B0004020202020204" pitchFamily="34" charset="0"/>
              <a:ea typeface="Calibri" panose="020F0502020204030204" pitchFamily="34" charset="0"/>
            </a:endParaRPr>
          </a:p>
          <a:p>
            <a:pPr marL="342900" marR="0" lvl="0" indent="-342900">
              <a:buFont typeface="Aptos" panose="020B0004020202020204" pitchFamily="34" charset="0"/>
              <a:buChar char="-"/>
            </a:pPr>
            <a:endParaRPr lang="en-US" sz="1600" dirty="0">
              <a:latin typeface="Aptos" panose="020B0004020202020204" pitchFamily="34" charset="0"/>
              <a:ea typeface="Calibri" panose="020F0502020204030204" pitchFamily="34" charset="0"/>
            </a:endParaRPr>
          </a:p>
          <a:p>
            <a:pPr marL="342900" marR="0" lvl="0" indent="-342900">
              <a:buFont typeface="Aptos" panose="020B0004020202020204" pitchFamily="34" charset="0"/>
              <a:buChar char="-"/>
            </a:pPr>
            <a:r>
              <a:rPr lang="en-US" sz="1600" dirty="0">
                <a:latin typeface="Aptos" panose="020B0004020202020204" pitchFamily="34" charset="0"/>
                <a:ea typeface="Calibri" panose="020F0502020204030204" pitchFamily="34" charset="0"/>
              </a:rPr>
              <a:t>These statements do not structurally change, but will include changes in the billing determinants for RTC</a:t>
            </a:r>
          </a:p>
          <a:p>
            <a:pPr marL="342900" marR="0" lvl="0" indent="-342900">
              <a:buFont typeface="Aptos" panose="020B0004020202020204" pitchFamily="34" charset="0"/>
              <a:buChar char="-"/>
            </a:pPr>
            <a:r>
              <a:rPr lang="en-US" sz="1600" dirty="0">
                <a:latin typeface="Aptos" panose="020B0004020202020204" pitchFamily="34" charset="0"/>
                <a:ea typeface="Calibri" panose="020F0502020204030204" pitchFamily="34" charset="0"/>
              </a:rPr>
              <a:t>ERCOT has provided training on the RTC billing determinants and posted in a YouTube on this page:</a:t>
            </a:r>
          </a:p>
          <a:p>
            <a:pPr marL="742950" marR="0" lvl="1" indent="-285750">
              <a:buFont typeface="Courier New" panose="02070309020205020404" pitchFamily="49" charset="0"/>
              <a:buChar char="o"/>
            </a:pPr>
            <a:r>
              <a:rPr lang="en-US" sz="1600" dirty="0">
                <a:solidFill>
                  <a:srgbClr val="0076C6"/>
                </a:solidFill>
                <a:latin typeface="Aptos" panose="020B000402020202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https://www.ercot.com/committees/tac/rtcbtf/training</a:t>
            </a:r>
            <a:r>
              <a:rPr lang="en-US" sz="1600" dirty="0">
                <a:solidFill>
                  <a:srgbClr val="0076C6"/>
                </a:solidFill>
                <a:latin typeface="Aptos" panose="020B0004020202020204" pitchFamily="34" charset="0"/>
                <a:ea typeface="Calibri" panose="020F0502020204030204" pitchFamily="34" charset="0"/>
              </a:rPr>
              <a:t>   </a:t>
            </a:r>
            <a:r>
              <a:rPr lang="en-US" sz="1600" dirty="0">
                <a:latin typeface="Aptos" panose="020B0004020202020204" pitchFamily="34" charset="0"/>
                <a:ea typeface="Calibri" panose="020F0502020204030204" pitchFamily="34" charset="0"/>
              </a:rPr>
              <a:t>(Select RTC+B Settlement Overview)</a:t>
            </a:r>
          </a:p>
          <a:p>
            <a:pPr marL="742950" marR="0" lvl="1" indent="-285750">
              <a:buFont typeface="Courier New" panose="02070309020205020404" pitchFamily="49" charset="0"/>
              <a:buChar char="o"/>
            </a:pPr>
            <a:endParaRPr lang="en-US" sz="1600" dirty="0">
              <a:latin typeface="Aptos" panose="020B0004020202020204" pitchFamily="34" charset="0"/>
              <a:ea typeface="Calibri" panose="020F0502020204030204" pitchFamily="34" charset="0"/>
            </a:endParaRPr>
          </a:p>
          <a:p>
            <a:pPr marL="0" indent="0">
              <a:buNone/>
            </a:pPr>
            <a:endParaRPr lang="en-US" sz="1600" dirty="0">
              <a:latin typeface="Aptos" panose="020B0004020202020204" pitchFamily="34" charset="0"/>
              <a:ea typeface="Calibri" panose="020F0502020204030204" pitchFamily="34" charset="0"/>
            </a:endParaRPr>
          </a:p>
          <a:p>
            <a:pPr marL="0" indent="0">
              <a:buNone/>
            </a:pPr>
            <a:endParaRPr lang="en-US" sz="1600" dirty="0">
              <a:latin typeface="Aptos" panose="020B0004020202020204" pitchFamily="34" charset="0"/>
              <a:ea typeface="Calibri" panose="020F0502020204030204" pitchFamily="34" charset="0"/>
            </a:endParaRPr>
          </a:p>
          <a:p>
            <a:pPr marL="0" indent="0">
              <a:buNone/>
            </a:pPr>
            <a:endParaRPr lang="en-US" dirty="0"/>
          </a:p>
        </p:txBody>
      </p:sp>
      <p:pic>
        <p:nvPicPr>
          <p:cNvPr id="1026" name="Picture 2">
            <a:extLst>
              <a:ext uri="{FF2B5EF4-FFF2-40B4-BE49-F238E27FC236}">
                <a16:creationId xmlns:a16="http://schemas.microsoft.com/office/drawing/2014/main" id="{33DEA6DC-A9A4-E505-045B-40FC2256D3C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79915" y="4024806"/>
            <a:ext cx="4539343" cy="23303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0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6CBF9-33D4-457C-7B6B-3B0E0C84CACB}"/>
              </a:ext>
            </a:extLst>
          </p:cNvPr>
          <p:cNvSpPr>
            <a:spLocks noGrp="1"/>
          </p:cNvSpPr>
          <p:nvPr>
            <p:ph type="title"/>
          </p:nvPr>
        </p:nvSpPr>
        <p:spPr/>
        <p:txBody>
          <a:bodyPr/>
          <a:lstStyle/>
          <a:p>
            <a:r>
              <a:rPr lang="en-US" sz="2000" dirty="0"/>
              <a:t>RTC+B Market Trials</a:t>
            </a:r>
            <a:br>
              <a:rPr lang="en-US" b="1" dirty="0">
                <a:solidFill>
                  <a:schemeClr val="tx2"/>
                </a:solidFill>
              </a:rPr>
            </a:br>
            <a:r>
              <a:rPr lang="en-US" dirty="0"/>
              <a:t>	</a:t>
            </a:r>
          </a:p>
        </p:txBody>
      </p:sp>
      <p:sp>
        <p:nvSpPr>
          <p:cNvPr id="3" name="Content Placeholder 2">
            <a:extLst>
              <a:ext uri="{FF2B5EF4-FFF2-40B4-BE49-F238E27FC236}">
                <a16:creationId xmlns:a16="http://schemas.microsoft.com/office/drawing/2014/main" id="{A827362F-2C1C-51B9-C5CB-21FFBB63DCD8}"/>
              </a:ext>
            </a:extLst>
          </p:cNvPr>
          <p:cNvSpPr>
            <a:spLocks noGrp="1"/>
          </p:cNvSpPr>
          <p:nvPr>
            <p:ph idx="1"/>
          </p:nvPr>
        </p:nvSpPr>
        <p:spPr>
          <a:xfrm>
            <a:off x="304800" y="1002383"/>
            <a:ext cx="8534400" cy="4853233"/>
          </a:xfrm>
        </p:spPr>
        <p:txBody>
          <a:bodyPr/>
          <a:lstStyle/>
          <a:p>
            <a:r>
              <a:rPr lang="en-US" sz="2000" dirty="0"/>
              <a:t>Questions? </a:t>
            </a:r>
          </a:p>
          <a:p>
            <a:pPr marL="457200" lvl="1" indent="0">
              <a:buNone/>
            </a:pPr>
            <a:endParaRPr lang="en-US" sz="2000" dirty="0"/>
          </a:p>
          <a:p>
            <a:pPr marL="457200" lvl="1" indent="0">
              <a:buNone/>
            </a:pPr>
            <a:endParaRPr lang="en-US" sz="2000" dirty="0"/>
          </a:p>
          <a:p>
            <a:r>
              <a:rPr lang="en-US" sz="2000" dirty="0"/>
              <a:t>Provide feedback to ERCOT on any concerns/questions at </a:t>
            </a:r>
            <a:r>
              <a:rPr lang="en-US" sz="2000" u="sng" dirty="0">
                <a:solidFill>
                  <a:srgbClr val="00AEC7"/>
                </a:solidFill>
              </a:rPr>
              <a:t>rtcb</a:t>
            </a:r>
            <a:r>
              <a:rPr lang="en-US" sz="2000" u="sng" dirty="0">
                <a:solidFill>
                  <a:srgbClr val="00AEC7"/>
                </a:solidFill>
                <a:hlinkClick r:id="rId2">
                  <a:extLst>
                    <a:ext uri="{A12FA001-AC4F-418D-AE19-62706E023703}">
                      <ahyp:hlinkClr xmlns:ahyp="http://schemas.microsoft.com/office/drawing/2018/hyperlinkcolor" val="tx"/>
                    </a:ext>
                  </a:extLst>
                </a:hlinkClick>
              </a:rPr>
              <a:t>@ercot.com</a:t>
            </a:r>
            <a:r>
              <a:rPr lang="en-US" sz="2000" u="sng" dirty="0">
                <a:solidFill>
                  <a:srgbClr val="00AEC7"/>
                </a:solidFill>
              </a:rPr>
              <a:t> </a:t>
            </a:r>
          </a:p>
          <a:p>
            <a:endParaRPr lang="en-US" sz="2400" dirty="0">
              <a:solidFill>
                <a:srgbClr val="00AEC7"/>
              </a:solidFill>
            </a:endParaRPr>
          </a:p>
          <a:p>
            <a:pPr marL="0" indent="0">
              <a:buNone/>
            </a:pPr>
            <a:endParaRPr lang="en-US" dirty="0"/>
          </a:p>
        </p:txBody>
      </p:sp>
      <p:sp>
        <p:nvSpPr>
          <p:cNvPr id="4" name="Slide Number Placeholder 3">
            <a:extLst>
              <a:ext uri="{FF2B5EF4-FFF2-40B4-BE49-F238E27FC236}">
                <a16:creationId xmlns:a16="http://schemas.microsoft.com/office/drawing/2014/main" id="{72514D95-AAB8-C83F-D9A9-903A9D7F2959}"/>
              </a:ext>
            </a:extLst>
          </p:cNvPr>
          <p:cNvSpPr>
            <a:spLocks noGrp="1"/>
          </p:cNvSpPr>
          <p:nvPr>
            <p:ph type="sldNum" sz="quarter" idx="4"/>
          </p:nvPr>
        </p:nvSpPr>
        <p:spPr/>
        <p:txBody>
          <a:bodyPr/>
          <a:lstStyle/>
          <a:p>
            <a:fld id="{1D93BD3E-1E9A-4970-A6F7-E7AC52762E0C}" type="slidenum">
              <a:rPr lang="en-US" smtClean="0"/>
              <a:pPr/>
              <a:t>28</a:t>
            </a:fld>
            <a:endParaRPr lang="en-US" dirty="0"/>
          </a:p>
        </p:txBody>
      </p:sp>
    </p:spTree>
    <p:extLst>
      <p:ext uri="{BB962C8B-B14F-4D97-AF65-F5344CB8AC3E}">
        <p14:creationId xmlns:p14="http://schemas.microsoft.com/office/powerpoint/2010/main" val="1091436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F4DB268F-57EF-D5F3-4C06-FF1106E59A1E}"/>
              </a:ext>
            </a:extLst>
          </p:cNvPr>
          <p:cNvCxnSpPr>
            <a:cxnSpLocks/>
          </p:cNvCxnSpPr>
          <p:nvPr/>
        </p:nvCxnSpPr>
        <p:spPr>
          <a:xfrm>
            <a:off x="7828513" y="1130528"/>
            <a:ext cx="25868" cy="297409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712934A-26A9-BE81-294F-7959E8CC0F88}"/>
              </a:ext>
            </a:extLst>
          </p:cNvPr>
          <p:cNvCxnSpPr>
            <a:cxnSpLocks/>
          </p:cNvCxnSpPr>
          <p:nvPr/>
        </p:nvCxnSpPr>
        <p:spPr>
          <a:xfrm>
            <a:off x="5822442" y="1226820"/>
            <a:ext cx="4885" cy="1740142"/>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9" name="Callout: Up Arrow 48">
            <a:extLst>
              <a:ext uri="{FF2B5EF4-FFF2-40B4-BE49-F238E27FC236}">
                <a16:creationId xmlns:a16="http://schemas.microsoft.com/office/drawing/2014/main" id="{C4CFD68A-8338-20FF-1D15-DA6E7E0B42DC}"/>
              </a:ext>
            </a:extLst>
          </p:cNvPr>
          <p:cNvSpPr/>
          <p:nvPr/>
        </p:nvSpPr>
        <p:spPr>
          <a:xfrm>
            <a:off x="7860496" y="3098440"/>
            <a:ext cx="1118477" cy="992570"/>
          </a:xfrm>
          <a:prstGeom prst="upArrowCallout">
            <a:avLst/>
          </a:prstGeom>
          <a:solidFill>
            <a:schemeClr val="accent3">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Callout: Up Arrow 45">
            <a:extLst>
              <a:ext uri="{FF2B5EF4-FFF2-40B4-BE49-F238E27FC236}">
                <a16:creationId xmlns:a16="http://schemas.microsoft.com/office/drawing/2014/main" id="{258F6389-5056-30A5-20DD-6E03B20A6426}"/>
              </a:ext>
            </a:extLst>
          </p:cNvPr>
          <p:cNvSpPr/>
          <p:nvPr/>
        </p:nvSpPr>
        <p:spPr>
          <a:xfrm>
            <a:off x="4139825" y="3098440"/>
            <a:ext cx="3688688" cy="992570"/>
          </a:xfrm>
          <a:prstGeom prst="upArrowCallout">
            <a:avLst/>
          </a:prstGeom>
          <a:solidFill>
            <a:schemeClr val="accent5">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Callout: Up Arrow 44">
            <a:extLst>
              <a:ext uri="{FF2B5EF4-FFF2-40B4-BE49-F238E27FC236}">
                <a16:creationId xmlns:a16="http://schemas.microsoft.com/office/drawing/2014/main" id="{A8B296CF-89BF-A21C-30E4-3C25A415F79B}"/>
              </a:ext>
            </a:extLst>
          </p:cNvPr>
          <p:cNvSpPr/>
          <p:nvPr/>
        </p:nvSpPr>
        <p:spPr>
          <a:xfrm>
            <a:off x="1087260" y="3099348"/>
            <a:ext cx="3064045" cy="992570"/>
          </a:xfrm>
          <a:prstGeom prst="upArrowCallout">
            <a:avLst/>
          </a:prstGeom>
          <a:solidFill>
            <a:schemeClr val="accent6">
              <a:lumMod val="20000"/>
              <a:lumOff val="8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FEC99DA3-0E15-3E33-06DE-669A0E837A28}"/>
              </a:ext>
            </a:extLst>
          </p:cNvPr>
          <p:cNvCxnSpPr>
            <a:cxnSpLocks/>
          </p:cNvCxnSpPr>
          <p:nvPr/>
        </p:nvCxnSpPr>
        <p:spPr>
          <a:xfrm flipH="1">
            <a:off x="4157581" y="1226820"/>
            <a:ext cx="6729" cy="221924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CFAA3BE-1DF0-B1BA-D3A8-151B1601CC6A}"/>
              </a:ext>
            </a:extLst>
          </p:cNvPr>
          <p:cNvCxnSpPr>
            <a:cxnSpLocks/>
          </p:cNvCxnSpPr>
          <p:nvPr/>
        </p:nvCxnSpPr>
        <p:spPr>
          <a:xfrm flipH="1">
            <a:off x="2592155" y="1226820"/>
            <a:ext cx="28969" cy="162639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ABA8E16-40F8-6DE7-3654-1F5652E27357}"/>
              </a:ext>
            </a:extLst>
          </p:cNvPr>
          <p:cNvCxnSpPr>
            <a:cxnSpLocks/>
          </p:cNvCxnSpPr>
          <p:nvPr/>
        </p:nvCxnSpPr>
        <p:spPr>
          <a:xfrm flipH="1">
            <a:off x="1087261" y="1226820"/>
            <a:ext cx="34798" cy="284875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EA97032A-B3FD-6C23-37C5-0CBE23E63CB1}"/>
              </a:ext>
            </a:extLst>
          </p:cNvPr>
          <p:cNvSpPr txBox="1">
            <a:spLocks/>
          </p:cNvSpPr>
          <p:nvPr/>
        </p:nvSpPr>
        <p:spPr>
          <a:xfrm>
            <a:off x="395202" y="233765"/>
            <a:ext cx="8487633" cy="570951"/>
          </a:xfrm>
          <a:prstGeom prst="rect">
            <a:avLst/>
          </a:prstGeom>
        </p:spPr>
        <p:txBody>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r>
              <a:rPr lang="en-US" dirty="0"/>
              <a:t>RTC+B Market Submissions -</a:t>
            </a:r>
            <a:r>
              <a:rPr lang="en-US" sz="1600" dirty="0"/>
              <a:t> </a:t>
            </a:r>
            <a:r>
              <a:rPr lang="en-US" dirty="0"/>
              <a:t>Systems configurations</a:t>
            </a:r>
          </a:p>
        </p:txBody>
      </p:sp>
      <p:sp>
        <p:nvSpPr>
          <p:cNvPr id="13" name="Rectangle 12">
            <a:extLst>
              <a:ext uri="{FF2B5EF4-FFF2-40B4-BE49-F238E27FC236}">
                <a16:creationId xmlns:a16="http://schemas.microsoft.com/office/drawing/2014/main" id="{692D907A-7C61-779A-5A91-6DB38D796CC0}"/>
              </a:ext>
            </a:extLst>
          </p:cNvPr>
          <p:cNvSpPr/>
          <p:nvPr/>
        </p:nvSpPr>
        <p:spPr>
          <a:xfrm>
            <a:off x="2618441" y="2125535"/>
            <a:ext cx="1561656" cy="91440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solidFill>
                  <a:schemeClr val="tx1"/>
                </a:solidFill>
              </a:rPr>
              <a:t>RTC QSE </a:t>
            </a:r>
          </a:p>
          <a:p>
            <a:pPr algn="ctr"/>
            <a:r>
              <a:rPr lang="en-US" sz="1100" b="1" dirty="0">
                <a:solidFill>
                  <a:schemeClr val="tx1"/>
                </a:solidFill>
              </a:rPr>
              <a:t>Submission Testing</a:t>
            </a:r>
          </a:p>
        </p:txBody>
      </p:sp>
      <p:sp>
        <p:nvSpPr>
          <p:cNvPr id="14" name="Rectangle 13">
            <a:extLst>
              <a:ext uri="{FF2B5EF4-FFF2-40B4-BE49-F238E27FC236}">
                <a16:creationId xmlns:a16="http://schemas.microsoft.com/office/drawing/2014/main" id="{2A7C9F43-D1CD-5F82-6143-0F5ED6118E96}"/>
              </a:ext>
            </a:extLst>
          </p:cNvPr>
          <p:cNvSpPr/>
          <p:nvPr/>
        </p:nvSpPr>
        <p:spPr>
          <a:xfrm>
            <a:off x="4164625" y="2125535"/>
            <a:ext cx="1657817" cy="914400"/>
          </a:xfrm>
          <a:prstGeom prst="rect">
            <a:avLst/>
          </a:prstGeom>
          <a:solidFill>
            <a:schemeClr val="accent1">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dirty="0">
                <a:solidFill>
                  <a:schemeClr val="tx1"/>
                </a:solidFill>
              </a:rPr>
              <a:t>Open-loop </a:t>
            </a:r>
          </a:p>
          <a:p>
            <a:pPr algn="ctr"/>
            <a:r>
              <a:rPr lang="en-US" sz="1050" b="1" dirty="0">
                <a:solidFill>
                  <a:schemeClr val="tx1"/>
                </a:solidFill>
              </a:rPr>
              <a:t>RTC SCED</a:t>
            </a:r>
          </a:p>
        </p:txBody>
      </p:sp>
      <p:sp>
        <p:nvSpPr>
          <p:cNvPr id="15" name="Rectangle 14">
            <a:extLst>
              <a:ext uri="{FF2B5EF4-FFF2-40B4-BE49-F238E27FC236}">
                <a16:creationId xmlns:a16="http://schemas.microsoft.com/office/drawing/2014/main" id="{44026E3E-4BBC-2CDE-660F-6E7C39CFCED7}"/>
              </a:ext>
            </a:extLst>
          </p:cNvPr>
          <p:cNvSpPr/>
          <p:nvPr/>
        </p:nvSpPr>
        <p:spPr>
          <a:xfrm>
            <a:off x="5822443" y="2126590"/>
            <a:ext cx="2006070" cy="910365"/>
          </a:xfrm>
          <a:prstGeom prst="rect">
            <a:avLst/>
          </a:prstGeom>
          <a:solidFill>
            <a:srgbClr val="F8948A"/>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dirty="0">
                <a:solidFill>
                  <a:schemeClr val="tx1"/>
                </a:solidFill>
              </a:rPr>
              <a:t>Ongoing Open-Loop</a:t>
            </a:r>
          </a:p>
          <a:p>
            <a:pPr algn="ctr"/>
            <a:r>
              <a:rPr lang="en-US" sz="1050" b="1" dirty="0">
                <a:solidFill>
                  <a:schemeClr val="tx1"/>
                </a:solidFill>
              </a:rPr>
              <a:t>&amp; Periodic Closed-loop SCED/LFC &amp; Day Ahead Market &amp; Transition to Go-Live</a:t>
            </a:r>
          </a:p>
        </p:txBody>
      </p:sp>
      <p:sp>
        <p:nvSpPr>
          <p:cNvPr id="23" name="Rectangle 22">
            <a:extLst>
              <a:ext uri="{FF2B5EF4-FFF2-40B4-BE49-F238E27FC236}">
                <a16:creationId xmlns:a16="http://schemas.microsoft.com/office/drawing/2014/main" id="{0B04C06B-C52B-F389-AC5E-A225AA27F943}"/>
              </a:ext>
            </a:extLst>
          </p:cNvPr>
          <p:cNvSpPr/>
          <p:nvPr/>
        </p:nvSpPr>
        <p:spPr>
          <a:xfrm>
            <a:off x="2619727" y="1556611"/>
            <a:ext cx="789194"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May 2025</a:t>
            </a:r>
          </a:p>
        </p:txBody>
      </p:sp>
      <p:sp>
        <p:nvSpPr>
          <p:cNvPr id="24" name="Rectangle 23">
            <a:extLst>
              <a:ext uri="{FF2B5EF4-FFF2-40B4-BE49-F238E27FC236}">
                <a16:creationId xmlns:a16="http://schemas.microsoft.com/office/drawing/2014/main" id="{A1A5A9EE-CEF8-7774-1B9B-556FBB9408BF}"/>
              </a:ext>
            </a:extLst>
          </p:cNvPr>
          <p:cNvSpPr/>
          <p:nvPr/>
        </p:nvSpPr>
        <p:spPr>
          <a:xfrm>
            <a:off x="3362585" y="1556611"/>
            <a:ext cx="817512"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June 2025</a:t>
            </a:r>
          </a:p>
        </p:txBody>
      </p:sp>
      <p:sp>
        <p:nvSpPr>
          <p:cNvPr id="25" name="Rectangle 24">
            <a:extLst>
              <a:ext uri="{FF2B5EF4-FFF2-40B4-BE49-F238E27FC236}">
                <a16:creationId xmlns:a16="http://schemas.microsoft.com/office/drawing/2014/main" id="{15462826-8396-1072-6270-9CEF9E396EC3}"/>
              </a:ext>
            </a:extLst>
          </p:cNvPr>
          <p:cNvSpPr/>
          <p:nvPr/>
        </p:nvSpPr>
        <p:spPr>
          <a:xfrm>
            <a:off x="4151305" y="1556611"/>
            <a:ext cx="845119"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July 2025</a:t>
            </a:r>
          </a:p>
        </p:txBody>
      </p:sp>
      <p:sp>
        <p:nvSpPr>
          <p:cNvPr id="26" name="Rectangle 25">
            <a:extLst>
              <a:ext uri="{FF2B5EF4-FFF2-40B4-BE49-F238E27FC236}">
                <a16:creationId xmlns:a16="http://schemas.microsoft.com/office/drawing/2014/main" id="{922F09F3-7FED-D165-CAC6-5872696DC5B8}"/>
              </a:ext>
            </a:extLst>
          </p:cNvPr>
          <p:cNvSpPr/>
          <p:nvPr/>
        </p:nvSpPr>
        <p:spPr>
          <a:xfrm>
            <a:off x="4971533" y="1565280"/>
            <a:ext cx="796539"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Aug 2025</a:t>
            </a:r>
          </a:p>
        </p:txBody>
      </p:sp>
      <p:sp>
        <p:nvSpPr>
          <p:cNvPr id="27" name="Rectangle 26">
            <a:extLst>
              <a:ext uri="{FF2B5EF4-FFF2-40B4-BE49-F238E27FC236}">
                <a16:creationId xmlns:a16="http://schemas.microsoft.com/office/drawing/2014/main" id="{145B9E6F-084C-A3B5-BD31-9FF09D8E34C1}"/>
              </a:ext>
            </a:extLst>
          </p:cNvPr>
          <p:cNvSpPr/>
          <p:nvPr/>
        </p:nvSpPr>
        <p:spPr>
          <a:xfrm>
            <a:off x="5748506" y="1565280"/>
            <a:ext cx="758718"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Sep 2025</a:t>
            </a:r>
          </a:p>
        </p:txBody>
      </p:sp>
      <p:sp>
        <p:nvSpPr>
          <p:cNvPr id="28" name="Rectangle 27">
            <a:extLst>
              <a:ext uri="{FF2B5EF4-FFF2-40B4-BE49-F238E27FC236}">
                <a16:creationId xmlns:a16="http://schemas.microsoft.com/office/drawing/2014/main" id="{641105A9-C787-2703-CAF0-7909C9525862}"/>
              </a:ext>
            </a:extLst>
          </p:cNvPr>
          <p:cNvSpPr/>
          <p:nvPr/>
        </p:nvSpPr>
        <p:spPr>
          <a:xfrm>
            <a:off x="6486711" y="1565280"/>
            <a:ext cx="603818"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Oct 2025</a:t>
            </a:r>
          </a:p>
        </p:txBody>
      </p:sp>
      <p:sp>
        <p:nvSpPr>
          <p:cNvPr id="29" name="Rectangle 28">
            <a:extLst>
              <a:ext uri="{FF2B5EF4-FFF2-40B4-BE49-F238E27FC236}">
                <a16:creationId xmlns:a16="http://schemas.microsoft.com/office/drawing/2014/main" id="{0869C7E7-6AD6-66EE-9476-0F679F08C46C}"/>
              </a:ext>
            </a:extLst>
          </p:cNvPr>
          <p:cNvSpPr/>
          <p:nvPr/>
        </p:nvSpPr>
        <p:spPr>
          <a:xfrm>
            <a:off x="7068495" y="1565280"/>
            <a:ext cx="717282"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Nov 2025</a:t>
            </a:r>
          </a:p>
        </p:txBody>
      </p:sp>
      <p:sp>
        <p:nvSpPr>
          <p:cNvPr id="30" name="Rectangle 29">
            <a:extLst>
              <a:ext uri="{FF2B5EF4-FFF2-40B4-BE49-F238E27FC236}">
                <a16:creationId xmlns:a16="http://schemas.microsoft.com/office/drawing/2014/main" id="{D32395EE-33E2-A0BC-9F5A-829AF4E65FA6}"/>
              </a:ext>
            </a:extLst>
          </p:cNvPr>
          <p:cNvSpPr/>
          <p:nvPr/>
        </p:nvSpPr>
        <p:spPr>
          <a:xfrm>
            <a:off x="7785777" y="1565280"/>
            <a:ext cx="1091523"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Dec 2025</a:t>
            </a:r>
          </a:p>
        </p:txBody>
      </p:sp>
      <p:sp>
        <p:nvSpPr>
          <p:cNvPr id="10" name="TextBox 9">
            <a:extLst>
              <a:ext uri="{FF2B5EF4-FFF2-40B4-BE49-F238E27FC236}">
                <a16:creationId xmlns:a16="http://schemas.microsoft.com/office/drawing/2014/main" id="{830519A9-0C02-DC6F-1AA2-E48EFB265269}"/>
              </a:ext>
            </a:extLst>
          </p:cNvPr>
          <p:cNvSpPr txBox="1"/>
          <p:nvPr/>
        </p:nvSpPr>
        <p:spPr>
          <a:xfrm>
            <a:off x="1062586" y="1123202"/>
            <a:ext cx="952500" cy="461665"/>
          </a:xfrm>
          <a:prstGeom prst="rect">
            <a:avLst/>
          </a:prstGeom>
          <a:noFill/>
        </p:spPr>
        <p:txBody>
          <a:bodyPr wrap="square" rtlCol="0">
            <a:spAutoFit/>
          </a:bodyPr>
          <a:lstStyle/>
          <a:p>
            <a:r>
              <a:rPr lang="en-US" sz="1200" dirty="0"/>
              <a:t>Start </a:t>
            </a:r>
          </a:p>
          <a:p>
            <a:r>
              <a:rPr lang="en-US" sz="1200" dirty="0"/>
              <a:t>03/07/2025</a:t>
            </a:r>
          </a:p>
        </p:txBody>
      </p:sp>
      <p:sp>
        <p:nvSpPr>
          <p:cNvPr id="38" name="TextBox 37">
            <a:extLst>
              <a:ext uri="{FF2B5EF4-FFF2-40B4-BE49-F238E27FC236}">
                <a16:creationId xmlns:a16="http://schemas.microsoft.com/office/drawing/2014/main" id="{F168978B-C93E-362D-C8FE-5A79048E3FD1}"/>
              </a:ext>
            </a:extLst>
          </p:cNvPr>
          <p:cNvSpPr txBox="1"/>
          <p:nvPr/>
        </p:nvSpPr>
        <p:spPr>
          <a:xfrm>
            <a:off x="2550642" y="1130528"/>
            <a:ext cx="952500" cy="461665"/>
          </a:xfrm>
          <a:prstGeom prst="rect">
            <a:avLst/>
          </a:prstGeom>
          <a:noFill/>
        </p:spPr>
        <p:txBody>
          <a:bodyPr wrap="square" rtlCol="0">
            <a:spAutoFit/>
          </a:bodyPr>
          <a:lstStyle/>
          <a:p>
            <a:r>
              <a:rPr lang="en-US" sz="1200" dirty="0"/>
              <a:t>Start </a:t>
            </a:r>
          </a:p>
          <a:p>
            <a:r>
              <a:rPr lang="en-US" sz="1200" dirty="0"/>
              <a:t>05/05/2025</a:t>
            </a:r>
          </a:p>
        </p:txBody>
      </p:sp>
      <p:sp>
        <p:nvSpPr>
          <p:cNvPr id="40" name="TextBox 39">
            <a:extLst>
              <a:ext uri="{FF2B5EF4-FFF2-40B4-BE49-F238E27FC236}">
                <a16:creationId xmlns:a16="http://schemas.microsoft.com/office/drawing/2014/main" id="{8F84B4E5-3DF5-E3A3-87C1-CC46E09B68AC}"/>
              </a:ext>
            </a:extLst>
          </p:cNvPr>
          <p:cNvSpPr txBox="1"/>
          <p:nvPr/>
        </p:nvSpPr>
        <p:spPr>
          <a:xfrm>
            <a:off x="5801810" y="1125970"/>
            <a:ext cx="952500" cy="461665"/>
          </a:xfrm>
          <a:prstGeom prst="rect">
            <a:avLst/>
          </a:prstGeom>
          <a:noFill/>
        </p:spPr>
        <p:txBody>
          <a:bodyPr wrap="square" rtlCol="0">
            <a:spAutoFit/>
          </a:bodyPr>
          <a:lstStyle/>
          <a:p>
            <a:r>
              <a:rPr lang="en-US" sz="1200" dirty="0"/>
              <a:t>Start </a:t>
            </a:r>
          </a:p>
          <a:p>
            <a:r>
              <a:rPr lang="en-US" sz="1200" dirty="0"/>
              <a:t>09/02/2025</a:t>
            </a:r>
          </a:p>
        </p:txBody>
      </p:sp>
      <p:sp>
        <p:nvSpPr>
          <p:cNvPr id="41" name="TextBox 40">
            <a:extLst>
              <a:ext uri="{FF2B5EF4-FFF2-40B4-BE49-F238E27FC236}">
                <a16:creationId xmlns:a16="http://schemas.microsoft.com/office/drawing/2014/main" id="{7AAB836F-23AE-B9EC-777B-494ED303ACD7}"/>
              </a:ext>
            </a:extLst>
          </p:cNvPr>
          <p:cNvSpPr txBox="1"/>
          <p:nvPr/>
        </p:nvSpPr>
        <p:spPr>
          <a:xfrm>
            <a:off x="7867389" y="1087620"/>
            <a:ext cx="952500" cy="461665"/>
          </a:xfrm>
          <a:prstGeom prst="rect">
            <a:avLst/>
          </a:prstGeom>
          <a:noFill/>
        </p:spPr>
        <p:txBody>
          <a:bodyPr wrap="square" rtlCol="0">
            <a:spAutoFit/>
          </a:bodyPr>
          <a:lstStyle/>
          <a:p>
            <a:r>
              <a:rPr lang="en-US" sz="1200" dirty="0"/>
              <a:t>Go-Live</a:t>
            </a:r>
          </a:p>
          <a:p>
            <a:r>
              <a:rPr lang="en-US" sz="1200" dirty="0"/>
              <a:t>12/5/25*</a:t>
            </a:r>
          </a:p>
        </p:txBody>
      </p:sp>
      <p:sp>
        <p:nvSpPr>
          <p:cNvPr id="2" name="Rectangle 1">
            <a:extLst>
              <a:ext uri="{FF2B5EF4-FFF2-40B4-BE49-F238E27FC236}">
                <a16:creationId xmlns:a16="http://schemas.microsoft.com/office/drawing/2014/main" id="{728063DA-CBE7-2F20-B567-C6BEDD268778}"/>
              </a:ext>
            </a:extLst>
          </p:cNvPr>
          <p:cNvSpPr/>
          <p:nvPr/>
        </p:nvSpPr>
        <p:spPr>
          <a:xfrm>
            <a:off x="1830924" y="1549285"/>
            <a:ext cx="787517"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Apr 2025</a:t>
            </a:r>
          </a:p>
        </p:txBody>
      </p:sp>
      <p:sp>
        <p:nvSpPr>
          <p:cNvPr id="3" name="Rectangle 2">
            <a:extLst>
              <a:ext uri="{FF2B5EF4-FFF2-40B4-BE49-F238E27FC236}">
                <a16:creationId xmlns:a16="http://schemas.microsoft.com/office/drawing/2014/main" id="{66657172-2A8A-1133-136D-39B6F9AA4A3D}"/>
              </a:ext>
            </a:extLst>
          </p:cNvPr>
          <p:cNvSpPr/>
          <p:nvPr/>
        </p:nvSpPr>
        <p:spPr>
          <a:xfrm>
            <a:off x="1120708" y="1549285"/>
            <a:ext cx="779557"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Mar 2025</a:t>
            </a:r>
          </a:p>
        </p:txBody>
      </p:sp>
      <p:sp>
        <p:nvSpPr>
          <p:cNvPr id="6" name="Rectangle 5">
            <a:extLst>
              <a:ext uri="{FF2B5EF4-FFF2-40B4-BE49-F238E27FC236}">
                <a16:creationId xmlns:a16="http://schemas.microsoft.com/office/drawing/2014/main" id="{C10A4BE0-7FC2-429B-C93E-DF976D694308}"/>
              </a:ext>
            </a:extLst>
          </p:cNvPr>
          <p:cNvSpPr/>
          <p:nvPr/>
        </p:nvSpPr>
        <p:spPr>
          <a:xfrm>
            <a:off x="219637" y="1549285"/>
            <a:ext cx="892831"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Feb 2025</a:t>
            </a:r>
          </a:p>
        </p:txBody>
      </p:sp>
      <p:sp>
        <p:nvSpPr>
          <p:cNvPr id="12" name="Rectangle 11">
            <a:extLst>
              <a:ext uri="{FF2B5EF4-FFF2-40B4-BE49-F238E27FC236}">
                <a16:creationId xmlns:a16="http://schemas.microsoft.com/office/drawing/2014/main" id="{E021F118-260E-F037-9CFA-D81A17929FA6}"/>
              </a:ext>
            </a:extLst>
          </p:cNvPr>
          <p:cNvSpPr/>
          <p:nvPr/>
        </p:nvSpPr>
        <p:spPr>
          <a:xfrm>
            <a:off x="1120708" y="2125535"/>
            <a:ext cx="1477658" cy="914400"/>
          </a:xfrm>
          <a:prstGeom prst="rect">
            <a:avLst/>
          </a:prstGeom>
          <a:solidFill>
            <a:schemeClr val="tx2">
              <a:lumMod val="20000"/>
              <a:lumOff val="8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solidFill>
                  <a:schemeClr val="tx1"/>
                </a:solidFill>
              </a:rPr>
              <a:t>Optional: RTC QSE/Vendor Developer</a:t>
            </a:r>
          </a:p>
          <a:p>
            <a:pPr algn="ctr"/>
            <a:r>
              <a:rPr lang="en-US" sz="1100" b="1" dirty="0">
                <a:solidFill>
                  <a:schemeClr val="tx1"/>
                </a:solidFill>
              </a:rPr>
              <a:t>Submission Testing</a:t>
            </a:r>
          </a:p>
        </p:txBody>
      </p:sp>
      <p:sp>
        <p:nvSpPr>
          <p:cNvPr id="20" name="TextBox 19">
            <a:extLst>
              <a:ext uri="{FF2B5EF4-FFF2-40B4-BE49-F238E27FC236}">
                <a16:creationId xmlns:a16="http://schemas.microsoft.com/office/drawing/2014/main" id="{DE2B9A18-6378-834C-6B94-1AE875932493}"/>
              </a:ext>
            </a:extLst>
          </p:cNvPr>
          <p:cNvSpPr txBox="1"/>
          <p:nvPr/>
        </p:nvSpPr>
        <p:spPr>
          <a:xfrm>
            <a:off x="4146554" y="1089298"/>
            <a:ext cx="952500" cy="461665"/>
          </a:xfrm>
          <a:prstGeom prst="rect">
            <a:avLst/>
          </a:prstGeom>
          <a:noFill/>
        </p:spPr>
        <p:txBody>
          <a:bodyPr wrap="square" rtlCol="0">
            <a:spAutoFit/>
          </a:bodyPr>
          <a:lstStyle/>
          <a:p>
            <a:r>
              <a:rPr lang="en-US" sz="1200" dirty="0"/>
              <a:t>Start </a:t>
            </a:r>
          </a:p>
          <a:p>
            <a:r>
              <a:rPr lang="en-US" sz="1200" dirty="0"/>
              <a:t>07/07/2025</a:t>
            </a:r>
          </a:p>
        </p:txBody>
      </p:sp>
      <p:sp>
        <p:nvSpPr>
          <p:cNvPr id="21" name="Rectangle 20">
            <a:extLst>
              <a:ext uri="{FF2B5EF4-FFF2-40B4-BE49-F238E27FC236}">
                <a16:creationId xmlns:a16="http://schemas.microsoft.com/office/drawing/2014/main" id="{A5AA021C-15FE-AF84-3DE5-A4D44D5E07E3}"/>
              </a:ext>
            </a:extLst>
          </p:cNvPr>
          <p:cNvSpPr/>
          <p:nvPr/>
        </p:nvSpPr>
        <p:spPr>
          <a:xfrm>
            <a:off x="788864" y="3320558"/>
            <a:ext cx="3616796" cy="91440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solidFill>
                  <a:schemeClr val="tx1"/>
                </a:solidFill>
              </a:rPr>
              <a:t>Certificate</a:t>
            </a:r>
            <a:r>
              <a:rPr lang="en-US" sz="1100" dirty="0">
                <a:solidFill>
                  <a:schemeClr val="tx1"/>
                </a:solidFill>
              </a:rPr>
              <a:t>: Current MOTE</a:t>
            </a:r>
          </a:p>
          <a:p>
            <a:pPr algn="ctr"/>
            <a:r>
              <a:rPr lang="en-US" sz="1100" b="1" dirty="0">
                <a:solidFill>
                  <a:schemeClr val="tx1"/>
                </a:solidFill>
              </a:rPr>
              <a:t>Env</a:t>
            </a:r>
            <a:r>
              <a:rPr lang="en-US" sz="1100" dirty="0">
                <a:solidFill>
                  <a:schemeClr val="tx1"/>
                </a:solidFill>
              </a:rPr>
              <a:t>: ERCOT RTC Market Trial</a:t>
            </a:r>
          </a:p>
          <a:p>
            <a:pPr algn="ctr"/>
            <a:r>
              <a:rPr lang="en-US" sz="1100" b="1" dirty="0">
                <a:solidFill>
                  <a:schemeClr val="tx1"/>
                </a:solidFill>
              </a:rPr>
              <a:t>URL</a:t>
            </a:r>
            <a:r>
              <a:rPr lang="en-US" sz="1100" dirty="0">
                <a:solidFill>
                  <a:schemeClr val="tx1"/>
                </a:solidFill>
              </a:rPr>
              <a:t>: RTC MIS MOTE URL</a:t>
            </a:r>
          </a:p>
        </p:txBody>
      </p:sp>
      <p:sp>
        <p:nvSpPr>
          <p:cNvPr id="22" name="Rectangle 21">
            <a:extLst>
              <a:ext uri="{FF2B5EF4-FFF2-40B4-BE49-F238E27FC236}">
                <a16:creationId xmlns:a16="http://schemas.microsoft.com/office/drawing/2014/main" id="{D63E1150-A6CE-E8EF-27D9-A13A443730CF}"/>
              </a:ext>
            </a:extLst>
          </p:cNvPr>
          <p:cNvSpPr/>
          <p:nvPr/>
        </p:nvSpPr>
        <p:spPr>
          <a:xfrm>
            <a:off x="3571372" y="3320558"/>
            <a:ext cx="4396380" cy="91440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solidFill>
                  <a:schemeClr val="tx1"/>
                </a:solidFill>
              </a:rPr>
              <a:t>Certificate</a:t>
            </a:r>
            <a:r>
              <a:rPr lang="en-US" sz="1100" dirty="0">
                <a:solidFill>
                  <a:schemeClr val="tx1"/>
                </a:solidFill>
              </a:rPr>
              <a:t>: Current Production</a:t>
            </a:r>
          </a:p>
          <a:p>
            <a:pPr algn="ctr"/>
            <a:r>
              <a:rPr lang="en-US" sz="1100" b="1" dirty="0">
                <a:solidFill>
                  <a:schemeClr val="tx1"/>
                </a:solidFill>
              </a:rPr>
              <a:t>Env</a:t>
            </a:r>
            <a:r>
              <a:rPr lang="en-US" sz="1100" dirty="0">
                <a:solidFill>
                  <a:schemeClr val="tx1"/>
                </a:solidFill>
              </a:rPr>
              <a:t>: ERCOT RTC Market Trial</a:t>
            </a:r>
          </a:p>
          <a:p>
            <a:pPr algn="ctr"/>
            <a:r>
              <a:rPr lang="en-US" sz="1100" b="1" dirty="0">
                <a:solidFill>
                  <a:schemeClr val="tx1"/>
                </a:solidFill>
              </a:rPr>
              <a:t>URL</a:t>
            </a:r>
            <a:r>
              <a:rPr lang="en-US" sz="1100" dirty="0">
                <a:solidFill>
                  <a:schemeClr val="tx1"/>
                </a:solidFill>
              </a:rPr>
              <a:t>: RTC MIS Market Trial</a:t>
            </a:r>
          </a:p>
        </p:txBody>
      </p:sp>
      <p:sp>
        <p:nvSpPr>
          <p:cNvPr id="31" name="Rectangle 30">
            <a:extLst>
              <a:ext uri="{FF2B5EF4-FFF2-40B4-BE49-F238E27FC236}">
                <a16:creationId xmlns:a16="http://schemas.microsoft.com/office/drawing/2014/main" id="{A646BEF0-EAEE-C3E7-2D0D-8118E0E63277}"/>
              </a:ext>
            </a:extLst>
          </p:cNvPr>
          <p:cNvSpPr/>
          <p:nvPr/>
        </p:nvSpPr>
        <p:spPr>
          <a:xfrm>
            <a:off x="7805168" y="3320558"/>
            <a:ext cx="1167301" cy="91440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dirty="0">
                <a:solidFill>
                  <a:schemeClr val="tx1"/>
                </a:solidFill>
              </a:rPr>
              <a:t>Cert</a:t>
            </a:r>
            <a:r>
              <a:rPr lang="en-US" sz="1050" dirty="0">
                <a:solidFill>
                  <a:schemeClr val="tx1"/>
                </a:solidFill>
              </a:rPr>
              <a:t>: Production</a:t>
            </a:r>
          </a:p>
          <a:p>
            <a:pPr algn="ctr"/>
            <a:r>
              <a:rPr lang="en-US" sz="1050" b="1" dirty="0">
                <a:solidFill>
                  <a:schemeClr val="tx1"/>
                </a:solidFill>
              </a:rPr>
              <a:t>Env</a:t>
            </a:r>
            <a:r>
              <a:rPr lang="en-US" sz="1050" dirty="0">
                <a:solidFill>
                  <a:schemeClr val="tx1"/>
                </a:solidFill>
              </a:rPr>
              <a:t>: Prod</a:t>
            </a:r>
          </a:p>
          <a:p>
            <a:pPr algn="ctr"/>
            <a:r>
              <a:rPr lang="en-US" sz="1050" b="1" dirty="0">
                <a:solidFill>
                  <a:schemeClr val="tx1"/>
                </a:solidFill>
              </a:rPr>
              <a:t>URL</a:t>
            </a:r>
            <a:r>
              <a:rPr lang="en-US" sz="1050" dirty="0">
                <a:solidFill>
                  <a:schemeClr val="tx1"/>
                </a:solidFill>
              </a:rPr>
              <a:t>: MIS Prod</a:t>
            </a:r>
          </a:p>
        </p:txBody>
      </p:sp>
      <p:sp>
        <p:nvSpPr>
          <p:cNvPr id="59" name="TextBox 58">
            <a:extLst>
              <a:ext uri="{FF2B5EF4-FFF2-40B4-BE49-F238E27FC236}">
                <a16:creationId xmlns:a16="http://schemas.microsoft.com/office/drawing/2014/main" id="{3111D675-D684-D8CB-2FC9-424D6C033CC7}"/>
              </a:ext>
            </a:extLst>
          </p:cNvPr>
          <p:cNvSpPr txBox="1"/>
          <p:nvPr/>
        </p:nvSpPr>
        <p:spPr>
          <a:xfrm>
            <a:off x="395202" y="4350754"/>
            <a:ext cx="8241947" cy="1754326"/>
          </a:xfrm>
          <a:prstGeom prst="rect">
            <a:avLst/>
          </a:prstGeom>
          <a:noFill/>
        </p:spPr>
        <p:txBody>
          <a:bodyPr wrap="square" rtlCol="0">
            <a:spAutoFit/>
          </a:bodyPr>
          <a:lstStyle/>
          <a:p>
            <a:pPr marL="285750" indent="-285750">
              <a:buFont typeface="Arial" panose="020B0604020202020204" pitchFamily="34" charset="0"/>
              <a:buChar char="•"/>
            </a:pPr>
            <a:r>
              <a:rPr lang="en-US" sz="1200" dirty="0"/>
              <a:t>QSE/Vendor developer can use MOTE certificates &amp; RTC MIS MOTE API URL to test the submissions until end of submission testing phase (end of June) as needed. </a:t>
            </a:r>
            <a:r>
              <a:rPr lang="en-US" sz="1200" i="1" dirty="0"/>
              <a:t>At the start of the Open Loop testing, RTC MOTE MIS URLs will be disabled.</a:t>
            </a:r>
          </a:p>
          <a:p>
            <a:r>
              <a:rPr lang="en-US" sz="1200" b="1" u="sng" dirty="0"/>
              <a:t> </a:t>
            </a:r>
          </a:p>
          <a:p>
            <a:pPr marL="285750" indent="-285750">
              <a:buFont typeface="Arial" panose="020B0604020202020204" pitchFamily="34" charset="0"/>
              <a:buChar char="•"/>
            </a:pPr>
            <a:r>
              <a:rPr lang="en-US" sz="1200" b="1" u="sng" dirty="0"/>
              <a:t>URL links:</a:t>
            </a:r>
            <a:r>
              <a:rPr lang="en-US" sz="1200" b="1" dirty="0"/>
              <a:t> </a:t>
            </a:r>
            <a:r>
              <a:rPr lang="en-US" sz="1200" dirty="0"/>
              <a:t>RTC MOTE and Market Trial URL links to be used for MMSUI, OSUI and API submissions. Actual links are provided in next slide.</a:t>
            </a:r>
          </a:p>
          <a:p>
            <a:endParaRPr lang="en-US" sz="1200" dirty="0"/>
          </a:p>
          <a:p>
            <a:pPr marL="285750" indent="-285750">
              <a:buFont typeface="Arial" panose="020B0604020202020204" pitchFamily="34" charset="0"/>
              <a:buChar char="•"/>
            </a:pPr>
            <a:r>
              <a:rPr lang="en-US" sz="1200" dirty="0"/>
              <a:t>For notifications/responses to MPs from RTC Market Trials environment, MP will need to provide the listener URL to ERCOT</a:t>
            </a:r>
          </a:p>
        </p:txBody>
      </p:sp>
    </p:spTree>
    <p:extLst>
      <p:ext uri="{BB962C8B-B14F-4D97-AF65-F5344CB8AC3E}">
        <p14:creationId xmlns:p14="http://schemas.microsoft.com/office/powerpoint/2010/main" val="418804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D551-A04F-2165-E81D-E0D8C2678AE1}"/>
              </a:ext>
            </a:extLst>
          </p:cNvPr>
          <p:cNvSpPr>
            <a:spLocks noGrp="1"/>
          </p:cNvSpPr>
          <p:nvPr>
            <p:ph type="title"/>
          </p:nvPr>
        </p:nvSpPr>
        <p:spPr/>
        <p:txBody>
          <a:bodyPr/>
          <a:lstStyle/>
          <a:p>
            <a:r>
              <a:rPr lang="en-US" dirty="0"/>
              <a:t>RTC+B Market Submissions -</a:t>
            </a:r>
            <a:r>
              <a:rPr lang="en-US" sz="2000" dirty="0"/>
              <a:t> </a:t>
            </a:r>
            <a:r>
              <a:rPr lang="en-US" dirty="0"/>
              <a:t>Systems configurations</a:t>
            </a:r>
          </a:p>
        </p:txBody>
      </p:sp>
      <p:sp>
        <p:nvSpPr>
          <p:cNvPr id="3" name="Content Placeholder 2">
            <a:extLst>
              <a:ext uri="{FF2B5EF4-FFF2-40B4-BE49-F238E27FC236}">
                <a16:creationId xmlns:a16="http://schemas.microsoft.com/office/drawing/2014/main" id="{506EE897-1BAA-DD43-F7BE-777297054DFA}"/>
              </a:ext>
            </a:extLst>
          </p:cNvPr>
          <p:cNvSpPr>
            <a:spLocks noGrp="1"/>
          </p:cNvSpPr>
          <p:nvPr>
            <p:ph idx="1"/>
          </p:nvPr>
        </p:nvSpPr>
        <p:spPr>
          <a:xfrm>
            <a:off x="0" y="1222647"/>
            <a:ext cx="3006665" cy="824593"/>
          </a:xfrm>
        </p:spPr>
        <p:txBody>
          <a:bodyPr/>
          <a:lstStyle/>
          <a:p>
            <a:pPr marL="0" indent="0">
              <a:buNone/>
            </a:pPr>
            <a:r>
              <a:rPr lang="en-US" sz="1800" dirty="0"/>
              <a:t>Currently (pre-RTC)</a:t>
            </a:r>
            <a:r>
              <a:rPr lang="en-US" dirty="0"/>
              <a: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E643A2A5-7F17-7263-7E2B-1CDEC707195E}"/>
              </a:ext>
            </a:extLst>
          </p:cNvPr>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6" name="Table 5">
            <a:extLst>
              <a:ext uri="{FF2B5EF4-FFF2-40B4-BE49-F238E27FC236}">
                <a16:creationId xmlns:a16="http://schemas.microsoft.com/office/drawing/2014/main" id="{3E059CBF-1175-9A77-21F8-BB408DE548A5}"/>
              </a:ext>
            </a:extLst>
          </p:cNvPr>
          <p:cNvGraphicFramePr>
            <a:graphicFrameLocks noGrp="1"/>
          </p:cNvGraphicFramePr>
          <p:nvPr>
            <p:extLst>
              <p:ext uri="{D42A27DB-BD31-4B8C-83A1-F6EECF244321}">
                <p14:modId xmlns:p14="http://schemas.microsoft.com/office/powerpoint/2010/main" val="1689559417"/>
              </p:ext>
            </p:extLst>
          </p:nvPr>
        </p:nvGraphicFramePr>
        <p:xfrm>
          <a:off x="300129" y="2047240"/>
          <a:ext cx="8234273" cy="2777598"/>
        </p:xfrm>
        <a:graphic>
          <a:graphicData uri="http://schemas.openxmlformats.org/drawingml/2006/table">
            <a:tbl>
              <a:tblPr firstRow="1" bandRow="1">
                <a:tableStyleId>{69012ECD-51FC-41F1-AA8D-1B2483CD663E}</a:tableStyleId>
              </a:tblPr>
              <a:tblGrid>
                <a:gridCol w="1319842">
                  <a:extLst>
                    <a:ext uri="{9D8B030D-6E8A-4147-A177-3AD203B41FA5}">
                      <a16:colId xmlns:a16="http://schemas.microsoft.com/office/drawing/2014/main" val="2909460065"/>
                    </a:ext>
                  </a:extLst>
                </a:gridCol>
                <a:gridCol w="1431985">
                  <a:extLst>
                    <a:ext uri="{9D8B030D-6E8A-4147-A177-3AD203B41FA5}">
                      <a16:colId xmlns:a16="http://schemas.microsoft.com/office/drawing/2014/main" val="3294577722"/>
                    </a:ext>
                  </a:extLst>
                </a:gridCol>
                <a:gridCol w="2094202">
                  <a:extLst>
                    <a:ext uri="{9D8B030D-6E8A-4147-A177-3AD203B41FA5}">
                      <a16:colId xmlns:a16="http://schemas.microsoft.com/office/drawing/2014/main" val="1925719675"/>
                    </a:ext>
                  </a:extLst>
                </a:gridCol>
                <a:gridCol w="3388244">
                  <a:extLst>
                    <a:ext uri="{9D8B030D-6E8A-4147-A177-3AD203B41FA5}">
                      <a16:colId xmlns:a16="http://schemas.microsoft.com/office/drawing/2014/main" val="3089650510"/>
                    </a:ext>
                  </a:extLst>
                </a:gridCol>
              </a:tblGrid>
              <a:tr h="217278">
                <a:tc>
                  <a:txBody>
                    <a:bodyPr/>
                    <a:lstStyle/>
                    <a:p>
                      <a:pPr algn="ctr" fontAlgn="ctr"/>
                      <a:endParaRPr lang="en-US" sz="1200" b="1" i="0" u="none" strike="noStrike" dirty="0">
                        <a:solidFill>
                          <a:srgbClr val="000000"/>
                        </a:solidFill>
                        <a:effectLst/>
                        <a:latin typeface="Calibri" panose="020F0502020204030204" pitchFamily="34" charset="0"/>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a:effectLst/>
                        </a:rPr>
                        <a:t>Digital Certificate</a:t>
                      </a:r>
                      <a:endParaRPr lang="en-US" sz="1200" b="1" i="0" u="none" strike="noStrike">
                        <a:solidFill>
                          <a:srgbClr val="000000"/>
                        </a:solidFill>
                        <a:effectLst/>
                        <a:latin typeface="Calibri" panose="020F0502020204030204" pitchFamily="34" charset="0"/>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rPr>
                        <a:t>MMSUI/OSUI</a:t>
                      </a:r>
                      <a:endParaRPr lang="en-US" sz="1200" b="1" i="0" u="none" strike="noStrike" dirty="0">
                        <a:solidFill>
                          <a:srgbClr val="000000"/>
                        </a:solidFill>
                        <a:effectLst/>
                        <a:latin typeface="Calibri" panose="020F0502020204030204" pitchFamily="34" charset="0"/>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rPr>
                        <a:t>API</a:t>
                      </a:r>
                      <a:endParaRPr lang="en-US" sz="1200" b="1" i="0" u="none" strike="noStrike" dirty="0">
                        <a:solidFill>
                          <a:srgbClr val="000000"/>
                        </a:solidFill>
                        <a:effectLst/>
                        <a:latin typeface="Calibri" panose="020F0502020204030204" pitchFamily="34" charset="0"/>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9479185"/>
                  </a:ext>
                </a:extLst>
              </a:tr>
              <a:tr h="448982">
                <a:tc>
                  <a:txBody>
                    <a:bodyPr/>
                    <a:lstStyle/>
                    <a:p>
                      <a:pPr lvl="0" algn="ctr" fontAlgn="ctr"/>
                      <a:r>
                        <a:rPr lang="en-US" sz="1200" u="none" strike="noStrike" dirty="0">
                          <a:effectLst/>
                        </a:rPr>
                        <a:t>Current MOTE</a:t>
                      </a:r>
                      <a:endParaRPr lang="en-US" sz="1200" b="0" i="0" u="none" strike="noStrike" dirty="0">
                        <a:solidFill>
                          <a:srgbClr val="000000"/>
                        </a:solidFill>
                        <a:effectLst/>
                        <a:latin typeface="Calibri" panose="020F0502020204030204" pitchFamily="34" charset="0"/>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rPr>
                        <a:t>Current MOTE</a:t>
                      </a:r>
                      <a:endParaRPr lang="en-US" sz="1200" b="0" i="0" u="none" strike="noStrike" dirty="0">
                        <a:solidFill>
                          <a:srgbClr val="000000"/>
                        </a:solidFill>
                        <a:effectLst/>
                        <a:latin typeface="Calibri" panose="020F0502020204030204" pitchFamily="34" charset="0"/>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1200" u="sng" strike="noStrike" dirty="0">
                          <a:effectLst/>
                        </a:rPr>
                        <a:t>MOTE MIS URL:</a:t>
                      </a:r>
                      <a:br>
                        <a:rPr lang="en-US" sz="1200" u="none" strike="noStrike" dirty="0">
                          <a:effectLst/>
                        </a:rPr>
                      </a:br>
                      <a:r>
                        <a:rPr lang="en-US" sz="1200" u="sng" strike="noStrike" kern="1200" dirty="0">
                          <a:solidFill>
                            <a:schemeClr val="accent4">
                              <a:lumMod val="75000"/>
                              <a:lumOff val="25000"/>
                            </a:schemeClr>
                          </a:solidFill>
                          <a:effectLst/>
                          <a:latin typeface="+mn-lt"/>
                          <a:ea typeface="+mn-ea"/>
                          <a:cs typeface="+mn-cs"/>
                        </a:rPr>
                        <a:t>testmis.ercot.com/</a:t>
                      </a:r>
                      <a:r>
                        <a:rPr lang="en-US" sz="1200" u="sng" strike="noStrike" kern="1200" dirty="0" err="1">
                          <a:solidFill>
                            <a:schemeClr val="accent4">
                              <a:lumMod val="75000"/>
                              <a:lumOff val="25000"/>
                            </a:schemeClr>
                          </a:solidFill>
                          <a:effectLst/>
                          <a:latin typeface="+mn-lt"/>
                          <a:ea typeface="+mn-ea"/>
                          <a:cs typeface="+mn-cs"/>
                        </a:rPr>
                        <a:t>mmsui</a:t>
                      </a:r>
                      <a:br>
                        <a:rPr lang="en-US" sz="1200" u="sng" strike="noStrike" kern="1200" dirty="0">
                          <a:solidFill>
                            <a:schemeClr val="accent4">
                              <a:lumMod val="75000"/>
                              <a:lumOff val="25000"/>
                            </a:schemeClr>
                          </a:solidFill>
                          <a:effectLst/>
                          <a:latin typeface="+mn-lt"/>
                          <a:ea typeface="+mn-ea"/>
                          <a:cs typeface="+mn-cs"/>
                        </a:rPr>
                      </a:br>
                      <a:r>
                        <a:rPr lang="en-US" sz="1200" u="sng" strike="noStrike" kern="1200" dirty="0">
                          <a:solidFill>
                            <a:schemeClr val="accent4">
                              <a:lumMod val="75000"/>
                              <a:lumOff val="25000"/>
                            </a:schemeClr>
                          </a:solidFill>
                          <a:effectLst/>
                          <a:latin typeface="+mn-lt"/>
                          <a:ea typeface="+mn-ea"/>
                          <a:cs typeface="+mn-cs"/>
                        </a:rPr>
                        <a:t>testmis.ercot.com/</a:t>
                      </a:r>
                      <a:r>
                        <a:rPr lang="en-US" sz="1200" u="sng" strike="noStrike" kern="1200" dirty="0" err="1">
                          <a:solidFill>
                            <a:schemeClr val="accent4">
                              <a:lumMod val="75000"/>
                              <a:lumOff val="25000"/>
                            </a:schemeClr>
                          </a:solidFill>
                          <a:effectLst/>
                          <a:latin typeface="+mn-lt"/>
                          <a:ea typeface="+mn-ea"/>
                          <a:cs typeface="+mn-cs"/>
                        </a:rPr>
                        <a:t>osui</a:t>
                      </a:r>
                      <a:endParaRPr lang="en-US" sz="1200" u="sng"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1200" u="sng" strike="noStrike" dirty="0">
                          <a:effectLst/>
                        </a:rPr>
                        <a:t>MOTE MIS API URL:</a:t>
                      </a:r>
                      <a:br>
                        <a:rPr lang="en-US" sz="1200" u="none" strike="noStrike" dirty="0">
                          <a:effectLst/>
                        </a:rPr>
                      </a:br>
                      <a:r>
                        <a:rPr lang="en-US" sz="1200" u="sng" strike="noStrike" kern="1200" dirty="0">
                          <a:solidFill>
                            <a:schemeClr val="accent4">
                              <a:lumMod val="75000"/>
                              <a:lumOff val="25000"/>
                            </a:schemeClr>
                          </a:solidFill>
                          <a:effectLst/>
                          <a:latin typeface="+mn-lt"/>
                          <a:ea typeface="+mn-ea"/>
                          <a:cs typeface="+mn-cs"/>
                        </a:rPr>
                        <a:t>testmisapi.ercot.com /2007-08/Nodal/</a:t>
                      </a:r>
                      <a:r>
                        <a:rPr lang="en-US" sz="1200" u="sng" strike="noStrike" kern="1200" dirty="0" err="1">
                          <a:solidFill>
                            <a:schemeClr val="accent4">
                              <a:lumMod val="75000"/>
                              <a:lumOff val="25000"/>
                            </a:schemeClr>
                          </a:solidFill>
                          <a:effectLst/>
                          <a:latin typeface="+mn-lt"/>
                          <a:ea typeface="+mn-ea"/>
                          <a:cs typeface="+mn-cs"/>
                        </a:rPr>
                        <a:t>eEDS</a:t>
                      </a:r>
                      <a:r>
                        <a:rPr lang="en-US" sz="1200" u="sng" strike="noStrike" kern="1200" dirty="0">
                          <a:solidFill>
                            <a:schemeClr val="accent4">
                              <a:lumMod val="75000"/>
                              <a:lumOff val="25000"/>
                            </a:schemeClr>
                          </a:solidFill>
                          <a:effectLst/>
                          <a:latin typeface="+mn-lt"/>
                          <a:ea typeface="+mn-ea"/>
                          <a:cs typeface="+mn-cs"/>
                        </a:rPr>
                        <a:t>/EWS/</a:t>
                      </a:r>
                      <a:br>
                        <a:rPr lang="en-US" sz="1200" u="sng" strike="noStrike" kern="1200" dirty="0">
                          <a:solidFill>
                            <a:schemeClr val="accent4">
                              <a:lumMod val="75000"/>
                              <a:lumOff val="25000"/>
                            </a:schemeClr>
                          </a:solidFill>
                          <a:effectLst/>
                          <a:latin typeface="+mn-lt"/>
                          <a:ea typeface="+mn-ea"/>
                          <a:cs typeface="+mn-cs"/>
                        </a:rPr>
                      </a:br>
                      <a:endParaRPr lang="en-US" sz="1200" u="sng" strike="noStrike" kern="1200" dirty="0">
                        <a:solidFill>
                          <a:schemeClr val="accent4">
                            <a:lumMod val="75000"/>
                            <a:lumOff val="25000"/>
                          </a:schemeClr>
                        </a:solidFill>
                        <a:effectLst/>
                        <a:latin typeface="+mn-lt"/>
                        <a:ea typeface="+mn-ea"/>
                        <a:cs typeface="+mn-cs"/>
                      </a:endParaRPr>
                    </a:p>
                    <a:p>
                      <a:pPr algn="l" fontAlgn="ctr"/>
                      <a:r>
                        <a:rPr lang="en-US" sz="1200" u="sng" strike="noStrike" kern="1200" dirty="0">
                          <a:solidFill>
                            <a:schemeClr val="accent4">
                              <a:lumMod val="75000"/>
                              <a:lumOff val="25000"/>
                            </a:schemeClr>
                          </a:solidFill>
                          <a:effectLst/>
                          <a:latin typeface="+mn-lt"/>
                          <a:ea typeface="+mn-ea"/>
                          <a:cs typeface="+mn-cs"/>
                        </a:rPr>
                        <a:t>testmisapi.wan.ercot.com:9443/2007-08/Nodal/</a:t>
                      </a:r>
                      <a:r>
                        <a:rPr lang="en-US" sz="1200" u="sng" strike="noStrike" kern="1200" dirty="0" err="1">
                          <a:solidFill>
                            <a:schemeClr val="accent4">
                              <a:lumMod val="75000"/>
                              <a:lumOff val="25000"/>
                            </a:schemeClr>
                          </a:solidFill>
                          <a:effectLst/>
                          <a:latin typeface="+mn-lt"/>
                          <a:ea typeface="+mn-ea"/>
                          <a:cs typeface="+mn-cs"/>
                        </a:rPr>
                        <a:t>eEDS</a:t>
                      </a:r>
                      <a:r>
                        <a:rPr lang="en-US" sz="1200" u="sng" strike="noStrike" kern="1200" dirty="0">
                          <a:solidFill>
                            <a:schemeClr val="accent4">
                              <a:lumMod val="75000"/>
                              <a:lumOff val="25000"/>
                            </a:schemeClr>
                          </a:solidFill>
                          <a:effectLst/>
                          <a:latin typeface="+mn-lt"/>
                          <a:ea typeface="+mn-ea"/>
                          <a:cs typeface="+mn-cs"/>
                        </a:rPr>
                        <a:t>/EWS/</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1196995"/>
                  </a:ext>
                </a:extLst>
              </a:tr>
              <a:tr h="651834">
                <a:tc>
                  <a:txBody>
                    <a:bodyPr/>
                    <a:lstStyle/>
                    <a:p>
                      <a:pPr lvl="0" algn="ctr" fontAlgn="ctr"/>
                      <a:r>
                        <a:rPr lang="en-US" sz="1200" u="none" strike="noStrike" dirty="0">
                          <a:effectLst/>
                        </a:rPr>
                        <a:t>Current Prod</a:t>
                      </a:r>
                      <a:endParaRPr lang="en-US" sz="1200" b="0" i="0" u="none" strike="noStrike" dirty="0">
                        <a:solidFill>
                          <a:srgbClr val="000000"/>
                        </a:solidFill>
                        <a:effectLst/>
                        <a:latin typeface="Calibri" panose="020F0502020204030204" pitchFamily="34" charset="0"/>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200" u="none" strike="noStrike" dirty="0">
                          <a:effectLst/>
                        </a:rPr>
                        <a:t>Current Production</a:t>
                      </a:r>
                      <a:endParaRPr lang="en-US" sz="1200" b="0" i="0" u="none" strike="noStrike" dirty="0">
                        <a:solidFill>
                          <a:srgbClr val="000000"/>
                        </a:solidFill>
                        <a:effectLst/>
                        <a:latin typeface="Calibri" panose="020F0502020204030204" pitchFamily="34" charset="0"/>
                      </a:endParaRPr>
                    </a:p>
                  </a:txBody>
                  <a:tcPr marL="7224" marR="7224" marT="722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1200" u="sng" strike="noStrike" dirty="0">
                          <a:effectLst/>
                        </a:rPr>
                        <a:t>PROD MIS URL:</a:t>
                      </a:r>
                      <a:br>
                        <a:rPr lang="en-US" sz="1200" u="none" strike="noStrike" dirty="0">
                          <a:effectLst/>
                        </a:rPr>
                      </a:br>
                      <a:r>
                        <a:rPr lang="en-US" sz="1200" u="sng" strike="noStrike" kern="1200" dirty="0">
                          <a:solidFill>
                            <a:schemeClr val="accent4">
                              <a:lumMod val="75000"/>
                              <a:lumOff val="25000"/>
                            </a:schemeClr>
                          </a:solidFill>
                          <a:effectLst/>
                          <a:latin typeface="+mn-lt"/>
                          <a:ea typeface="+mn-ea"/>
                          <a:cs typeface="+mn-cs"/>
                        </a:rPr>
                        <a:t>mis.ercot.com/</a:t>
                      </a:r>
                      <a:r>
                        <a:rPr lang="en-US" sz="1200" u="sng" strike="noStrike" kern="1200" dirty="0" err="1">
                          <a:solidFill>
                            <a:schemeClr val="accent4">
                              <a:lumMod val="75000"/>
                              <a:lumOff val="25000"/>
                            </a:schemeClr>
                          </a:solidFill>
                          <a:effectLst/>
                          <a:latin typeface="+mn-lt"/>
                          <a:ea typeface="+mn-ea"/>
                          <a:cs typeface="+mn-cs"/>
                        </a:rPr>
                        <a:t>mmsui</a:t>
                      </a:r>
                      <a:br>
                        <a:rPr lang="en-US" sz="1200" u="sng" strike="noStrike" kern="1200" dirty="0">
                          <a:solidFill>
                            <a:schemeClr val="accent4">
                              <a:lumMod val="75000"/>
                              <a:lumOff val="25000"/>
                            </a:schemeClr>
                          </a:solidFill>
                          <a:effectLst/>
                          <a:latin typeface="+mn-lt"/>
                          <a:ea typeface="+mn-ea"/>
                          <a:cs typeface="+mn-cs"/>
                        </a:rPr>
                      </a:br>
                      <a:r>
                        <a:rPr lang="en-US" sz="1200" u="sng" strike="noStrike" kern="1200" dirty="0">
                          <a:solidFill>
                            <a:schemeClr val="accent4">
                              <a:lumMod val="75000"/>
                              <a:lumOff val="25000"/>
                            </a:schemeClr>
                          </a:solidFill>
                          <a:effectLst/>
                          <a:latin typeface="+mn-lt"/>
                          <a:ea typeface="+mn-ea"/>
                          <a:cs typeface="+mn-cs"/>
                        </a:rPr>
                        <a:t>mis.ercot.com/</a:t>
                      </a:r>
                      <a:r>
                        <a:rPr lang="en-US" sz="1200" u="sng" strike="noStrike" kern="1200" dirty="0" err="1">
                          <a:solidFill>
                            <a:schemeClr val="accent4">
                              <a:lumMod val="75000"/>
                              <a:lumOff val="25000"/>
                            </a:schemeClr>
                          </a:solidFill>
                          <a:effectLst/>
                          <a:latin typeface="+mn-lt"/>
                          <a:ea typeface="+mn-ea"/>
                          <a:cs typeface="+mn-cs"/>
                        </a:rPr>
                        <a:t>osui</a:t>
                      </a:r>
                      <a:endParaRPr lang="en-US" sz="1200" u="sng"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sz="1200" u="sng" strike="noStrike" dirty="0">
                          <a:effectLst/>
                        </a:rPr>
                        <a:t>PROD MIS API URL:</a:t>
                      </a:r>
                      <a:br>
                        <a:rPr lang="en-US" sz="1200" u="none" strike="noStrike" dirty="0">
                          <a:effectLst/>
                        </a:rPr>
                      </a:br>
                      <a:r>
                        <a:rPr lang="en-US" sz="1200" u="sng" strike="noStrike" kern="1200" dirty="0">
                          <a:solidFill>
                            <a:schemeClr val="accent4">
                              <a:lumMod val="75000"/>
                              <a:lumOff val="25000"/>
                            </a:schemeClr>
                          </a:solidFill>
                          <a:effectLst/>
                          <a:latin typeface="+mn-lt"/>
                          <a:ea typeface="+mn-ea"/>
                          <a:cs typeface="+mn-cs"/>
                        </a:rPr>
                        <a:t>misapi.ercot.com/2007-08/Nodal/</a:t>
                      </a:r>
                      <a:r>
                        <a:rPr lang="en-US" sz="1200" u="sng" strike="noStrike" kern="1200" dirty="0" err="1">
                          <a:solidFill>
                            <a:schemeClr val="accent4">
                              <a:lumMod val="75000"/>
                              <a:lumOff val="25000"/>
                            </a:schemeClr>
                          </a:solidFill>
                          <a:effectLst/>
                          <a:latin typeface="+mn-lt"/>
                          <a:ea typeface="+mn-ea"/>
                          <a:cs typeface="+mn-cs"/>
                        </a:rPr>
                        <a:t>eEDS</a:t>
                      </a:r>
                      <a:r>
                        <a:rPr lang="en-US" sz="1200" u="sng" strike="noStrike" kern="1200" dirty="0">
                          <a:solidFill>
                            <a:schemeClr val="accent4">
                              <a:lumMod val="75000"/>
                              <a:lumOff val="25000"/>
                            </a:schemeClr>
                          </a:solidFill>
                          <a:effectLst/>
                          <a:latin typeface="+mn-lt"/>
                          <a:ea typeface="+mn-ea"/>
                          <a:cs typeface="+mn-cs"/>
                        </a:rPr>
                        <a:t>/EWS/</a:t>
                      </a:r>
                      <a:br>
                        <a:rPr lang="en-US" sz="1200" u="sng" strike="noStrike" kern="1200" dirty="0">
                          <a:solidFill>
                            <a:schemeClr val="accent4">
                              <a:lumMod val="75000"/>
                              <a:lumOff val="25000"/>
                            </a:schemeClr>
                          </a:solidFill>
                          <a:effectLst/>
                          <a:latin typeface="+mn-lt"/>
                          <a:ea typeface="+mn-ea"/>
                          <a:cs typeface="+mn-cs"/>
                        </a:rPr>
                      </a:br>
                      <a:endParaRPr lang="en-US" sz="1200" u="sng" strike="noStrike" kern="1200" dirty="0">
                        <a:solidFill>
                          <a:schemeClr val="accent4">
                            <a:lumMod val="75000"/>
                            <a:lumOff val="25000"/>
                          </a:schemeClr>
                        </a:solidFill>
                        <a:effectLst/>
                        <a:latin typeface="+mn-lt"/>
                        <a:ea typeface="+mn-ea"/>
                        <a:cs typeface="+mn-cs"/>
                      </a:endParaRPr>
                    </a:p>
                    <a:p>
                      <a:pPr algn="l" fontAlgn="ctr"/>
                      <a:r>
                        <a:rPr lang="en-US" sz="1200" u="sng" strike="noStrike" kern="1200" dirty="0">
                          <a:solidFill>
                            <a:schemeClr val="accent4">
                              <a:lumMod val="75000"/>
                              <a:lumOff val="25000"/>
                            </a:schemeClr>
                          </a:solidFill>
                          <a:effectLst/>
                          <a:latin typeface="+mn-lt"/>
                          <a:ea typeface="+mn-ea"/>
                          <a:cs typeface="+mn-cs"/>
                        </a:rPr>
                        <a:t>api.wan.ercot.com:8443/2007-08/Nodal/</a:t>
                      </a:r>
                      <a:r>
                        <a:rPr lang="en-US" sz="1200" u="sng" strike="noStrike" kern="1200" dirty="0" err="1">
                          <a:solidFill>
                            <a:schemeClr val="accent4">
                              <a:lumMod val="75000"/>
                              <a:lumOff val="25000"/>
                            </a:schemeClr>
                          </a:solidFill>
                          <a:effectLst/>
                          <a:latin typeface="+mn-lt"/>
                          <a:ea typeface="+mn-ea"/>
                          <a:cs typeface="+mn-cs"/>
                        </a:rPr>
                        <a:t>eEDS</a:t>
                      </a:r>
                      <a:r>
                        <a:rPr lang="en-US" sz="1200" u="sng" strike="noStrike" kern="1200" dirty="0">
                          <a:solidFill>
                            <a:schemeClr val="accent4">
                              <a:lumMod val="75000"/>
                              <a:lumOff val="25000"/>
                            </a:schemeClr>
                          </a:solidFill>
                          <a:effectLst/>
                          <a:latin typeface="+mn-lt"/>
                          <a:ea typeface="+mn-ea"/>
                          <a:cs typeface="+mn-cs"/>
                        </a:rPr>
                        <a:t>/EWS/</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40234666"/>
                  </a:ext>
                </a:extLst>
              </a:tr>
            </a:tbl>
          </a:graphicData>
        </a:graphic>
      </p:graphicFrame>
    </p:spTree>
    <p:extLst>
      <p:ext uri="{BB962C8B-B14F-4D97-AF65-F5344CB8AC3E}">
        <p14:creationId xmlns:p14="http://schemas.microsoft.com/office/powerpoint/2010/main" val="1404225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D551-A04F-2165-E81D-E0D8C2678AE1}"/>
              </a:ext>
            </a:extLst>
          </p:cNvPr>
          <p:cNvSpPr>
            <a:spLocks noGrp="1"/>
          </p:cNvSpPr>
          <p:nvPr>
            <p:ph type="title"/>
          </p:nvPr>
        </p:nvSpPr>
        <p:spPr/>
        <p:txBody>
          <a:bodyPr/>
          <a:lstStyle/>
          <a:p>
            <a:r>
              <a:rPr lang="en-US" dirty="0"/>
              <a:t>RTC+B Market Submissions -</a:t>
            </a:r>
            <a:r>
              <a:rPr lang="en-US" sz="2000" dirty="0"/>
              <a:t> </a:t>
            </a:r>
            <a:r>
              <a:rPr lang="en-US" dirty="0"/>
              <a:t>Systems configurations</a:t>
            </a:r>
            <a:br>
              <a:rPr lang="en-US" dirty="0"/>
            </a:br>
            <a:endParaRPr lang="en-US" sz="2000" dirty="0"/>
          </a:p>
        </p:txBody>
      </p:sp>
      <p:sp>
        <p:nvSpPr>
          <p:cNvPr id="4" name="Slide Number Placeholder 3">
            <a:extLst>
              <a:ext uri="{FF2B5EF4-FFF2-40B4-BE49-F238E27FC236}">
                <a16:creationId xmlns:a16="http://schemas.microsoft.com/office/drawing/2014/main" id="{E643A2A5-7F17-7263-7E2B-1CDEC707195E}"/>
              </a:ext>
            </a:extLst>
          </p:cNvPr>
          <p:cNvSpPr>
            <a:spLocks noGrp="1"/>
          </p:cNvSpPr>
          <p:nvPr>
            <p:ph type="sldNum" sz="quarter" idx="4"/>
          </p:nvPr>
        </p:nvSpPr>
        <p:spPr/>
        <p:txBody>
          <a:bodyPr/>
          <a:lstStyle/>
          <a:p>
            <a:fld id="{1D93BD3E-1E9A-4970-A6F7-E7AC52762E0C}" type="slidenum">
              <a:rPr lang="en-US" smtClean="0"/>
              <a:pPr/>
              <a:t>5</a:t>
            </a:fld>
            <a:endParaRPr lang="en-US"/>
          </a:p>
        </p:txBody>
      </p:sp>
      <p:sp>
        <p:nvSpPr>
          <p:cNvPr id="5" name="Content Placeholder 2">
            <a:extLst>
              <a:ext uri="{FF2B5EF4-FFF2-40B4-BE49-F238E27FC236}">
                <a16:creationId xmlns:a16="http://schemas.microsoft.com/office/drawing/2014/main" id="{B3B2D2FC-6B82-231F-FD22-37E96BBFA599}"/>
              </a:ext>
            </a:extLst>
          </p:cNvPr>
          <p:cNvSpPr txBox="1">
            <a:spLocks/>
          </p:cNvSpPr>
          <p:nvPr/>
        </p:nvSpPr>
        <p:spPr>
          <a:xfrm>
            <a:off x="2" y="550337"/>
            <a:ext cx="8534400" cy="854015"/>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dirty="0"/>
              <a:t>RTC+B Market Trials and Go-live</a:t>
            </a:r>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graphicFrame>
        <p:nvGraphicFramePr>
          <p:cNvPr id="7" name="Table 6">
            <a:extLst>
              <a:ext uri="{FF2B5EF4-FFF2-40B4-BE49-F238E27FC236}">
                <a16:creationId xmlns:a16="http://schemas.microsoft.com/office/drawing/2014/main" id="{3213A883-B02D-CB28-F0A7-64F42809F0BB}"/>
              </a:ext>
            </a:extLst>
          </p:cNvPr>
          <p:cNvGraphicFramePr>
            <a:graphicFrameLocks noGrp="1"/>
          </p:cNvGraphicFramePr>
          <p:nvPr>
            <p:extLst>
              <p:ext uri="{D42A27DB-BD31-4B8C-83A1-F6EECF244321}">
                <p14:modId xmlns:p14="http://schemas.microsoft.com/office/powerpoint/2010/main" val="1093568159"/>
              </p:ext>
            </p:extLst>
          </p:nvPr>
        </p:nvGraphicFramePr>
        <p:xfrm>
          <a:off x="182033" y="1192689"/>
          <a:ext cx="8657167" cy="4785360"/>
        </p:xfrm>
        <a:graphic>
          <a:graphicData uri="http://schemas.openxmlformats.org/drawingml/2006/table">
            <a:tbl>
              <a:tblPr firstRow="1" bandRow="1">
                <a:tableStyleId>{69012ECD-51FC-41F1-AA8D-1B2483CD663E}</a:tableStyleId>
              </a:tblPr>
              <a:tblGrid>
                <a:gridCol w="1341785">
                  <a:extLst>
                    <a:ext uri="{9D8B030D-6E8A-4147-A177-3AD203B41FA5}">
                      <a16:colId xmlns:a16="http://schemas.microsoft.com/office/drawing/2014/main" val="1201586897"/>
                    </a:ext>
                  </a:extLst>
                </a:gridCol>
                <a:gridCol w="1003927">
                  <a:extLst>
                    <a:ext uri="{9D8B030D-6E8A-4147-A177-3AD203B41FA5}">
                      <a16:colId xmlns:a16="http://schemas.microsoft.com/office/drawing/2014/main" val="4091205400"/>
                    </a:ext>
                  </a:extLst>
                </a:gridCol>
                <a:gridCol w="3224470">
                  <a:extLst>
                    <a:ext uri="{9D8B030D-6E8A-4147-A177-3AD203B41FA5}">
                      <a16:colId xmlns:a16="http://schemas.microsoft.com/office/drawing/2014/main" val="2932045821"/>
                    </a:ext>
                  </a:extLst>
                </a:gridCol>
                <a:gridCol w="3086985">
                  <a:extLst>
                    <a:ext uri="{9D8B030D-6E8A-4147-A177-3AD203B41FA5}">
                      <a16:colId xmlns:a16="http://schemas.microsoft.com/office/drawing/2014/main" val="2830311425"/>
                    </a:ext>
                  </a:extLst>
                </a:gridCol>
              </a:tblGrid>
              <a:tr h="441068">
                <a:tc>
                  <a:txBody>
                    <a:bodyPr/>
                    <a:lstStyle/>
                    <a:p>
                      <a:pPr algn="ctr" fontAlgn="b"/>
                      <a:r>
                        <a:rPr lang="en-US" sz="1100" u="none" strike="noStrike" dirty="0">
                          <a:effectLst/>
                        </a:rPr>
                        <a:t>RTC+B Phase</a:t>
                      </a:r>
                      <a:endParaRPr lang="en-US" sz="1100" b="0"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Digital Certificate</a:t>
                      </a:r>
                      <a:endParaRPr lang="en-US" sz="1100" b="0"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MMSUI / OSUI URL</a:t>
                      </a:r>
                      <a:endParaRPr lang="en-US" sz="1100" b="0"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Internet/ WAN API URLs</a:t>
                      </a: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87590528"/>
                  </a:ext>
                </a:extLst>
              </a:tr>
              <a:tr h="390345">
                <a:tc>
                  <a:txBody>
                    <a:bodyPr/>
                    <a:lstStyle/>
                    <a:p>
                      <a:pPr algn="ctr" fontAlgn="b"/>
                      <a:r>
                        <a:rPr lang="en-US" sz="1100" u="none" strike="noStrike" dirty="0">
                          <a:effectLst/>
                        </a:rPr>
                        <a:t>Vendor/QSE Submissions Testing</a:t>
                      </a:r>
                      <a:endParaRPr lang="en-US" sz="1100" b="0"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rPr>
                        <a:t>Current MOTE</a:t>
                      </a:r>
                      <a:endParaRPr lang="en-US" sz="1100" b="0"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u="none" strike="noStrike" dirty="0">
                          <a:effectLst/>
                        </a:rPr>
                        <a:t>RTC MOTE MIS URLs</a:t>
                      </a: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2">
                            <a:extLst>
                              <a:ext uri="{A12FA001-AC4F-418D-AE19-62706E023703}">
                                <ahyp:hlinkClr xmlns:ahyp="http://schemas.microsoft.com/office/drawing/2018/hyperlinkcolor" val="tx"/>
                              </a:ext>
                            </a:extLst>
                          </a:hlinkClick>
                        </a:rPr>
                        <a:t>https://testmarkettrials.ercot.com/mmsui/mmsui/displayTradesLanding.action</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endParaRPr lang="en-US" sz="1100" u="none" strike="noStrike" kern="1200" dirty="0">
                        <a:solidFill>
                          <a:schemeClr val="tx1"/>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3">
                            <a:extLst>
                              <a:ext uri="{A12FA001-AC4F-418D-AE19-62706E023703}">
                                <ahyp:hlinkClr xmlns:ahyp="http://schemas.microsoft.com/office/drawing/2018/hyperlinkcolor" val="tx"/>
                              </a:ext>
                            </a:extLst>
                          </a:hlinkClick>
                        </a:rPr>
                        <a:t>https://testmarkettrials.ercot.com/osrui/osrui/Summary.action</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fr-FR" sz="1100" b="1" u="none" strike="noStrike" dirty="0">
                          <a:effectLst/>
                        </a:rPr>
                        <a:t>RTC+B MOTE </a:t>
                      </a:r>
                      <a:r>
                        <a:rPr lang="fr-FR" sz="1100" u="none" strike="noStrike" dirty="0">
                          <a:effectLst/>
                        </a:rPr>
                        <a:t>Internet/WAN URL</a:t>
                      </a: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4">
                            <a:extLst>
                              <a:ext uri="{A12FA001-AC4F-418D-AE19-62706E023703}">
                                <ahyp:hlinkClr xmlns:ahyp="http://schemas.microsoft.com/office/drawing/2018/hyperlinkcolor" val="tx"/>
                              </a:ext>
                            </a:extLst>
                          </a:hlinkClick>
                        </a:rPr>
                        <a:t>https://testmarkettrialsapi.ercot.com/NodalAPI/EWS/</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5">
                            <a:extLst>
                              <a:ext uri="{A12FA001-AC4F-418D-AE19-62706E023703}">
                                <ahyp:hlinkClr xmlns:ahyp="http://schemas.microsoft.com/office/drawing/2018/hyperlinkcolor" val="tx"/>
                              </a:ext>
                            </a:extLst>
                          </a:hlinkClick>
                        </a:rPr>
                        <a:t>https://testmarkettrialsapi.wan.ercot.com/NodalAPI/EWS/</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6878641"/>
                  </a:ext>
                </a:extLst>
              </a:tr>
              <a:tr h="390345">
                <a:tc>
                  <a:txBody>
                    <a:bodyPr/>
                    <a:lstStyle/>
                    <a:p>
                      <a:pPr algn="ctr" fontAlgn="b"/>
                      <a:r>
                        <a:rPr lang="en-US" sz="1100" u="none" strike="noStrike" dirty="0">
                          <a:effectLst/>
                        </a:rPr>
                        <a:t>Open Loop and Closed Loop Testing</a:t>
                      </a:r>
                      <a:endParaRPr lang="en-US" sz="1100" b="0"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rPr>
                        <a:t>Current Production</a:t>
                      </a:r>
                      <a:endParaRPr lang="en-US" sz="1100" b="0"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u="none" strike="noStrike" dirty="0">
                          <a:effectLst/>
                        </a:rPr>
                        <a:t>RTC Market Trial URL</a:t>
                      </a: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2">
                            <a:extLst>
                              <a:ext uri="{A12FA001-AC4F-418D-AE19-62706E023703}">
                                <ahyp:hlinkClr xmlns:ahyp="http://schemas.microsoft.com/office/drawing/2018/hyperlinkcolor" val="tx"/>
                              </a:ext>
                            </a:extLst>
                          </a:hlinkClick>
                        </a:rPr>
                        <a:t>https://markettrials.ercot.com/mmsui/mmsui/displayTradesLanding.action</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endParaRPr lang="en-US" sz="1100" u="none" strike="noStrike" kern="1200" dirty="0">
                        <a:solidFill>
                          <a:schemeClr val="tx1"/>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3">
                            <a:extLst>
                              <a:ext uri="{A12FA001-AC4F-418D-AE19-62706E023703}">
                                <ahyp:hlinkClr xmlns:ahyp="http://schemas.microsoft.com/office/drawing/2018/hyperlinkcolor" val="tx"/>
                              </a:ext>
                            </a:extLst>
                          </a:hlinkClick>
                        </a:rPr>
                        <a:t>https://markettrials.ercot.com/osrui/osrui/Summary.action</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1" u="none" strike="noStrike" dirty="0">
                          <a:effectLst/>
                        </a:rPr>
                        <a:t>RTC+B Market Trials Production System  </a:t>
                      </a:r>
                      <a:r>
                        <a:rPr lang="fr-FR" sz="1100" u="none" strike="noStrike" dirty="0">
                          <a:effectLst/>
                        </a:rPr>
                        <a:t>Internet/WAN URLs</a:t>
                      </a: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6">
                            <a:extLst>
                              <a:ext uri="{A12FA001-AC4F-418D-AE19-62706E023703}">
                                <ahyp:hlinkClr xmlns:ahyp="http://schemas.microsoft.com/office/drawing/2018/hyperlinkcolor" val="tx"/>
                              </a:ext>
                            </a:extLst>
                          </a:hlinkClick>
                        </a:rPr>
                        <a:t>https://markettrialsapi.ercot.com/NodalAPI/EWS/</a:t>
                      </a:r>
                      <a:endParaRPr lang="en-US" sz="1100" u="none" strike="noStrike" kern="1200" dirty="0">
                        <a:solidFill>
                          <a:schemeClr val="accent4">
                            <a:lumMod val="75000"/>
                            <a:lumOff val="25000"/>
                          </a:schemeClr>
                        </a:solidFill>
                        <a:effectLst/>
                        <a:latin typeface="+mn-lt"/>
                        <a:ea typeface="+mn-ea"/>
                        <a:cs typeface="+mn-cs"/>
                      </a:endParaRPr>
                    </a:p>
                    <a:p>
                      <a:pPr marL="0" algn="l" defTabSz="914400" rtl="0" eaLnBrk="1" latinLnBrk="0" hangingPunct="1"/>
                      <a:r>
                        <a:rPr lang="en-US" sz="1100" u="none" strike="noStrike" kern="1200" dirty="0">
                          <a:solidFill>
                            <a:schemeClr val="accent4">
                              <a:lumMod val="75000"/>
                              <a:lumOff val="25000"/>
                            </a:schemeClr>
                          </a:solidFill>
                          <a:effectLst/>
                          <a:latin typeface="+mn-lt"/>
                          <a:ea typeface="+mn-ea"/>
                          <a:cs typeface="+mn-cs"/>
                          <a:hlinkClick r:id="rId7">
                            <a:extLst>
                              <a:ext uri="{A12FA001-AC4F-418D-AE19-62706E023703}">
                                <ahyp:hlinkClr xmlns:ahyp="http://schemas.microsoft.com/office/drawing/2018/hyperlinkcolor" val="tx"/>
                              </a:ext>
                            </a:extLst>
                          </a:hlinkClick>
                        </a:rPr>
                        <a:t>https://markettrialsapi.wan.ercot.com/NodalAPI/EWS/</a:t>
                      </a:r>
                      <a:endParaRPr lang="en-US" sz="1100" u="none"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40966834"/>
                  </a:ext>
                </a:extLst>
              </a:tr>
              <a:tr h="390345">
                <a:tc>
                  <a:txBody>
                    <a:bodyPr/>
                    <a:lstStyle/>
                    <a:p>
                      <a:pPr algn="ctr" fontAlgn="b"/>
                      <a:r>
                        <a:rPr lang="en-US" sz="1100" u="none" strike="noStrike" dirty="0">
                          <a:effectLst/>
                        </a:rPr>
                        <a:t>From RTC Go-live onwards</a:t>
                      </a:r>
                      <a:endParaRPr lang="en-US" sz="1100" b="0"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100" u="none" strike="noStrike" dirty="0">
                          <a:effectLst/>
                        </a:rPr>
                        <a:t>Current Production</a:t>
                      </a:r>
                      <a:endParaRPr lang="en-US" sz="1100" b="0"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u="sng" strike="noStrike" dirty="0">
                          <a:effectLst/>
                        </a:rPr>
                        <a:t>Current Prod MIS URL</a:t>
                      </a:r>
                    </a:p>
                    <a:p>
                      <a:pPr marL="0" algn="l" defTabSz="914400" rtl="0" eaLnBrk="1" fontAlgn="b" latinLnBrk="0" hangingPunct="1"/>
                      <a:r>
                        <a:rPr lang="en-US" sz="1100" u="sng" strike="noStrike" kern="1200" dirty="0">
                          <a:solidFill>
                            <a:schemeClr val="accent4">
                              <a:lumMod val="75000"/>
                              <a:lumOff val="25000"/>
                            </a:schemeClr>
                          </a:solidFill>
                          <a:effectLst/>
                          <a:latin typeface="+mn-lt"/>
                          <a:ea typeface="+mn-ea"/>
                          <a:cs typeface="+mn-cs"/>
                        </a:rPr>
                        <a:t>mis.ercot.com/</a:t>
                      </a:r>
                      <a:r>
                        <a:rPr lang="en-US" sz="1100" u="sng" strike="noStrike" kern="1200" dirty="0" err="1">
                          <a:solidFill>
                            <a:schemeClr val="accent4">
                              <a:lumMod val="75000"/>
                              <a:lumOff val="25000"/>
                            </a:schemeClr>
                          </a:solidFill>
                          <a:effectLst/>
                          <a:latin typeface="+mn-lt"/>
                          <a:ea typeface="+mn-ea"/>
                          <a:cs typeface="+mn-cs"/>
                        </a:rPr>
                        <a:t>mmsui</a:t>
                      </a:r>
                      <a:br>
                        <a:rPr lang="en-US" sz="1100" u="sng" strike="noStrike" kern="1200" dirty="0">
                          <a:solidFill>
                            <a:schemeClr val="accent4">
                              <a:lumMod val="75000"/>
                              <a:lumOff val="25000"/>
                            </a:schemeClr>
                          </a:solidFill>
                          <a:effectLst/>
                          <a:latin typeface="+mn-lt"/>
                          <a:ea typeface="+mn-ea"/>
                          <a:cs typeface="+mn-cs"/>
                        </a:rPr>
                      </a:br>
                      <a:r>
                        <a:rPr lang="en-US" sz="1100" u="sng" strike="noStrike" kern="1200" dirty="0">
                          <a:solidFill>
                            <a:schemeClr val="accent4">
                              <a:lumMod val="75000"/>
                              <a:lumOff val="25000"/>
                            </a:schemeClr>
                          </a:solidFill>
                          <a:effectLst/>
                          <a:latin typeface="+mn-lt"/>
                          <a:ea typeface="+mn-ea"/>
                          <a:cs typeface="+mn-cs"/>
                        </a:rPr>
                        <a:t>mis.ercot.com/</a:t>
                      </a:r>
                      <a:r>
                        <a:rPr lang="en-US" sz="1100" u="sng" strike="noStrike" kern="1200" dirty="0" err="1">
                          <a:solidFill>
                            <a:schemeClr val="accent4">
                              <a:lumMod val="75000"/>
                              <a:lumOff val="25000"/>
                            </a:schemeClr>
                          </a:solidFill>
                          <a:effectLst/>
                          <a:latin typeface="+mn-lt"/>
                          <a:ea typeface="+mn-ea"/>
                          <a:cs typeface="+mn-cs"/>
                        </a:rPr>
                        <a:t>osui</a:t>
                      </a:r>
                      <a:endParaRPr lang="en-US" sz="1100" u="sng" strike="noStrike" kern="1200" dirty="0">
                        <a:solidFill>
                          <a:schemeClr val="accent4">
                            <a:lumMod val="75000"/>
                            <a:lumOff val="25000"/>
                          </a:schemeClr>
                        </a:solidFill>
                        <a:effectLst/>
                        <a:latin typeface="+mn-lt"/>
                        <a:ea typeface="+mn-ea"/>
                        <a:cs typeface="+mn-cs"/>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1" u="none" strike="noStrike" dirty="0">
                          <a:effectLst/>
                        </a:rPr>
                        <a:t>RTC+B Go Live Production System New </a:t>
                      </a:r>
                      <a:r>
                        <a:rPr lang="fr-FR" sz="1100" b="1" u="none" strike="noStrike" dirty="0">
                          <a:effectLst/>
                        </a:rPr>
                        <a:t>Internet/WAN URLs</a:t>
                      </a:r>
                      <a:r>
                        <a:rPr lang="en-US" sz="1100" b="1" u="none" strike="noStrike" dirty="0">
                          <a:effectLst/>
                        </a:rPr>
                        <a:t>:</a:t>
                      </a:r>
                    </a:p>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1" u="none" strike="noStrike" dirty="0">
                        <a:effectLst/>
                      </a:endParaRPr>
                    </a:p>
                    <a:p>
                      <a:pPr marL="0" marR="0" lvl="0" indent="0" algn="l" defTabSz="914400" rtl="0" eaLnBrk="1" fontAlgn="b" latinLnBrk="0" hangingPunct="1">
                        <a:lnSpc>
                          <a:spcPct val="100000"/>
                        </a:lnSpc>
                        <a:spcBef>
                          <a:spcPts val="0"/>
                        </a:spcBef>
                        <a:spcAft>
                          <a:spcPts val="0"/>
                        </a:spcAft>
                        <a:buClrTx/>
                        <a:buSzTx/>
                        <a:buFontTx/>
                        <a:buNone/>
                        <a:tabLst/>
                        <a:defRPr/>
                      </a:pPr>
                      <a:r>
                        <a:rPr lang="sv-SE" sz="1100" dirty="0"/>
                        <a:t>Internet API URL: </a:t>
                      </a:r>
                      <a:r>
                        <a:rPr lang="sv-SE" sz="1100" dirty="0">
                          <a:hlinkClick r:id="rId8" tooltip="https://misapi.ercot.com/nodalapi/ews/"/>
                        </a:rPr>
                        <a:t>https://misapi.ercot.com/NodalAPI/EWS/</a:t>
                      </a:r>
                      <a:br>
                        <a:rPr lang="sv-SE" sz="1100" dirty="0"/>
                      </a:br>
                      <a:r>
                        <a:rPr lang="sv-SE" sz="1100" dirty="0"/>
                        <a:t>WAN API URL:  </a:t>
                      </a:r>
                      <a:r>
                        <a:rPr lang="sv-SE" sz="1100" dirty="0">
                          <a:hlinkClick r:id="rId9" tooltip="https://api.wan.ercot.com/nodalapi/ews/"/>
                        </a:rPr>
                        <a:t>https://api.wan.ercot.com/NodalAPI/EWS/</a:t>
                      </a:r>
                      <a:endParaRPr lang="en-US" sz="1100" b="1" i="0" u="none" strike="noStrike" dirty="0">
                        <a:solidFill>
                          <a:srgbClr val="000000"/>
                        </a:solidFill>
                        <a:effectLst/>
                        <a:latin typeface="Calibri" panose="020F0502020204030204" pitchFamily="34" charset="0"/>
                      </a:endParaRPr>
                    </a:p>
                  </a:txBody>
                  <a:tcPr marL="137160" marR="137160" marT="137160" marB="1371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8221284"/>
                  </a:ext>
                </a:extLst>
              </a:tr>
            </a:tbl>
          </a:graphicData>
        </a:graphic>
      </p:graphicFrame>
    </p:spTree>
    <p:extLst>
      <p:ext uri="{BB962C8B-B14F-4D97-AF65-F5344CB8AC3E}">
        <p14:creationId xmlns:p14="http://schemas.microsoft.com/office/powerpoint/2010/main" val="2518961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D551-A04F-2165-E81D-E0D8C2678AE1}"/>
              </a:ext>
            </a:extLst>
          </p:cNvPr>
          <p:cNvSpPr>
            <a:spLocks noGrp="1"/>
          </p:cNvSpPr>
          <p:nvPr>
            <p:ph type="title"/>
          </p:nvPr>
        </p:nvSpPr>
        <p:spPr/>
        <p:txBody>
          <a:bodyPr/>
          <a:lstStyle/>
          <a:p>
            <a:pPr algn="ctr"/>
            <a:r>
              <a:rPr lang="en-US" dirty="0"/>
              <a:t>RTC+B Market Submissions -</a:t>
            </a:r>
            <a:r>
              <a:rPr lang="en-US" sz="2000" dirty="0"/>
              <a:t> </a:t>
            </a:r>
            <a:r>
              <a:rPr lang="en-US" dirty="0"/>
              <a:t>Systems configurations</a:t>
            </a:r>
            <a:br>
              <a:rPr lang="en-US" dirty="0"/>
            </a:br>
            <a:r>
              <a:rPr lang="en-US" u="sng" dirty="0"/>
              <a:t>Public Key Update for Internet/WAN API submissions</a:t>
            </a:r>
          </a:p>
        </p:txBody>
      </p:sp>
      <p:sp>
        <p:nvSpPr>
          <p:cNvPr id="10" name="Content Placeholder 9">
            <a:extLst>
              <a:ext uri="{FF2B5EF4-FFF2-40B4-BE49-F238E27FC236}">
                <a16:creationId xmlns:a16="http://schemas.microsoft.com/office/drawing/2014/main" id="{E3208117-FCBF-86B6-E8F1-E9022CB759B2}"/>
              </a:ext>
            </a:extLst>
          </p:cNvPr>
          <p:cNvSpPr>
            <a:spLocks noGrp="1"/>
          </p:cNvSpPr>
          <p:nvPr>
            <p:ph idx="1"/>
          </p:nvPr>
        </p:nvSpPr>
        <p:spPr>
          <a:xfrm>
            <a:off x="304800" y="946298"/>
            <a:ext cx="8534400" cy="5096525"/>
          </a:xfrm>
        </p:spPr>
        <p:txBody>
          <a:bodyPr/>
          <a:lstStyle/>
          <a:p>
            <a:r>
              <a:rPr lang="en-US" sz="1400" dirty="0"/>
              <a:t>For API submissions into Market Trials environments, need to download public keys and place into the keystore location in system being used for RTC+B submissions.</a:t>
            </a:r>
          </a:p>
          <a:p>
            <a:endParaRPr lang="en-US" sz="1400" dirty="0"/>
          </a:p>
          <a:p>
            <a:r>
              <a:rPr lang="en-US" sz="1400" dirty="0"/>
              <a:t>No change to digital user certificates – continue to use existing MOTE and Production Certificates</a:t>
            </a:r>
          </a:p>
          <a:p>
            <a:endParaRPr lang="en-US" dirty="0"/>
          </a:p>
          <a:p>
            <a:pPr marL="0" marR="0">
              <a:spcBef>
                <a:spcPts val="0"/>
              </a:spcBef>
              <a:spcAft>
                <a:spcPts val="0"/>
              </a:spcAft>
            </a:pPr>
            <a:r>
              <a:rPr lang="en-US" sz="1600" dirty="0">
                <a:effectLst/>
                <a:latin typeface="Aptos" panose="020B0004020202020204" pitchFamily="34" charset="0"/>
                <a:ea typeface="Calibri" panose="020F0502020204030204" pitchFamily="34" charset="0"/>
                <a:cs typeface="Calibri" panose="020F0502020204030204" pitchFamily="34" charset="0"/>
              </a:rPr>
              <a:t>Market Trail API Public key location: </a:t>
            </a:r>
            <a:r>
              <a:rPr lang="en-US" sz="1600" u="sng" dirty="0">
                <a:solidFill>
                  <a:srgbClr val="467886"/>
                </a:solidFill>
                <a:effectLst/>
                <a:latin typeface="Aptos" panose="020B0004020202020204" pitchFamily="34" charset="0"/>
                <a:ea typeface="Calibri" panose="020F0502020204030204" pitchFamily="34" charset="0"/>
                <a:cs typeface="Calibri" panose="020F0502020204030204" pitchFamily="34" charset="0"/>
                <a:hlinkClick r:id="rId2"/>
              </a:rPr>
              <a:t>https://www.ercot.com/services/mdt/webservices</a:t>
            </a:r>
            <a:endParaRPr lang="en-US" sz="1600" dirty="0">
              <a:effectLst/>
              <a:latin typeface="Aptos" panose="020B0004020202020204" pitchFamily="34" charset="0"/>
              <a:ea typeface="Calibri" panose="020F0502020204030204" pitchFamily="34" charset="0"/>
              <a:cs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E643A2A5-7F17-7263-7E2B-1CDEC707195E}"/>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5" name="Content Placeholder 2">
            <a:extLst>
              <a:ext uri="{FF2B5EF4-FFF2-40B4-BE49-F238E27FC236}">
                <a16:creationId xmlns:a16="http://schemas.microsoft.com/office/drawing/2014/main" id="{B3B2D2FC-6B82-231F-FD22-37E96BBFA599}"/>
              </a:ext>
            </a:extLst>
          </p:cNvPr>
          <p:cNvSpPr txBox="1">
            <a:spLocks/>
          </p:cNvSpPr>
          <p:nvPr/>
        </p:nvSpPr>
        <p:spPr>
          <a:xfrm>
            <a:off x="380999" y="1254642"/>
            <a:ext cx="8358963" cy="4508205"/>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pic>
        <p:nvPicPr>
          <p:cNvPr id="1030" name="Picture 6">
            <a:extLst>
              <a:ext uri="{FF2B5EF4-FFF2-40B4-BE49-F238E27FC236}">
                <a16:creationId xmlns:a16="http://schemas.microsoft.com/office/drawing/2014/main" id="{972B08E5-B28E-06FF-17E2-551CB88CAF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855" y="3300146"/>
            <a:ext cx="8358964" cy="246270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2451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7D24B-5D37-19E2-A04B-92B42F2958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5B4B26-6E39-EB97-F209-C87BAC2B12CF}"/>
              </a:ext>
            </a:extLst>
          </p:cNvPr>
          <p:cNvSpPr>
            <a:spLocks noGrp="1"/>
          </p:cNvSpPr>
          <p:nvPr>
            <p:ph type="title"/>
          </p:nvPr>
        </p:nvSpPr>
        <p:spPr/>
        <p:txBody>
          <a:bodyPr/>
          <a:lstStyle/>
          <a:p>
            <a:r>
              <a:rPr lang="en-US" dirty="0">
                <a:highlight>
                  <a:srgbClr val="FFFF00"/>
                </a:highlight>
              </a:rPr>
              <a:t>RTC+B Market Trial Systems – Site Failover Schedule</a:t>
            </a:r>
            <a:endParaRPr lang="en-US" u="sng" dirty="0">
              <a:highlight>
                <a:srgbClr val="FFFF00"/>
              </a:highlight>
            </a:endParaRPr>
          </a:p>
        </p:txBody>
      </p:sp>
      <p:graphicFrame>
        <p:nvGraphicFramePr>
          <p:cNvPr id="3" name="Content Placeholder 2">
            <a:extLst>
              <a:ext uri="{FF2B5EF4-FFF2-40B4-BE49-F238E27FC236}">
                <a16:creationId xmlns:a16="http://schemas.microsoft.com/office/drawing/2014/main" id="{8BD72AF9-30E9-959D-4899-8184D12BA792}"/>
              </a:ext>
            </a:extLst>
          </p:cNvPr>
          <p:cNvGraphicFramePr>
            <a:graphicFrameLocks noGrp="1"/>
          </p:cNvGraphicFramePr>
          <p:nvPr>
            <p:ph idx="1"/>
            <p:extLst>
              <p:ext uri="{D42A27DB-BD31-4B8C-83A1-F6EECF244321}">
                <p14:modId xmlns:p14="http://schemas.microsoft.com/office/powerpoint/2010/main" val="3706920899"/>
              </p:ext>
            </p:extLst>
          </p:nvPr>
        </p:nvGraphicFramePr>
        <p:xfrm>
          <a:off x="404039" y="1254642"/>
          <a:ext cx="7945202" cy="1752600"/>
        </p:xfrm>
        <a:graphic>
          <a:graphicData uri="http://schemas.openxmlformats.org/drawingml/2006/table">
            <a:tbl>
              <a:tblPr firstRow="1" bandRow="1">
                <a:tableStyleId>{93296810-A885-4BE3-A3E7-6D5BEEA58F35}</a:tableStyleId>
              </a:tblPr>
              <a:tblGrid>
                <a:gridCol w="671223">
                  <a:extLst>
                    <a:ext uri="{9D8B030D-6E8A-4147-A177-3AD203B41FA5}">
                      <a16:colId xmlns:a16="http://schemas.microsoft.com/office/drawing/2014/main" val="95167221"/>
                    </a:ext>
                  </a:extLst>
                </a:gridCol>
                <a:gridCol w="1974259">
                  <a:extLst>
                    <a:ext uri="{9D8B030D-6E8A-4147-A177-3AD203B41FA5}">
                      <a16:colId xmlns:a16="http://schemas.microsoft.com/office/drawing/2014/main" val="2895372252"/>
                    </a:ext>
                  </a:extLst>
                </a:gridCol>
                <a:gridCol w="2649860">
                  <a:extLst>
                    <a:ext uri="{9D8B030D-6E8A-4147-A177-3AD203B41FA5}">
                      <a16:colId xmlns:a16="http://schemas.microsoft.com/office/drawing/2014/main" val="2812725807"/>
                    </a:ext>
                  </a:extLst>
                </a:gridCol>
                <a:gridCol w="2649860">
                  <a:extLst>
                    <a:ext uri="{9D8B030D-6E8A-4147-A177-3AD203B41FA5}">
                      <a16:colId xmlns:a16="http://schemas.microsoft.com/office/drawing/2014/main" val="3904367159"/>
                    </a:ext>
                  </a:extLst>
                </a:gridCol>
              </a:tblGrid>
              <a:tr h="0">
                <a:tc>
                  <a:txBody>
                    <a:bodyPr/>
                    <a:lstStyle/>
                    <a:p>
                      <a:r>
                        <a:rPr lang="en-US" dirty="0">
                          <a:solidFill>
                            <a:schemeClr val="tx1"/>
                          </a:solidFill>
                        </a:rPr>
                        <a:t>No</a:t>
                      </a:r>
                    </a:p>
                  </a:txBody>
                  <a:tcPr/>
                </a:tc>
                <a:tc>
                  <a:txBody>
                    <a:bodyPr/>
                    <a:lstStyle/>
                    <a:p>
                      <a:r>
                        <a:rPr lang="en-US" dirty="0">
                          <a:solidFill>
                            <a:schemeClr val="tx1"/>
                          </a:solidFill>
                        </a:rPr>
                        <a:t>Site Failover Date</a:t>
                      </a:r>
                    </a:p>
                  </a:txBody>
                  <a:tcPr/>
                </a:tc>
                <a:tc>
                  <a:txBody>
                    <a:bodyPr/>
                    <a:lstStyle/>
                    <a:p>
                      <a:r>
                        <a:rPr lang="en-US" dirty="0">
                          <a:solidFill>
                            <a:schemeClr val="tx1"/>
                          </a:solidFill>
                        </a:rPr>
                        <a:t>Active Data Center</a:t>
                      </a:r>
                    </a:p>
                  </a:txBody>
                  <a:tcPr/>
                </a:tc>
                <a:tc>
                  <a:txBody>
                    <a:bodyPr/>
                    <a:lstStyle/>
                    <a:p>
                      <a:r>
                        <a:rPr lang="en-US" dirty="0">
                          <a:solidFill>
                            <a:schemeClr val="tx1"/>
                          </a:solidFill>
                        </a:rPr>
                        <a:t>Notes</a:t>
                      </a:r>
                    </a:p>
                  </a:txBody>
                  <a:tcPr/>
                </a:tc>
                <a:extLst>
                  <a:ext uri="{0D108BD9-81ED-4DB2-BD59-A6C34878D82A}">
                    <a16:rowId xmlns:a16="http://schemas.microsoft.com/office/drawing/2014/main" val="3902013446"/>
                  </a:ext>
                </a:extLst>
              </a:tr>
              <a:tr h="370840">
                <a:tc>
                  <a:txBody>
                    <a:bodyPr/>
                    <a:lstStyle/>
                    <a:p>
                      <a:r>
                        <a:rPr lang="en-US" dirty="0"/>
                        <a:t>1</a:t>
                      </a:r>
                    </a:p>
                  </a:txBody>
                  <a:tcPr/>
                </a:tc>
                <a:tc>
                  <a:txBody>
                    <a:bodyPr/>
                    <a:lstStyle/>
                    <a:p>
                      <a:r>
                        <a:rPr lang="en-US" dirty="0"/>
                        <a:t>09/05/2025</a:t>
                      </a:r>
                    </a:p>
                  </a:txBody>
                  <a:tcPr/>
                </a:tc>
                <a:tc>
                  <a:txBody>
                    <a:bodyPr/>
                    <a:lstStyle/>
                    <a:p>
                      <a:r>
                        <a:rPr lang="en-US" dirty="0"/>
                        <a:t>Taylor</a:t>
                      </a:r>
                    </a:p>
                  </a:txBody>
                  <a:tcPr/>
                </a:tc>
                <a:tc>
                  <a:txBody>
                    <a:bodyPr/>
                    <a:lstStyle/>
                    <a:p>
                      <a:r>
                        <a:rPr lang="en-US" dirty="0"/>
                        <a:t> </a:t>
                      </a:r>
                    </a:p>
                  </a:txBody>
                  <a:tcPr/>
                </a:tc>
                <a:extLst>
                  <a:ext uri="{0D108BD9-81ED-4DB2-BD59-A6C34878D82A}">
                    <a16:rowId xmlns:a16="http://schemas.microsoft.com/office/drawing/2014/main" val="3162067376"/>
                  </a:ext>
                </a:extLst>
              </a:tr>
              <a:tr h="370840">
                <a:tc>
                  <a:txBody>
                    <a:bodyPr/>
                    <a:lstStyle/>
                    <a:p>
                      <a:r>
                        <a:rPr lang="en-US" dirty="0"/>
                        <a:t>2</a:t>
                      </a:r>
                    </a:p>
                  </a:txBody>
                  <a:tcPr/>
                </a:tc>
                <a:tc>
                  <a:txBody>
                    <a:bodyPr/>
                    <a:lstStyle/>
                    <a:p>
                      <a:r>
                        <a:rPr lang="en-US" dirty="0"/>
                        <a:t>10/03/2025</a:t>
                      </a:r>
                    </a:p>
                  </a:txBody>
                  <a:tcPr/>
                </a:tc>
                <a:tc>
                  <a:txBody>
                    <a:bodyPr/>
                    <a:lstStyle/>
                    <a:p>
                      <a:r>
                        <a:rPr lang="en-US" dirty="0"/>
                        <a:t>Bastrop</a:t>
                      </a:r>
                    </a:p>
                  </a:txBody>
                  <a:tcPr/>
                </a:tc>
                <a:tc>
                  <a:txBody>
                    <a:bodyPr/>
                    <a:lstStyle/>
                    <a:p>
                      <a:endParaRPr lang="en-US" dirty="0"/>
                    </a:p>
                  </a:txBody>
                  <a:tcPr/>
                </a:tc>
                <a:extLst>
                  <a:ext uri="{0D108BD9-81ED-4DB2-BD59-A6C34878D82A}">
                    <a16:rowId xmlns:a16="http://schemas.microsoft.com/office/drawing/2014/main" val="3222094480"/>
                  </a:ext>
                </a:extLst>
              </a:tr>
              <a:tr h="370840">
                <a:tc>
                  <a:txBody>
                    <a:bodyPr/>
                    <a:lstStyle/>
                    <a:p>
                      <a:r>
                        <a:rPr lang="en-US" dirty="0"/>
                        <a:t>3</a:t>
                      </a:r>
                    </a:p>
                  </a:txBody>
                  <a:tcPr/>
                </a:tc>
                <a:tc>
                  <a:txBody>
                    <a:bodyPr/>
                    <a:lstStyle/>
                    <a:p>
                      <a:r>
                        <a:rPr lang="en-US" dirty="0"/>
                        <a:t>11/07/2025</a:t>
                      </a:r>
                    </a:p>
                  </a:txBody>
                  <a:tcPr/>
                </a:tc>
                <a:tc>
                  <a:txBody>
                    <a:bodyPr/>
                    <a:lstStyle/>
                    <a:p>
                      <a:r>
                        <a:rPr lang="en-US" dirty="0"/>
                        <a:t>Taylor</a:t>
                      </a:r>
                    </a:p>
                  </a:txBody>
                  <a:tcPr/>
                </a:tc>
                <a:tc>
                  <a:txBody>
                    <a:bodyPr/>
                    <a:lstStyle/>
                    <a:p>
                      <a:endParaRPr lang="en-US" dirty="0"/>
                    </a:p>
                  </a:txBody>
                  <a:tcPr/>
                </a:tc>
                <a:extLst>
                  <a:ext uri="{0D108BD9-81ED-4DB2-BD59-A6C34878D82A}">
                    <a16:rowId xmlns:a16="http://schemas.microsoft.com/office/drawing/2014/main" val="3853289943"/>
                  </a:ext>
                </a:extLst>
              </a:tr>
            </a:tbl>
          </a:graphicData>
        </a:graphic>
      </p:graphicFrame>
      <p:sp>
        <p:nvSpPr>
          <p:cNvPr id="4" name="Slide Number Placeholder 3">
            <a:extLst>
              <a:ext uri="{FF2B5EF4-FFF2-40B4-BE49-F238E27FC236}">
                <a16:creationId xmlns:a16="http://schemas.microsoft.com/office/drawing/2014/main" id="{7593BC8D-B1DC-931E-BE17-4FC3F1110574}"/>
              </a:ext>
            </a:extLst>
          </p:cNvPr>
          <p:cNvSpPr>
            <a:spLocks noGrp="1"/>
          </p:cNvSpPr>
          <p:nvPr>
            <p:ph type="sldNum" sz="quarter" idx="4"/>
          </p:nvPr>
        </p:nvSpPr>
        <p:spPr/>
        <p:txBody>
          <a:bodyPr/>
          <a:lstStyle/>
          <a:p>
            <a:fld id="{1D93BD3E-1E9A-4970-A6F7-E7AC52762E0C}" type="slidenum">
              <a:rPr lang="en-US" smtClean="0"/>
              <a:pPr/>
              <a:t>7</a:t>
            </a:fld>
            <a:endParaRPr lang="en-US"/>
          </a:p>
        </p:txBody>
      </p:sp>
      <p:sp>
        <p:nvSpPr>
          <p:cNvPr id="5" name="Content Placeholder 2">
            <a:extLst>
              <a:ext uri="{FF2B5EF4-FFF2-40B4-BE49-F238E27FC236}">
                <a16:creationId xmlns:a16="http://schemas.microsoft.com/office/drawing/2014/main" id="{51A564A5-FA73-63AD-7166-92B66255A8C3}"/>
              </a:ext>
            </a:extLst>
          </p:cNvPr>
          <p:cNvSpPr txBox="1">
            <a:spLocks/>
          </p:cNvSpPr>
          <p:nvPr/>
        </p:nvSpPr>
        <p:spPr>
          <a:xfrm>
            <a:off x="380999" y="1254642"/>
            <a:ext cx="8358963" cy="4508205"/>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
        <p:nvSpPr>
          <p:cNvPr id="6" name="TextBox 5">
            <a:extLst>
              <a:ext uri="{FF2B5EF4-FFF2-40B4-BE49-F238E27FC236}">
                <a16:creationId xmlns:a16="http://schemas.microsoft.com/office/drawing/2014/main" id="{7086E86E-5AD1-6AFD-7765-814D06DFA270}"/>
              </a:ext>
            </a:extLst>
          </p:cNvPr>
          <p:cNvSpPr txBox="1"/>
          <p:nvPr/>
        </p:nvSpPr>
        <p:spPr>
          <a:xfrm>
            <a:off x="149903" y="3554047"/>
            <a:ext cx="8844194"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a:t>Current Production and RTC+B Market Trials Systems </a:t>
            </a:r>
            <a:r>
              <a:rPr lang="en-US" sz="1600" b="1" dirty="0"/>
              <a:t>December</a:t>
            </a:r>
            <a:r>
              <a:rPr lang="en-US" sz="1600" dirty="0"/>
              <a:t> </a:t>
            </a:r>
            <a:r>
              <a:rPr lang="en-US" sz="1600" b="1" dirty="0"/>
              <a:t>Site Failovers</a:t>
            </a:r>
            <a:r>
              <a:rPr lang="en-US" sz="1600" dirty="0"/>
              <a:t> are </a:t>
            </a:r>
            <a:r>
              <a:rPr lang="en-US" sz="1600" b="1" dirty="0"/>
              <a:t>cancelled </a:t>
            </a:r>
            <a:r>
              <a:rPr lang="en-US" sz="1600" dirty="0"/>
              <a:t>considering RTC+B Go-Live activities.</a:t>
            </a:r>
          </a:p>
          <a:p>
            <a:endParaRPr lang="en-US" sz="1600" b="1" dirty="0"/>
          </a:p>
          <a:p>
            <a:pPr marL="285750" indent="-285750">
              <a:buFont typeface="Arial" panose="020B0604020202020204" pitchFamily="34" charset="0"/>
              <a:buChar char="•"/>
            </a:pPr>
            <a:r>
              <a:rPr lang="en-US" sz="1600" b="1" dirty="0"/>
              <a:t>ERCOT Taylor will be Active Data Center for RTC+B Go-Live.</a:t>
            </a:r>
          </a:p>
        </p:txBody>
      </p:sp>
    </p:spTree>
    <p:extLst>
      <p:ext uri="{BB962C8B-B14F-4D97-AF65-F5344CB8AC3E}">
        <p14:creationId xmlns:p14="http://schemas.microsoft.com/office/powerpoint/2010/main" val="2649187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381C7-8DF5-949D-2DAA-42E6BE5035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9611D6-D03D-1B11-8BE1-C75AD9517047}"/>
              </a:ext>
            </a:extLst>
          </p:cNvPr>
          <p:cNvSpPr>
            <a:spLocks noGrp="1"/>
          </p:cNvSpPr>
          <p:nvPr>
            <p:ph type="title"/>
          </p:nvPr>
        </p:nvSpPr>
        <p:spPr/>
        <p:txBody>
          <a:bodyPr/>
          <a:lstStyle/>
          <a:p>
            <a:r>
              <a:rPr lang="en-US" sz="2000" dirty="0">
                <a:highlight>
                  <a:srgbClr val="FFFF00"/>
                </a:highlight>
              </a:rPr>
              <a:t>Optional - RTC+B QSE Go-Live Cutover Connectivity Testing - </a:t>
            </a:r>
            <a:br>
              <a:rPr lang="en-US" sz="2000" dirty="0">
                <a:highlight>
                  <a:srgbClr val="FFFF00"/>
                </a:highlight>
              </a:rPr>
            </a:br>
            <a:r>
              <a:rPr lang="en-US" sz="2000" dirty="0">
                <a:highlight>
                  <a:srgbClr val="FFFF00"/>
                </a:highlight>
              </a:rPr>
              <a:t> Nov 3</a:t>
            </a:r>
            <a:r>
              <a:rPr lang="en-US" sz="2000" baseline="30000" dirty="0">
                <a:highlight>
                  <a:srgbClr val="FFFF00"/>
                </a:highlight>
              </a:rPr>
              <a:t>rd </a:t>
            </a:r>
            <a:r>
              <a:rPr lang="en-US" sz="2000" dirty="0">
                <a:highlight>
                  <a:srgbClr val="FFFF00"/>
                </a:highlight>
              </a:rPr>
              <a:t>– Nov 7</a:t>
            </a:r>
            <a:r>
              <a:rPr lang="en-US" sz="2000" baseline="30000" dirty="0">
                <a:highlight>
                  <a:srgbClr val="FFFF00"/>
                </a:highlight>
              </a:rPr>
              <a:t>th</a:t>
            </a:r>
            <a:endParaRPr lang="en-US" sz="2000" dirty="0">
              <a:highlight>
                <a:srgbClr val="FFFF00"/>
              </a:highlight>
            </a:endParaRPr>
          </a:p>
        </p:txBody>
      </p:sp>
      <p:sp>
        <p:nvSpPr>
          <p:cNvPr id="3" name="Content Placeholder 2">
            <a:extLst>
              <a:ext uri="{FF2B5EF4-FFF2-40B4-BE49-F238E27FC236}">
                <a16:creationId xmlns:a16="http://schemas.microsoft.com/office/drawing/2014/main" id="{986E472B-BF39-B5B3-4BA1-6393914097B5}"/>
              </a:ext>
            </a:extLst>
          </p:cNvPr>
          <p:cNvSpPr>
            <a:spLocks noGrp="1"/>
          </p:cNvSpPr>
          <p:nvPr>
            <p:ph idx="1"/>
          </p:nvPr>
        </p:nvSpPr>
        <p:spPr>
          <a:xfrm>
            <a:off x="131522" y="625268"/>
            <a:ext cx="8534400" cy="5280822"/>
          </a:xfrm>
        </p:spPr>
        <p:txBody>
          <a:bodyPr/>
          <a:lstStyle/>
          <a:p>
            <a:pPr marL="457200" lvl="1" indent="0">
              <a:buNone/>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Some QSEs are using </a:t>
            </a:r>
            <a:r>
              <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current production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to support dual real-time market submissions into ERCOT RTC+B Market Trial Production System in parallel to Current Production.</a:t>
            </a:r>
          </a:p>
          <a:p>
            <a:pPr marL="0" indent="0">
              <a:buNone/>
            </a:pPr>
            <a:endPar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Some QSEs are using </a:t>
            </a:r>
            <a:r>
              <a:rPr lang="en-US" sz="16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parallel RTC+B Production and/or QA/Dev systems </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to  support dual Real-Time and Day-Ahead Market Submissions into ERCOT RTC+B Market Trial Production System in parallel to current production.</a:t>
            </a:r>
          </a:p>
          <a:p>
            <a:pPr marL="457200" lvl="1" indent="0">
              <a:buNone/>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a:buFont typeface="Wingdings" panose="05000000000000000000" pitchFamily="2" charset="2"/>
              <a:buChar char="§"/>
            </a:pPr>
            <a:r>
              <a:rPr lang="en-US" sz="16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Cutover Connectivity Testing window will be Open on November 3</a:t>
            </a:r>
            <a:r>
              <a:rPr lang="en-US" sz="1600" b="1" baseline="300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rd</a:t>
            </a:r>
            <a:r>
              <a:rPr lang="en-US" sz="1600" b="1"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 November 7</a:t>
            </a:r>
            <a:r>
              <a:rPr lang="en-US" sz="1600" b="1" baseline="300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th</a:t>
            </a:r>
            <a:r>
              <a:rPr lang="en-US" sz="16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 to provide QSEs an opportunity to test out go-live cutover configurations and connectivity against ERCOT RTC+B Market Trials Systems.</a:t>
            </a: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This testing window allows QSEs who are currently using parallel RTC+B systems for market submissions into RTC+B to test out their cutover software configurations </a:t>
            </a:r>
            <a:r>
              <a:rPr lang="en-US" sz="1400" b="1" u="sng" dirty="0">
                <a:solidFill>
                  <a:srgbClr val="5B6770"/>
                </a:solidFill>
                <a:latin typeface="Arial" panose="020B0604020202020204" pitchFamily="34" charset="0"/>
                <a:ea typeface="MS Mincho" panose="02020609040205080304" pitchFamily="49" charset="-128"/>
                <a:cs typeface="Times New Roman" panose="02020603050405020304" pitchFamily="18" charset="0"/>
              </a:rPr>
              <a:t>without impacting current production market submissions.</a:t>
            </a: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This test helps QSEs minimize risks with Go-Live cutover steps of their market systems.</a:t>
            </a: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No changes will be made to ERCOT RTC+B market trial systems.</a:t>
            </a:r>
          </a:p>
          <a:p>
            <a:pPr lvl="1">
              <a:buFont typeface="Courier New" panose="02070309020205020404" pitchFamily="49" charset="0"/>
              <a:buChar char="o"/>
            </a:pPr>
            <a:r>
              <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rPr>
              <a:t>QSEs are expected to use ongoing RTC+B market trials URLs and Production Certs for this connectivity test and submit production quality market submission into ERCOT RTC+B system.</a:t>
            </a:r>
          </a:p>
          <a:p>
            <a:pPr marL="457200" lvl="1" indent="0">
              <a:buNone/>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pPr lvl="1">
              <a:buFont typeface="Courier New" panose="02070309020205020404" pitchFamily="49" charset="0"/>
              <a:buChar char="o"/>
            </a:pPr>
            <a:endParaRPr lang="en-US" sz="1400" dirty="0">
              <a:solidFill>
                <a:srgbClr val="5B6770"/>
              </a:solidFill>
              <a:latin typeface="Arial" panose="020B0604020202020204" pitchFamily="34" charset="0"/>
              <a:ea typeface="MS Mincho" panose="02020609040205080304" pitchFamily="49" charset="-128"/>
              <a:cs typeface="Times New Roman" panose="02020603050405020304" pitchFamily="18" charset="0"/>
            </a:endParaRPr>
          </a:p>
          <a:p>
            <a:endParaRPr lang="en-US" sz="1600" dirty="0"/>
          </a:p>
          <a:p>
            <a:endParaRPr lang="en-US" sz="1600" dirty="0"/>
          </a:p>
          <a:p>
            <a:pPr marL="0" indent="0">
              <a:buNone/>
            </a:pPr>
            <a:endParaRPr lang="en-US" sz="1600" dirty="0"/>
          </a:p>
          <a:p>
            <a:pPr marL="457200" lvl="1" indent="0">
              <a:buNone/>
            </a:pPr>
            <a:endParaRPr lang="en-US" sz="1400" dirty="0"/>
          </a:p>
        </p:txBody>
      </p:sp>
      <p:sp>
        <p:nvSpPr>
          <p:cNvPr id="4" name="Slide Number Placeholder 3">
            <a:extLst>
              <a:ext uri="{FF2B5EF4-FFF2-40B4-BE49-F238E27FC236}">
                <a16:creationId xmlns:a16="http://schemas.microsoft.com/office/drawing/2014/main" id="{A932385F-BC65-A4D0-5CD7-A428E0612584}"/>
              </a:ext>
            </a:extLst>
          </p:cNvPr>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981559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D2A67-A075-CDAA-8B1F-7C710EC3ED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694E7F-D87D-C538-ABE6-35502115A5A9}"/>
              </a:ext>
            </a:extLst>
          </p:cNvPr>
          <p:cNvSpPr>
            <a:spLocks noGrp="1"/>
          </p:cNvSpPr>
          <p:nvPr>
            <p:ph type="title"/>
          </p:nvPr>
        </p:nvSpPr>
        <p:spPr/>
        <p:txBody>
          <a:bodyPr/>
          <a:lstStyle/>
          <a:p>
            <a:r>
              <a:rPr lang="en-US" sz="2000" dirty="0">
                <a:highlight>
                  <a:srgbClr val="FFFF00"/>
                </a:highlight>
              </a:rPr>
              <a:t>Optional - RTC+B QSE Go-Live Cutover Connectivity Testing - </a:t>
            </a:r>
            <a:br>
              <a:rPr lang="en-US" sz="2000" dirty="0">
                <a:highlight>
                  <a:srgbClr val="FFFF00"/>
                </a:highlight>
              </a:rPr>
            </a:br>
            <a:r>
              <a:rPr lang="en-US" sz="2000" dirty="0">
                <a:highlight>
                  <a:srgbClr val="FFFF00"/>
                </a:highlight>
              </a:rPr>
              <a:t> Nov 3</a:t>
            </a:r>
            <a:r>
              <a:rPr lang="en-US" sz="2000" baseline="30000" dirty="0">
                <a:highlight>
                  <a:srgbClr val="FFFF00"/>
                </a:highlight>
              </a:rPr>
              <a:t>rd </a:t>
            </a:r>
            <a:r>
              <a:rPr lang="en-US" sz="2000" dirty="0">
                <a:highlight>
                  <a:srgbClr val="FFFF00"/>
                </a:highlight>
              </a:rPr>
              <a:t>– Nov 7</a:t>
            </a:r>
            <a:r>
              <a:rPr lang="en-US" sz="2000" baseline="30000" dirty="0">
                <a:highlight>
                  <a:srgbClr val="FFFF00"/>
                </a:highlight>
              </a:rPr>
              <a:t>th</a:t>
            </a:r>
            <a:endParaRPr lang="en-US" sz="2000" dirty="0">
              <a:highlight>
                <a:srgbClr val="FFFF00"/>
              </a:highlight>
            </a:endParaRPr>
          </a:p>
        </p:txBody>
      </p:sp>
      <p:sp>
        <p:nvSpPr>
          <p:cNvPr id="4" name="Slide Number Placeholder 3">
            <a:extLst>
              <a:ext uri="{FF2B5EF4-FFF2-40B4-BE49-F238E27FC236}">
                <a16:creationId xmlns:a16="http://schemas.microsoft.com/office/drawing/2014/main" id="{9BE8B381-EC1C-9883-2942-145E14FC8000}"/>
              </a:ext>
            </a:extLst>
          </p:cNvPr>
          <p:cNvSpPr>
            <a:spLocks noGrp="1"/>
          </p:cNvSpPr>
          <p:nvPr>
            <p:ph type="sldNum" sz="quarter" idx="4"/>
          </p:nvPr>
        </p:nvSpPr>
        <p:spPr/>
        <p:txBody>
          <a:bodyPr/>
          <a:lstStyle/>
          <a:p>
            <a:fld id="{1D93BD3E-1E9A-4970-A6F7-E7AC52762E0C}" type="slidenum">
              <a:rPr lang="en-US" smtClean="0"/>
              <a:pPr/>
              <a:t>9</a:t>
            </a:fld>
            <a:endParaRPr lang="en-US"/>
          </a:p>
        </p:txBody>
      </p:sp>
      <p:sp>
        <p:nvSpPr>
          <p:cNvPr id="7" name="Rectangle 6">
            <a:extLst>
              <a:ext uri="{FF2B5EF4-FFF2-40B4-BE49-F238E27FC236}">
                <a16:creationId xmlns:a16="http://schemas.microsoft.com/office/drawing/2014/main" id="{955FF761-3F64-D794-DD89-FC96B05617D0}"/>
              </a:ext>
            </a:extLst>
          </p:cNvPr>
          <p:cNvSpPr/>
          <p:nvPr/>
        </p:nvSpPr>
        <p:spPr>
          <a:xfrm>
            <a:off x="157323" y="2556391"/>
            <a:ext cx="1622322"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Current Production </a:t>
            </a:r>
            <a:r>
              <a:rPr lang="en-US" sz="1200" dirty="0"/>
              <a:t>- Market Submissions System</a:t>
            </a:r>
          </a:p>
        </p:txBody>
      </p:sp>
      <p:sp>
        <p:nvSpPr>
          <p:cNvPr id="9" name="TextBox 8">
            <a:extLst>
              <a:ext uri="{FF2B5EF4-FFF2-40B4-BE49-F238E27FC236}">
                <a16:creationId xmlns:a16="http://schemas.microsoft.com/office/drawing/2014/main" id="{11901853-9716-51DB-D4D1-0EEA2B541A3E}"/>
              </a:ext>
            </a:extLst>
          </p:cNvPr>
          <p:cNvSpPr txBox="1"/>
          <p:nvPr/>
        </p:nvSpPr>
        <p:spPr>
          <a:xfrm>
            <a:off x="614521" y="2187059"/>
            <a:ext cx="816078" cy="369332"/>
          </a:xfrm>
          <a:prstGeom prst="rect">
            <a:avLst/>
          </a:prstGeom>
          <a:noFill/>
        </p:spPr>
        <p:txBody>
          <a:bodyPr wrap="square" rtlCol="0">
            <a:spAutoFit/>
          </a:bodyPr>
          <a:lstStyle/>
          <a:p>
            <a:r>
              <a:rPr lang="en-US" dirty="0"/>
              <a:t>QSE</a:t>
            </a:r>
          </a:p>
        </p:txBody>
      </p:sp>
      <p:sp>
        <p:nvSpPr>
          <p:cNvPr id="10" name="TextBox 9">
            <a:extLst>
              <a:ext uri="{FF2B5EF4-FFF2-40B4-BE49-F238E27FC236}">
                <a16:creationId xmlns:a16="http://schemas.microsoft.com/office/drawing/2014/main" id="{67B8E41F-B04C-ED57-DF97-F0037727CED4}"/>
              </a:ext>
            </a:extLst>
          </p:cNvPr>
          <p:cNvSpPr txBox="1"/>
          <p:nvPr/>
        </p:nvSpPr>
        <p:spPr>
          <a:xfrm>
            <a:off x="2780126" y="2207183"/>
            <a:ext cx="1002892" cy="369332"/>
          </a:xfrm>
          <a:prstGeom prst="rect">
            <a:avLst/>
          </a:prstGeom>
          <a:noFill/>
        </p:spPr>
        <p:txBody>
          <a:bodyPr wrap="square" rtlCol="0">
            <a:spAutoFit/>
          </a:bodyPr>
          <a:lstStyle/>
          <a:p>
            <a:r>
              <a:rPr lang="en-US" dirty="0"/>
              <a:t>ERCOT</a:t>
            </a:r>
          </a:p>
        </p:txBody>
      </p:sp>
      <p:sp>
        <p:nvSpPr>
          <p:cNvPr id="12" name="Arrow: Right 11">
            <a:extLst>
              <a:ext uri="{FF2B5EF4-FFF2-40B4-BE49-F238E27FC236}">
                <a16:creationId xmlns:a16="http://schemas.microsoft.com/office/drawing/2014/main" id="{68D5B4CD-234E-C8EC-2FAC-9F7F22D562F3}"/>
              </a:ext>
            </a:extLst>
          </p:cNvPr>
          <p:cNvSpPr/>
          <p:nvPr/>
        </p:nvSpPr>
        <p:spPr>
          <a:xfrm>
            <a:off x="1873000" y="2682784"/>
            <a:ext cx="781710" cy="484632"/>
          </a:xfrm>
          <a:prstGeom prst="rightArrow">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C239141-6389-F995-8C23-7A5231D47761}"/>
              </a:ext>
            </a:extLst>
          </p:cNvPr>
          <p:cNvSpPr/>
          <p:nvPr/>
        </p:nvSpPr>
        <p:spPr>
          <a:xfrm>
            <a:off x="157323" y="4104971"/>
            <a:ext cx="1646905" cy="776748"/>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RTC+B </a:t>
            </a:r>
            <a:r>
              <a:rPr lang="en-US" sz="1400" dirty="0"/>
              <a:t>- Market Submissions System</a:t>
            </a:r>
          </a:p>
        </p:txBody>
      </p:sp>
      <p:sp>
        <p:nvSpPr>
          <p:cNvPr id="15" name="TextBox 14">
            <a:extLst>
              <a:ext uri="{FF2B5EF4-FFF2-40B4-BE49-F238E27FC236}">
                <a16:creationId xmlns:a16="http://schemas.microsoft.com/office/drawing/2014/main" id="{22B8C2E5-CD53-6A15-5F46-50227FFCF06B}"/>
              </a:ext>
            </a:extLst>
          </p:cNvPr>
          <p:cNvSpPr txBox="1"/>
          <p:nvPr/>
        </p:nvSpPr>
        <p:spPr>
          <a:xfrm>
            <a:off x="639105" y="3735639"/>
            <a:ext cx="816078" cy="369332"/>
          </a:xfrm>
          <a:prstGeom prst="rect">
            <a:avLst/>
          </a:prstGeom>
          <a:noFill/>
        </p:spPr>
        <p:txBody>
          <a:bodyPr wrap="square" rtlCol="0">
            <a:spAutoFit/>
          </a:bodyPr>
          <a:lstStyle/>
          <a:p>
            <a:r>
              <a:rPr lang="en-US" dirty="0"/>
              <a:t>QSE</a:t>
            </a:r>
          </a:p>
        </p:txBody>
      </p:sp>
      <p:sp>
        <p:nvSpPr>
          <p:cNvPr id="16" name="TextBox 15">
            <a:extLst>
              <a:ext uri="{FF2B5EF4-FFF2-40B4-BE49-F238E27FC236}">
                <a16:creationId xmlns:a16="http://schemas.microsoft.com/office/drawing/2014/main" id="{349EB5A7-DE5B-4097-1A18-35E432F875E3}"/>
              </a:ext>
            </a:extLst>
          </p:cNvPr>
          <p:cNvSpPr txBox="1"/>
          <p:nvPr/>
        </p:nvSpPr>
        <p:spPr>
          <a:xfrm>
            <a:off x="2812114" y="3723119"/>
            <a:ext cx="1002892" cy="369332"/>
          </a:xfrm>
          <a:prstGeom prst="rect">
            <a:avLst/>
          </a:prstGeom>
          <a:noFill/>
        </p:spPr>
        <p:txBody>
          <a:bodyPr wrap="square" rtlCol="0">
            <a:spAutoFit/>
          </a:bodyPr>
          <a:lstStyle/>
          <a:p>
            <a:r>
              <a:rPr lang="en-US" dirty="0"/>
              <a:t>ERCOT</a:t>
            </a:r>
          </a:p>
        </p:txBody>
      </p:sp>
      <p:sp>
        <p:nvSpPr>
          <p:cNvPr id="17" name="Arrow: Right 16">
            <a:extLst>
              <a:ext uri="{FF2B5EF4-FFF2-40B4-BE49-F238E27FC236}">
                <a16:creationId xmlns:a16="http://schemas.microsoft.com/office/drawing/2014/main" id="{7BAD84B1-24CB-319D-A7BB-58840A64B2AE}"/>
              </a:ext>
            </a:extLst>
          </p:cNvPr>
          <p:cNvSpPr/>
          <p:nvPr/>
        </p:nvSpPr>
        <p:spPr>
          <a:xfrm>
            <a:off x="1897584" y="4231364"/>
            <a:ext cx="855458" cy="484632"/>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F961AEA-6E47-2995-F44F-E6D7211BC848}"/>
              </a:ext>
            </a:extLst>
          </p:cNvPr>
          <p:cNvSpPr/>
          <p:nvPr/>
        </p:nvSpPr>
        <p:spPr>
          <a:xfrm>
            <a:off x="4832575" y="2438404"/>
            <a:ext cx="1622322" cy="899653"/>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a:t>Current Production</a:t>
            </a:r>
          </a:p>
          <a:p>
            <a:pPr algn="ctr"/>
            <a:r>
              <a:rPr lang="en-US" sz="1200" b="1" dirty="0"/>
              <a:t> </a:t>
            </a:r>
            <a:r>
              <a:rPr lang="en-US" sz="1200" dirty="0"/>
              <a:t>- Market Submissions System</a:t>
            </a:r>
          </a:p>
          <a:p>
            <a:pPr algn="ctr"/>
            <a:r>
              <a:rPr lang="en-US" sz="800" b="1" dirty="0">
                <a:solidFill>
                  <a:srgbClr val="FF0000"/>
                </a:solidFill>
              </a:rPr>
              <a:t>(Deploy RTC+B Code + Update Configurations/URLs)</a:t>
            </a:r>
          </a:p>
        </p:txBody>
      </p:sp>
      <p:sp>
        <p:nvSpPr>
          <p:cNvPr id="19" name="Rectangle 18">
            <a:extLst>
              <a:ext uri="{FF2B5EF4-FFF2-40B4-BE49-F238E27FC236}">
                <a16:creationId xmlns:a16="http://schemas.microsoft.com/office/drawing/2014/main" id="{642B9173-4E7E-8383-77FC-961F5ABED0A4}"/>
              </a:ext>
            </a:extLst>
          </p:cNvPr>
          <p:cNvSpPr/>
          <p:nvPr/>
        </p:nvSpPr>
        <p:spPr>
          <a:xfrm>
            <a:off x="7413544" y="2413828"/>
            <a:ext cx="1258509" cy="899653"/>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Current Production MIS</a:t>
            </a:r>
          </a:p>
        </p:txBody>
      </p:sp>
      <p:sp>
        <p:nvSpPr>
          <p:cNvPr id="20" name="TextBox 19">
            <a:extLst>
              <a:ext uri="{FF2B5EF4-FFF2-40B4-BE49-F238E27FC236}">
                <a16:creationId xmlns:a16="http://schemas.microsoft.com/office/drawing/2014/main" id="{AE1B6CE1-2F5E-6D5C-1BE7-3E97D967C480}"/>
              </a:ext>
            </a:extLst>
          </p:cNvPr>
          <p:cNvSpPr txBox="1"/>
          <p:nvPr/>
        </p:nvSpPr>
        <p:spPr>
          <a:xfrm>
            <a:off x="5257833" y="2086279"/>
            <a:ext cx="816078" cy="369332"/>
          </a:xfrm>
          <a:prstGeom prst="rect">
            <a:avLst/>
          </a:prstGeom>
          <a:noFill/>
        </p:spPr>
        <p:txBody>
          <a:bodyPr wrap="square" rtlCol="0">
            <a:spAutoFit/>
          </a:bodyPr>
          <a:lstStyle/>
          <a:p>
            <a:r>
              <a:rPr lang="en-US" dirty="0"/>
              <a:t>QSE</a:t>
            </a:r>
          </a:p>
        </p:txBody>
      </p:sp>
      <p:sp>
        <p:nvSpPr>
          <p:cNvPr id="21" name="TextBox 20">
            <a:extLst>
              <a:ext uri="{FF2B5EF4-FFF2-40B4-BE49-F238E27FC236}">
                <a16:creationId xmlns:a16="http://schemas.microsoft.com/office/drawing/2014/main" id="{5C7ECC6F-6D45-E270-E09D-7CD20D77E3E4}"/>
              </a:ext>
            </a:extLst>
          </p:cNvPr>
          <p:cNvSpPr txBox="1"/>
          <p:nvPr/>
        </p:nvSpPr>
        <p:spPr>
          <a:xfrm>
            <a:off x="7548727" y="2086594"/>
            <a:ext cx="1002892" cy="369332"/>
          </a:xfrm>
          <a:prstGeom prst="rect">
            <a:avLst/>
          </a:prstGeom>
          <a:noFill/>
        </p:spPr>
        <p:txBody>
          <a:bodyPr wrap="square" rtlCol="0">
            <a:spAutoFit/>
          </a:bodyPr>
          <a:lstStyle/>
          <a:p>
            <a:r>
              <a:rPr lang="en-US" dirty="0"/>
              <a:t>ERCOT</a:t>
            </a:r>
          </a:p>
        </p:txBody>
      </p:sp>
      <p:sp>
        <p:nvSpPr>
          <p:cNvPr id="22" name="Arrow: Right 21">
            <a:extLst>
              <a:ext uri="{FF2B5EF4-FFF2-40B4-BE49-F238E27FC236}">
                <a16:creationId xmlns:a16="http://schemas.microsoft.com/office/drawing/2014/main" id="{5E74721C-B39D-0518-5037-56C9BBA37C69}"/>
              </a:ext>
            </a:extLst>
          </p:cNvPr>
          <p:cNvSpPr/>
          <p:nvPr/>
        </p:nvSpPr>
        <p:spPr>
          <a:xfrm>
            <a:off x="6548252" y="2687702"/>
            <a:ext cx="865292" cy="484632"/>
          </a:xfrm>
          <a:prstGeom prst="rightArrow">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E2553F5-E121-CCF2-0FED-67CA888E9711}"/>
              </a:ext>
            </a:extLst>
          </p:cNvPr>
          <p:cNvSpPr/>
          <p:nvPr/>
        </p:nvSpPr>
        <p:spPr>
          <a:xfrm>
            <a:off x="4832575" y="4109889"/>
            <a:ext cx="1646905" cy="776748"/>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RTC+B </a:t>
            </a:r>
            <a:r>
              <a:rPr lang="en-US" sz="1400" dirty="0"/>
              <a:t>- Market Submissions System</a:t>
            </a:r>
          </a:p>
        </p:txBody>
      </p:sp>
      <p:sp>
        <p:nvSpPr>
          <p:cNvPr id="24" name="Rectangle 23">
            <a:extLst>
              <a:ext uri="{FF2B5EF4-FFF2-40B4-BE49-F238E27FC236}">
                <a16:creationId xmlns:a16="http://schemas.microsoft.com/office/drawing/2014/main" id="{8D695827-FB4B-C315-8C45-F52DE42073B9}"/>
              </a:ext>
            </a:extLst>
          </p:cNvPr>
          <p:cNvSpPr/>
          <p:nvPr/>
        </p:nvSpPr>
        <p:spPr>
          <a:xfrm>
            <a:off x="7428294" y="4109889"/>
            <a:ext cx="1243759" cy="776748"/>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RTC+B Market Trials URL</a:t>
            </a:r>
          </a:p>
        </p:txBody>
      </p:sp>
      <p:sp>
        <p:nvSpPr>
          <p:cNvPr id="25" name="TextBox 24">
            <a:extLst>
              <a:ext uri="{FF2B5EF4-FFF2-40B4-BE49-F238E27FC236}">
                <a16:creationId xmlns:a16="http://schemas.microsoft.com/office/drawing/2014/main" id="{9654FA7D-1EF4-8C19-7877-D3046C8EC217}"/>
              </a:ext>
            </a:extLst>
          </p:cNvPr>
          <p:cNvSpPr txBox="1"/>
          <p:nvPr/>
        </p:nvSpPr>
        <p:spPr>
          <a:xfrm>
            <a:off x="5314357" y="3740557"/>
            <a:ext cx="816078" cy="369332"/>
          </a:xfrm>
          <a:prstGeom prst="rect">
            <a:avLst/>
          </a:prstGeom>
          <a:noFill/>
        </p:spPr>
        <p:txBody>
          <a:bodyPr wrap="square" rtlCol="0">
            <a:spAutoFit/>
          </a:bodyPr>
          <a:lstStyle/>
          <a:p>
            <a:r>
              <a:rPr lang="en-US" dirty="0"/>
              <a:t>QSE</a:t>
            </a:r>
          </a:p>
        </p:txBody>
      </p:sp>
      <p:sp>
        <p:nvSpPr>
          <p:cNvPr id="26" name="TextBox 25">
            <a:extLst>
              <a:ext uri="{FF2B5EF4-FFF2-40B4-BE49-F238E27FC236}">
                <a16:creationId xmlns:a16="http://schemas.microsoft.com/office/drawing/2014/main" id="{3BDE9612-69B9-2E92-466E-F901EDCB05C0}"/>
              </a:ext>
            </a:extLst>
          </p:cNvPr>
          <p:cNvSpPr txBox="1"/>
          <p:nvPr/>
        </p:nvSpPr>
        <p:spPr>
          <a:xfrm>
            <a:off x="7531510" y="3763241"/>
            <a:ext cx="1002892" cy="369332"/>
          </a:xfrm>
          <a:prstGeom prst="rect">
            <a:avLst/>
          </a:prstGeom>
          <a:noFill/>
        </p:spPr>
        <p:txBody>
          <a:bodyPr wrap="square" rtlCol="0">
            <a:spAutoFit/>
          </a:bodyPr>
          <a:lstStyle/>
          <a:p>
            <a:r>
              <a:rPr lang="en-US" dirty="0"/>
              <a:t>ERCOT</a:t>
            </a:r>
          </a:p>
        </p:txBody>
      </p:sp>
      <p:sp>
        <p:nvSpPr>
          <p:cNvPr id="27" name="Arrow: Right 26">
            <a:extLst>
              <a:ext uri="{FF2B5EF4-FFF2-40B4-BE49-F238E27FC236}">
                <a16:creationId xmlns:a16="http://schemas.microsoft.com/office/drawing/2014/main" id="{D53EF5DE-A087-0FD0-AFC6-E8EAFB459993}"/>
              </a:ext>
            </a:extLst>
          </p:cNvPr>
          <p:cNvSpPr/>
          <p:nvPr/>
        </p:nvSpPr>
        <p:spPr>
          <a:xfrm>
            <a:off x="6572836" y="4236282"/>
            <a:ext cx="840708" cy="484632"/>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4086028-A15E-F847-68EE-FFE10E35D47B}"/>
              </a:ext>
            </a:extLst>
          </p:cNvPr>
          <p:cNvSpPr/>
          <p:nvPr/>
        </p:nvSpPr>
        <p:spPr>
          <a:xfrm>
            <a:off x="2696518" y="2583037"/>
            <a:ext cx="1258509" cy="776748"/>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Current Production MIS</a:t>
            </a:r>
          </a:p>
        </p:txBody>
      </p:sp>
      <p:sp>
        <p:nvSpPr>
          <p:cNvPr id="29" name="Rectangle 28">
            <a:extLst>
              <a:ext uri="{FF2B5EF4-FFF2-40B4-BE49-F238E27FC236}">
                <a16:creationId xmlns:a16="http://schemas.microsoft.com/office/drawing/2014/main" id="{18178795-8C66-ECF0-83AB-5BFFC75230D2}"/>
              </a:ext>
            </a:extLst>
          </p:cNvPr>
          <p:cNvSpPr/>
          <p:nvPr/>
        </p:nvSpPr>
        <p:spPr>
          <a:xfrm>
            <a:off x="2770294" y="4092451"/>
            <a:ext cx="1243759" cy="776748"/>
          </a:xfrm>
          <a:prstGeom prst="rect">
            <a:avLst/>
          </a:prstGeom>
          <a:ln>
            <a:solidFill>
              <a:schemeClr val="accent3">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RTC+B Market Trials URL</a:t>
            </a:r>
          </a:p>
        </p:txBody>
      </p:sp>
      <p:sp>
        <p:nvSpPr>
          <p:cNvPr id="41" name="Arrow: Right 40">
            <a:extLst>
              <a:ext uri="{FF2B5EF4-FFF2-40B4-BE49-F238E27FC236}">
                <a16:creationId xmlns:a16="http://schemas.microsoft.com/office/drawing/2014/main" id="{954824BB-379A-C00B-FED9-BC20C8DFA7FC}"/>
              </a:ext>
            </a:extLst>
          </p:cNvPr>
          <p:cNvSpPr/>
          <p:nvPr/>
        </p:nvSpPr>
        <p:spPr>
          <a:xfrm rot="1952301">
            <a:off x="6228907" y="3536110"/>
            <a:ext cx="1365407" cy="401554"/>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AAA781A7-D92D-DD23-DF69-B0AB099758B8}"/>
              </a:ext>
            </a:extLst>
          </p:cNvPr>
          <p:cNvCxnSpPr/>
          <p:nvPr/>
        </p:nvCxnSpPr>
        <p:spPr>
          <a:xfrm>
            <a:off x="4296697" y="1946791"/>
            <a:ext cx="78658" cy="3864077"/>
          </a:xfrm>
          <a:prstGeom prst="line">
            <a:avLst/>
          </a:prstGeom>
          <a:ln w="57150">
            <a:solidFill>
              <a:schemeClr val="accent5">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242D12AD-9DCC-F379-F4DC-3B3064669CDC}"/>
              </a:ext>
            </a:extLst>
          </p:cNvPr>
          <p:cNvSpPr txBox="1"/>
          <p:nvPr/>
        </p:nvSpPr>
        <p:spPr>
          <a:xfrm>
            <a:off x="614521" y="1446959"/>
            <a:ext cx="2875931" cy="369332"/>
          </a:xfrm>
          <a:prstGeom prst="rect">
            <a:avLst/>
          </a:prstGeom>
          <a:noFill/>
        </p:spPr>
        <p:txBody>
          <a:bodyPr wrap="square" rtlCol="0">
            <a:spAutoFit/>
          </a:bodyPr>
          <a:lstStyle/>
          <a:p>
            <a:r>
              <a:rPr lang="en-US" b="1" dirty="0"/>
              <a:t>Ongoing Market Trials</a:t>
            </a:r>
          </a:p>
        </p:txBody>
      </p:sp>
      <p:sp>
        <p:nvSpPr>
          <p:cNvPr id="47" name="TextBox 46">
            <a:extLst>
              <a:ext uri="{FF2B5EF4-FFF2-40B4-BE49-F238E27FC236}">
                <a16:creationId xmlns:a16="http://schemas.microsoft.com/office/drawing/2014/main" id="{C695F3A4-C3ED-A865-2ADC-AB36478F62A4}"/>
              </a:ext>
            </a:extLst>
          </p:cNvPr>
          <p:cNvSpPr txBox="1"/>
          <p:nvPr/>
        </p:nvSpPr>
        <p:spPr>
          <a:xfrm>
            <a:off x="4435268" y="1455785"/>
            <a:ext cx="4584366" cy="646331"/>
          </a:xfrm>
          <a:prstGeom prst="rect">
            <a:avLst/>
          </a:prstGeom>
          <a:noFill/>
        </p:spPr>
        <p:txBody>
          <a:bodyPr wrap="square" rtlCol="0">
            <a:spAutoFit/>
          </a:bodyPr>
          <a:lstStyle/>
          <a:p>
            <a:r>
              <a:rPr lang="en-US" b="1" dirty="0">
                <a:highlight>
                  <a:srgbClr val="FFFF00"/>
                </a:highlight>
              </a:rPr>
              <a:t> Optional - Connectivity Testing (Nov 3</a:t>
            </a:r>
            <a:r>
              <a:rPr lang="en-US" b="1" baseline="30000" dirty="0">
                <a:highlight>
                  <a:srgbClr val="FFFF00"/>
                </a:highlight>
              </a:rPr>
              <a:t>rd</a:t>
            </a:r>
            <a:r>
              <a:rPr lang="en-US" b="1" dirty="0">
                <a:highlight>
                  <a:srgbClr val="FFFF00"/>
                </a:highlight>
              </a:rPr>
              <a:t> – Nov 7</a:t>
            </a:r>
            <a:r>
              <a:rPr lang="en-US" b="1" baseline="30000" dirty="0">
                <a:highlight>
                  <a:srgbClr val="FFFF00"/>
                </a:highlight>
              </a:rPr>
              <a:t>th</a:t>
            </a:r>
            <a:r>
              <a:rPr lang="en-US" b="1" dirty="0">
                <a:highlight>
                  <a:srgbClr val="FFFF00"/>
                </a:highlight>
              </a:rPr>
              <a:t>)</a:t>
            </a:r>
          </a:p>
        </p:txBody>
      </p:sp>
      <p:sp>
        <p:nvSpPr>
          <p:cNvPr id="48" name="TextBox 47">
            <a:extLst>
              <a:ext uri="{FF2B5EF4-FFF2-40B4-BE49-F238E27FC236}">
                <a16:creationId xmlns:a16="http://schemas.microsoft.com/office/drawing/2014/main" id="{DFB2F91C-EAC0-2BD8-7236-6BA7EE71350A}"/>
              </a:ext>
            </a:extLst>
          </p:cNvPr>
          <p:cNvSpPr txBox="1"/>
          <p:nvPr/>
        </p:nvSpPr>
        <p:spPr>
          <a:xfrm>
            <a:off x="6124277" y="3418704"/>
            <a:ext cx="1762436" cy="338554"/>
          </a:xfrm>
          <a:prstGeom prst="rect">
            <a:avLst/>
          </a:prstGeom>
          <a:noFill/>
        </p:spPr>
        <p:txBody>
          <a:bodyPr wrap="square" rtlCol="0">
            <a:spAutoFit/>
          </a:bodyPr>
          <a:lstStyle/>
          <a:p>
            <a:r>
              <a:rPr lang="en-US" sz="800" b="1" dirty="0">
                <a:solidFill>
                  <a:srgbClr val="FF0000"/>
                </a:solidFill>
              </a:rPr>
              <a:t>Connect to RTC+B Market Trials to test connectivity for an hour</a:t>
            </a:r>
          </a:p>
        </p:txBody>
      </p:sp>
    </p:spTree>
    <p:extLst>
      <p:ext uri="{BB962C8B-B14F-4D97-AF65-F5344CB8AC3E}">
        <p14:creationId xmlns:p14="http://schemas.microsoft.com/office/powerpoint/2010/main" val="1026501459"/>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F51A5998F0944EA03AB587B5B58FD3" ma:contentTypeVersion="14" ma:contentTypeDescription="Create a new document." ma:contentTypeScope="" ma:versionID="5de53c7dd9d5e3dd48e81f15fe9d6d64">
  <xsd:schema xmlns:xsd="http://www.w3.org/2001/XMLSchema" xmlns:xs="http://www.w3.org/2001/XMLSchema" xmlns:p="http://schemas.microsoft.com/office/2006/metadata/properties" xmlns:ns2="5f527160-b6a2-448e-b210-55bbe2178a90" xmlns:ns3="cf8c9251-373f-4ee3-86cf-d97122226a81" targetNamespace="http://schemas.microsoft.com/office/2006/metadata/properties" ma:root="true" ma:fieldsID="b9ed68adcc3693f95084af8a9f0e3281" ns2:_="" ns3:_="">
    <xsd:import namespace="5f527160-b6a2-448e-b210-55bbe2178a90"/>
    <xsd:import namespace="cf8c9251-373f-4ee3-86cf-d97122226a81"/>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527160-b6a2-448e-b210-55bbe2178a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8c9251-373f-4ee3-86cf-d97122226a81"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7bce286-be28-47de-b9f7-94a506e34291}" ma:internalName="TaxCatchAll" ma:showField="CatchAllData" ma:web="cf8c9251-373f-4ee3-86cf-d97122226a81">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f8c9251-373f-4ee3-86cf-d97122226a81" xsi:nil="true"/>
    <lcf76f155ced4ddcb4097134ff3c332f xmlns="5f527160-b6a2-448e-b210-55bbe2178a90">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B39F2F4-47B2-4966-9217-61E5C243B270}">
  <ds:schemaRefs>
    <ds:schemaRef ds:uri="5f527160-b6a2-448e-b210-55bbe2178a90"/>
    <ds:schemaRef ds:uri="cf8c9251-373f-4ee3-86cf-d97122226a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A526C54-2038-4DDB-9077-84C80FF069E0}">
  <ds:schemaRefs>
    <ds:schemaRef ds:uri="5f527160-b6a2-448e-b210-55bbe2178a90"/>
    <ds:schemaRef ds:uri="8d5ee879-813f-4fb9-b7c2-a59846c21aeb"/>
    <ds:schemaRef ds:uri="c34af464-7aa1-4edd-9be4-83dffc1cb926"/>
    <ds:schemaRef ds:uri="cf8c9251-373f-4ee3-86cf-d97122226a8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6051</TotalTime>
  <Words>4511</Words>
  <Application>Microsoft Office PowerPoint</Application>
  <PresentationFormat>On-screen Show (4:3)</PresentationFormat>
  <Paragraphs>547</Paragraphs>
  <Slides>28</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28</vt:i4>
      </vt:variant>
    </vt:vector>
  </HeadingPairs>
  <TitlesOfParts>
    <vt:vector size="37" baseType="lpstr">
      <vt:lpstr>MS Mincho</vt:lpstr>
      <vt:lpstr>Aptos</vt:lpstr>
      <vt:lpstr>Aptos Narrow</vt:lpstr>
      <vt:lpstr>Arial</vt:lpstr>
      <vt:lpstr>Calibri</vt:lpstr>
      <vt:lpstr>Courier New</vt:lpstr>
      <vt:lpstr>Wingdings</vt:lpstr>
      <vt:lpstr>Cover Slide</vt:lpstr>
      <vt:lpstr>Horizontal Theme</vt:lpstr>
      <vt:lpstr>PowerPoint Presentation</vt:lpstr>
      <vt:lpstr>RTC+B Market Trials – Submissions Testing</vt:lpstr>
      <vt:lpstr>PowerPoint Presentation</vt:lpstr>
      <vt:lpstr>RTC+B Market Submissions - Systems configurations</vt:lpstr>
      <vt:lpstr>RTC+B Market Submissions - Systems configurations </vt:lpstr>
      <vt:lpstr>RTC+B Market Submissions - Systems configurations Public Key Update for Internet/WAN API submissions</vt:lpstr>
      <vt:lpstr>RTC+B Market Trial Systems – Site Failover Schedule</vt:lpstr>
      <vt:lpstr>Optional - RTC+B QSE Go-Live Cutover Connectivity Testing -   Nov 3rd – Nov 7th</vt:lpstr>
      <vt:lpstr>Optional - RTC+B QSE Go-Live Cutover Connectivity Testing -   Nov 3rd – Nov 7th</vt:lpstr>
      <vt:lpstr>RTC+B Market Trials Systems Readiness for Market Submissions Testing</vt:lpstr>
      <vt:lpstr>RTC+B Market Trials Systems Readiness for Open Loop and Closed Loop Testing Market Submissions</vt:lpstr>
      <vt:lpstr>Dual Market Submissions</vt:lpstr>
      <vt:lpstr>Dual Market Submissions</vt:lpstr>
      <vt:lpstr>RTC+B Go-Live Cutover – Dual Submissions prior to Go-Live </vt:lpstr>
      <vt:lpstr>RTC+B Go-Live Cutover – Dual Submissions through APIs – QSE/ERCOT Systems Setup</vt:lpstr>
      <vt:lpstr>Outage Submissions</vt:lpstr>
      <vt:lpstr>RTC+B Final Outage Submissions Testing Window</vt:lpstr>
      <vt:lpstr>RTC+B Market Trials Upcoming Activities </vt:lpstr>
      <vt:lpstr>IRR Forecast to QSEs</vt:lpstr>
      <vt:lpstr>Market Submission Issues</vt:lpstr>
      <vt:lpstr>Market Submissions Handbooks Review</vt:lpstr>
      <vt:lpstr>Market Submissions Handbooks Review</vt:lpstr>
      <vt:lpstr>Market Submissions Handbooks Review</vt:lpstr>
      <vt:lpstr>FAQ - Market Trials Submission Testing</vt:lpstr>
      <vt:lpstr>FAQ - Market Trials Submission Testing </vt:lpstr>
      <vt:lpstr>FAQ - Market Trials Submission Testing </vt:lpstr>
      <vt:lpstr>FAQ - Market Trials Submission Testing </vt:lpstr>
      <vt:lpstr>RTC+B Market Trials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Badri, Sreenivas</cp:lastModifiedBy>
  <cp:revision>19</cp:revision>
  <cp:lastPrinted>2017-10-10T21:31:05Z</cp:lastPrinted>
  <dcterms:created xsi:type="dcterms:W3CDTF">2016-01-21T15:20:31Z</dcterms:created>
  <dcterms:modified xsi:type="dcterms:W3CDTF">2025-10-23T16:06:01Z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ActionId">
    <vt:lpwstr>c62e7908-7660-43a6-b1c8-5c5c95dc1f11</vt:lpwstr>
  </property>
  <property fmtid="{D5CDD505-2E9C-101B-9397-08002B2CF9AE}" pid="4" name="MSIP_Label_7084cbda-52b8-46fb-a7b7-cb5bd465ed85_SetDate">
    <vt:lpwstr>2023-05-09T20:19:39Z</vt:lpwstr>
  </property>
  <property fmtid="{D5CDD505-2E9C-101B-9397-08002B2CF9AE}" pid="5" name="MSIP_Label_7084cbda-52b8-46fb-a7b7-cb5bd465ed85_Name">
    <vt:lpwstr>Internal</vt:lpwstr>
  </property>
  <property fmtid="{D5CDD505-2E9C-101B-9397-08002B2CF9AE}" pid="6" name="MSIP_Label_7084cbda-52b8-46fb-a7b7-cb5bd465ed85_ContentBits">
    <vt:lpwstr>0</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Method">
    <vt:lpwstr>Standard</vt:lpwstr>
  </property>
  <property fmtid="{D5CDD505-2E9C-101B-9397-08002B2CF9AE}" pid="9" name="ContentTypeId">
    <vt:lpwstr>0x0101009AF51A5998F0944EA03AB587B5B58FD3</vt:lpwstr>
  </property>
  <property fmtid="{D5CDD505-2E9C-101B-9397-08002B2CF9AE}" pid="10" name="MediaServiceImageTags">
    <vt:lpwstr/>
  </property>
</Properties>
</file>