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comments/modernComment_24F_715EB35F.xml" ContentType="application/vnd.ms-powerpoint.comments+xml"/>
  <Override PartName="/ppt/comments/modernComment_25B_E46DE13C.xml" ContentType="application/vnd.ms-powerpoint.comments+xml"/>
  <Override PartName="/ppt/comments/modernComment_25D_6033B.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25"/>
  </p:notesMasterIdLst>
  <p:handoutMasterIdLst>
    <p:handoutMasterId r:id="rId26"/>
  </p:handoutMasterIdLst>
  <p:sldIdLst>
    <p:sldId id="260" r:id="rId6"/>
    <p:sldId id="584" r:id="rId7"/>
    <p:sldId id="581" r:id="rId8"/>
    <p:sldId id="585" r:id="rId9"/>
    <p:sldId id="589" r:id="rId10"/>
    <p:sldId id="588" r:id="rId11"/>
    <p:sldId id="591" r:id="rId12"/>
    <p:sldId id="597" r:id="rId13"/>
    <p:sldId id="602" r:id="rId14"/>
    <p:sldId id="600" r:id="rId15"/>
    <p:sldId id="599" r:id="rId16"/>
    <p:sldId id="601" r:id="rId17"/>
    <p:sldId id="592" r:id="rId18"/>
    <p:sldId id="590" r:id="rId19"/>
    <p:sldId id="593" r:id="rId20"/>
    <p:sldId id="594" r:id="rId21"/>
    <p:sldId id="603" r:id="rId22"/>
    <p:sldId id="605" r:id="rId23"/>
    <p:sldId id="587"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D8819A-08DF-43DE-AEA8-2BAF1B2ED933}">
          <p14:sldIdLst>
            <p14:sldId id="260"/>
            <p14:sldId id="584"/>
            <p14:sldId id="581"/>
            <p14:sldId id="585"/>
            <p14:sldId id="589"/>
            <p14:sldId id="588"/>
            <p14:sldId id="591"/>
          </p14:sldIdLst>
        </p14:section>
        <p14:section name="Added for TWG 3/26/2025" id="{5DC217DD-88B1-4B8F-8E85-63A0DE094DC2}">
          <p14:sldIdLst>
            <p14:sldId id="597"/>
            <p14:sldId id="602"/>
            <p14:sldId id="600"/>
            <p14:sldId id="599"/>
            <p14:sldId id="601"/>
            <p14:sldId id="592"/>
            <p14:sldId id="590"/>
            <p14:sldId id="593"/>
          </p14:sldIdLst>
        </p14:section>
        <p14:section name="Add/Update TWG 4/24/2025" id="{476A7577-D811-4821-A8FB-27C12F4DBFD8}">
          <p14:sldIdLst>
            <p14:sldId id="594"/>
            <p14:sldId id="603"/>
            <p14:sldId id="605"/>
            <p14:sldId id="58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6E46664-F12B-098F-F2ED-B37B267F78C9}" name="Hariharan, Sruthi" initials="SH" userId="S::Sruthi.Hariharan@ercot.com::1b4b04c2-1748-4b7a-accb-40e24f34151a" providerId="AD"/>
  <p188:author id="{6AED60BC-6DC8-9208-15EC-10DB2B0CE731}" name="Mereness, Matt" initials="MM" userId="S::matt.mereness@ercot.com::6db1126a-164e-4475-8d86-5dde160acd3b" providerId="AD"/>
  <p188:author id="{881B48C5-BB53-CDCD-4930-0451197F0D4A}" name="Urquhart, Ike" initials="UI" userId="S::Ike.Urquhart@ercot.com::730980f3-dc09-4cfe-ab83-a3f100637f33" providerId="AD"/>
  <p188:author id="{47B1B2D5-CBCE-C9A6-CDCE-5D057DF5C4EF}" name="Kersulis, Jonas" initials="KJ" userId="S::Jonas.Kersulis@ercot.com::38ec2a83-12fc-4093-8e16-3ee53b6e04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00AEC7"/>
    <a:srgbClr val="26D07C"/>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728" y="43"/>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omments/modernComment_24F_715EB35F.xml><?xml version="1.0" encoding="utf-8"?>
<p188:cmLst xmlns:a="http://schemas.openxmlformats.org/drawingml/2006/main" xmlns:r="http://schemas.openxmlformats.org/officeDocument/2006/relationships" xmlns:p188="http://schemas.microsoft.com/office/powerpoint/2018/8/main">
  <p188:cm id="{B8CC428C-2470-441D-8BCB-A88193BD7817}" authorId="{56E46664-F12B-098F-F2ED-B37B267F78C9}" created="2025-05-27T21:28:15.756">
    <ac:deMkLst xmlns:ac="http://schemas.microsoft.com/office/drawing/2013/main/command">
      <pc:docMk xmlns:pc="http://schemas.microsoft.com/office/powerpoint/2013/main/command"/>
      <pc:sldMk xmlns:pc="http://schemas.microsoft.com/office/powerpoint/2013/main/command" cId="1902031711" sldId="591"/>
      <ac:spMk id="2" creationId="{42ADD551-A04F-2165-E81D-E0D8C2678AE1}"/>
    </ac:deMkLst>
    <p188:txBody>
      <a:bodyPr/>
      <a:lstStyle/>
      <a:p>
        <a:r>
          <a:rPr lang="en-US"/>
          <a:t>TWG 5/29 update</a:t>
        </a:r>
      </a:p>
    </p188:txBody>
  </p188:cm>
</p188:cmLst>
</file>

<file path=ppt/comments/modernComment_25B_E46DE13C.xml><?xml version="1.0" encoding="utf-8"?>
<p188:cmLst xmlns:a="http://schemas.openxmlformats.org/drawingml/2006/main" xmlns:r="http://schemas.openxmlformats.org/officeDocument/2006/relationships" xmlns:p188="http://schemas.microsoft.com/office/powerpoint/2018/8/main">
  <p188:cm id="{538F6451-A8C0-4FB5-9FAD-2DDF44176DEC}" authorId="{56E46664-F12B-098F-F2ED-B37B267F78C9}" created="2025-05-27T21:27:49.196">
    <ac:deMkLst xmlns:ac="http://schemas.microsoft.com/office/drawing/2013/main/command">
      <pc:docMk xmlns:pc="http://schemas.microsoft.com/office/powerpoint/2013/main/command"/>
      <pc:sldMk xmlns:pc="http://schemas.microsoft.com/office/powerpoint/2013/main/command" cId="3832406332" sldId="603"/>
      <ac:spMk id="7" creationId="{CDAF5F9D-D457-F6CD-EDB6-25D2E77CB249}"/>
    </ac:deMkLst>
    <p188:txBody>
      <a:bodyPr/>
      <a:lstStyle/>
      <a:p>
        <a:r>
          <a:rPr lang="en-US"/>
          <a:t>TWG 5/29 update</a:t>
        </a:r>
      </a:p>
    </p188:txBody>
  </p188:cm>
</p188:cmLst>
</file>

<file path=ppt/comments/modernComment_25D_6033B.xml><?xml version="1.0" encoding="utf-8"?>
<p188:cmLst xmlns:a="http://schemas.openxmlformats.org/drawingml/2006/main" xmlns:r="http://schemas.openxmlformats.org/officeDocument/2006/relationships" xmlns:p188="http://schemas.microsoft.com/office/powerpoint/2018/8/main">
  <p188:cm id="{94772681-276F-4CC5-913E-76D13C159742}" authorId="{56E46664-F12B-098F-F2ED-B37B267F78C9}" created="2025-05-27T21:28:01.428">
    <ac:txMkLst xmlns:ac="http://schemas.microsoft.com/office/drawing/2013/main/command">
      <pc:docMk xmlns:pc="http://schemas.microsoft.com/office/powerpoint/2013/main/command"/>
      <pc:sldMk xmlns:pc="http://schemas.microsoft.com/office/powerpoint/2013/main/command" cId="394043" sldId="605"/>
      <ac:spMk id="7" creationId="{33E0DE6B-45BA-081B-8843-12759ED3ADD5}"/>
      <ac:txMk cp="110" len="198">
        <ac:context len="608" hash="159661745"/>
      </ac:txMk>
    </ac:txMkLst>
    <p188:pos x="8207829" y="1064702"/>
    <p188:txBody>
      <a:bodyPr/>
      <a:lstStyle/>
      <a:p>
        <a:r>
          <a:rPr lang="en-US"/>
          <a:t>TWG 5/29 update</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5/27/2025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5/27/2025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a:solidFill>
                  <a:schemeClr val="tx1"/>
                </a:solidFill>
              </a:rPr>
              <a:t>Click to edit Master text styles</a:t>
            </a:r>
          </a:p>
          <a:p>
            <a:pPr marL="742950" lvl="1" indent="-285750">
              <a:buFont typeface="Arial" panose="020B0604020202020204" pitchFamily="34" charset="0"/>
              <a:buChar char="•"/>
            </a:pPr>
            <a:r>
              <a:rPr lang="en-US" sz="1400">
                <a:solidFill>
                  <a:schemeClr val="tx1"/>
                </a:solidFill>
              </a:rPr>
              <a:t>Second level</a:t>
            </a:r>
          </a:p>
          <a:p>
            <a:pPr marL="1085850" lvl="2" indent="-171450">
              <a:buFont typeface="Arial" panose="020B0604020202020204" pitchFamily="34" charset="0"/>
              <a:buChar char="•"/>
            </a:pPr>
            <a:r>
              <a:rPr lang="en-US" sz="1200">
                <a:solidFill>
                  <a:schemeClr val="tx1"/>
                </a:solidFill>
              </a:rPr>
              <a:t>Third level</a:t>
            </a:r>
          </a:p>
          <a:p>
            <a:endParaRPr lang="en-US">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a:solidFill>
                <a:schemeClr val="tx1"/>
              </a:solidFill>
            </a:endParaRPr>
          </a:p>
          <a:p>
            <a:pPr algn="l"/>
            <a:r>
              <a:rPr lang="en-US" sz="1000" b="0" baseline="0">
                <a:solidFill>
                  <a:schemeClr val="tx1"/>
                </a:solidFill>
              </a:rPr>
              <a:t>Public</a:t>
            </a:r>
            <a:endParaRPr lang="en-US" sz="1000" b="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ercot.com/files/docs/2024/06/24/External_Web_Services_XSD_RTCB_v1.0.zip" TargetMode="External"/><Relationship Id="rId2" Type="http://schemas.openxmlformats.org/officeDocument/2006/relationships/hyperlink" Target="https://www.ercot.com/files/docs/2024/06/24/EIP_External_Interfaces_Specification_RTCB_v1.0.zip" TargetMode="External"/><Relationship Id="rId1" Type="http://schemas.openxmlformats.org/officeDocument/2006/relationships/slideLayout" Target="../slideLayouts/slideLayout5.xml"/><Relationship Id="rId5" Type="http://schemas.openxmlformats.org/officeDocument/2006/relationships/hyperlink" Target="https://github.com/ercot/api-specs/tree/ews_rtc_b_updates/ews/xsds" TargetMode="External"/><Relationship Id="rId4" Type="http://schemas.openxmlformats.org/officeDocument/2006/relationships/hyperlink" Target="https://developer.ercot.com/applications/ews/ew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er.ercot.com/applications/ews/Notifications%20Messages/Notices%20and%20Alerts/EMS%20System-Generated%20Notices/" TargetMode="External"/><Relationship Id="rId2" Type="http://schemas.openxmlformats.org/officeDocument/2006/relationships/hyperlink" Target="https://www.ercot.com/services/mdt/userguides"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www.ercot.com/files/docs/2025/04/07/RTCB_Market_Trials_Handbook_1_MarketSubmissions_Updated_04072025.docx"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ercot.com/files/docs/2025/04/07/RTCB_Market_Trials_Handbook_3_OpenLoop_RTC_SCED_03252025_DRAFT.docx"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mailto:RTCB@ercot.com"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5" Type="http://schemas.openxmlformats.org/officeDocument/2006/relationships/hyperlink" Target="https://www.ercot.com/mp/data-products/data-product-details?id=NP4-450-M" TargetMode="External"/><Relationship Id="rId4" Type="http://schemas.openxmlformats.org/officeDocument/2006/relationships/hyperlink" Target="https://www.ercot.com/files/docs/2024/06/24/EIP_External_Interfaces_Specification_RTCB_v1.0.zip"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microsoft.com/office/2018/10/relationships/comments" Target="../comments/modernComment_25B_E46DE13C.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www.ercot.com/calendar/05212025-RTCBTF-Meeting" TargetMode="External"/><Relationship Id="rId2" Type="http://schemas.microsoft.com/office/2018/10/relationships/comments" Target="../comments/modernComment_25D_6033B.xml"/><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hyperlink" Target="https://www.ercot.com/committees/tac/rtcbtf/training"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mailto:Sreenivas.Badri@ercot.com"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testmarkettrials.ercot.com/osrui/osrui/Summary.action" TargetMode="External"/><Relationship Id="rId7" Type="http://schemas.openxmlformats.org/officeDocument/2006/relationships/hyperlink" Target="https://markettrialsapi.wan.ercot.com/NodalAPI/EWS/" TargetMode="External"/><Relationship Id="rId2" Type="http://schemas.openxmlformats.org/officeDocument/2006/relationships/hyperlink" Target="https://itestmarkettrials.ercot.com/mmsui/mmsui/displayTradesLanding.action" TargetMode="External"/><Relationship Id="rId1" Type="http://schemas.openxmlformats.org/officeDocument/2006/relationships/slideLayout" Target="../slideLayouts/slideLayout5.xml"/><Relationship Id="rId6" Type="http://schemas.openxmlformats.org/officeDocument/2006/relationships/hyperlink" Target="https://markettrialsapi.ercot.com/NodalAPI/EWS/" TargetMode="External"/><Relationship Id="rId5" Type="http://schemas.openxmlformats.org/officeDocument/2006/relationships/hyperlink" Target="https://testmarkettrialsapi.wan.ercot.com/NodalAPI/EWS/" TargetMode="External"/><Relationship Id="rId4" Type="http://schemas.openxmlformats.org/officeDocument/2006/relationships/hyperlink" Target="https://testmarkettrialsapi.ercot.com/NodalAPI/EW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rcot.com/services/mdt/webservices"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mailto:rtcb@ercot.com" TargetMode="External"/><Relationship Id="rId2" Type="http://schemas.microsoft.com/office/2018/10/relationships/comments" Target="../comments/modernComment_24F_715EB35F.xml"/><Relationship Id="rId1" Type="http://schemas.openxmlformats.org/officeDocument/2006/relationships/slideLayout" Target="../slideLayouts/slideLayout5.xml"/><Relationship Id="rId5" Type="http://schemas.openxmlformats.org/officeDocument/2006/relationships/hyperlink" Target="https://www.ercot.com/services/comm/mkt_notices/M-A041625-01" TargetMode="External"/><Relationship Id="rId4" Type="http://schemas.openxmlformats.org/officeDocument/2006/relationships/hyperlink" Target="https://www.ercot.com/services/comm/mkt_notices/M-B022625-0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18751" y="1910252"/>
            <a:ext cx="5410200" cy="1754326"/>
          </a:xfrm>
          <a:prstGeom prst="rect">
            <a:avLst/>
          </a:prstGeom>
          <a:noFill/>
        </p:spPr>
        <p:txBody>
          <a:bodyPr wrap="square" rtlCol="0">
            <a:spAutoFit/>
          </a:bodyPr>
          <a:lstStyle/>
          <a:p>
            <a:r>
              <a:rPr lang="en-US" b="1" dirty="0">
                <a:solidFill>
                  <a:schemeClr val="tx2"/>
                </a:solidFill>
              </a:rPr>
              <a:t>RTC+B Market Trials - Market Submissions Testing</a:t>
            </a:r>
          </a:p>
          <a:p>
            <a:endParaRPr lang="en-US" dirty="0">
              <a:solidFill>
                <a:schemeClr val="tx2"/>
              </a:solidFill>
            </a:endParaRPr>
          </a:p>
          <a:p>
            <a:r>
              <a:rPr lang="en-US" dirty="0">
                <a:solidFill>
                  <a:schemeClr val="tx2"/>
                </a:solidFill>
              </a:rPr>
              <a:t>Sruthi Hariharan/Susan Jinright</a:t>
            </a:r>
          </a:p>
          <a:p>
            <a:r>
              <a:rPr lang="en-US" dirty="0">
                <a:solidFill>
                  <a:schemeClr val="tx2"/>
                </a:solidFill>
              </a:rPr>
              <a:t>May 29, 2025</a:t>
            </a:r>
          </a:p>
          <a:p>
            <a:endParaRPr lang="en-US" i="1"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and Market Submissions XSDs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800" y="949202"/>
            <a:ext cx="8534400" cy="4518823"/>
          </a:xfrm>
        </p:spPr>
        <p:txBody>
          <a:bodyPr/>
          <a:lstStyle/>
          <a:p>
            <a:r>
              <a:rPr lang="en-US" sz="1800" dirty="0"/>
              <a:t>Following Market Submissions XSD files got updated</a:t>
            </a:r>
          </a:p>
          <a:p>
            <a:pPr lvl="1"/>
            <a:r>
              <a:rPr lang="en-US" sz="1400" dirty="0"/>
              <a:t>ErcotCommonTypes.xsd</a:t>
            </a:r>
          </a:p>
          <a:p>
            <a:pPr lvl="1"/>
            <a:r>
              <a:rPr lang="en-US" sz="1400" dirty="0"/>
              <a:t>ErcotGetNotifications.xsd</a:t>
            </a:r>
          </a:p>
          <a:p>
            <a:pPr lvl="1"/>
            <a:endParaRPr lang="en-US" sz="1400" dirty="0"/>
          </a:p>
          <a:p>
            <a:pPr lvl="1">
              <a:buFont typeface="Courier New" panose="02070309020205020404" pitchFamily="49" charset="0"/>
              <a:buChar char="o"/>
            </a:pPr>
            <a:r>
              <a:rPr lang="en-US" sz="1200" b="1" dirty="0">
                <a:effectLst/>
                <a:latin typeface="Arial" panose="020B0604020202020204" pitchFamily="34" charset="0"/>
                <a:ea typeface="Times New Roman" panose="02020603050405020304" pitchFamily="18" charset="0"/>
                <a:cs typeface="Arial" panose="020B0604020202020204" pitchFamily="34" charset="0"/>
              </a:rPr>
              <a:t>4.3.8: Updated </a:t>
            </a:r>
            <a:r>
              <a:rPr lang="en-US" sz="1200" b="1" dirty="0" err="1">
                <a:effectLst/>
                <a:latin typeface="Arial" panose="020B0604020202020204" pitchFamily="34" charset="0"/>
                <a:ea typeface="Times New Roman" panose="02020603050405020304" pitchFamily="18" charset="0"/>
                <a:cs typeface="Arial" panose="020B0604020202020204" pitchFamily="34" charset="0"/>
              </a:rPr>
              <a:t>ASType</a:t>
            </a:r>
            <a:r>
              <a:rPr lang="en-US" sz="1200" b="1" dirty="0">
                <a:effectLst/>
                <a:latin typeface="Arial" panose="020B0604020202020204" pitchFamily="34" charset="0"/>
                <a:ea typeface="Times New Roman" panose="02020603050405020304" pitchFamily="18" charset="0"/>
                <a:cs typeface="Arial" panose="020B0604020202020204" pitchFamily="34" charset="0"/>
              </a:rPr>
              <a:t> for AS Only Offer to Non-Spin </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endParaRPr lang="en-US" sz="1600" dirty="0"/>
          </a:p>
          <a:p>
            <a:pPr lvl="1"/>
            <a:endParaRPr lang="en-US" sz="1600" dirty="0"/>
          </a:p>
          <a:p>
            <a:endParaRPr lang="en-US" sz="1800" dirty="0"/>
          </a:p>
          <a:p>
            <a:endParaRPr lang="en-US" sz="1800" b="1" u="sng" dirty="0"/>
          </a:p>
          <a:p>
            <a:endParaRPr lang="en-US" sz="1800" u="sng" dirty="0"/>
          </a:p>
          <a:p>
            <a:endParaRPr lang="en-US" sz="1800" u="sng" dirty="0"/>
          </a:p>
          <a:p>
            <a:pPr lvl="1">
              <a:buFont typeface="Courier New" panose="02070309020205020404" pitchFamily="49" charset="0"/>
              <a:buChar char="o"/>
            </a:pPr>
            <a:r>
              <a:rPr lang="en-US" sz="1200" b="1" dirty="0">
                <a:latin typeface="Arial" panose="020B0604020202020204" pitchFamily="34" charset="0"/>
                <a:cs typeface="Arial" panose="020B0604020202020204" pitchFamily="34" charset="0"/>
              </a:rPr>
              <a:t>5.3.11: Added Ancillary Service Only Offer Awards section</a:t>
            </a:r>
          </a:p>
          <a:p>
            <a:pPr marL="0" indent="0">
              <a:buNone/>
            </a:pPr>
            <a:endParaRPr lang="en-US" sz="1800" u="sng" dirty="0"/>
          </a:p>
          <a:p>
            <a:pPr marL="0" indent="0">
              <a:buNone/>
            </a:pPr>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10</a:t>
            </a:fld>
            <a:endParaRPr lang="en-US"/>
          </a:p>
        </p:txBody>
      </p:sp>
      <p:pic>
        <p:nvPicPr>
          <p:cNvPr id="6" name="Picture 5">
            <a:extLst>
              <a:ext uri="{FF2B5EF4-FFF2-40B4-BE49-F238E27FC236}">
                <a16:creationId xmlns:a16="http://schemas.microsoft.com/office/drawing/2014/main" id="{0A789303-A1FE-03D0-7831-EEDB54474043}"/>
              </a:ext>
            </a:extLst>
          </p:cNvPr>
          <p:cNvPicPr>
            <a:picLocks noChangeAspect="1"/>
          </p:cNvPicPr>
          <p:nvPr/>
        </p:nvPicPr>
        <p:blipFill>
          <a:blip r:embed="rId2"/>
          <a:stretch>
            <a:fillRect/>
          </a:stretch>
        </p:blipFill>
        <p:spPr>
          <a:xfrm>
            <a:off x="4084999" y="4648879"/>
            <a:ext cx="4040431" cy="1965440"/>
          </a:xfrm>
          <a:prstGeom prst="rect">
            <a:avLst/>
          </a:prstGeom>
        </p:spPr>
      </p:pic>
      <p:pic>
        <p:nvPicPr>
          <p:cNvPr id="1026" name="Picture 2">
            <a:extLst>
              <a:ext uri="{FF2B5EF4-FFF2-40B4-BE49-F238E27FC236}">
                <a16:creationId xmlns:a16="http://schemas.microsoft.com/office/drawing/2014/main" id="{F7CA5E61-70BD-D846-B5BB-BDF86A6412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1111" y="2558902"/>
            <a:ext cx="4209394" cy="1623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265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and Market Submissions XSDs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800" y="1169588"/>
            <a:ext cx="8534400" cy="4518823"/>
          </a:xfrm>
        </p:spPr>
        <p:txBody>
          <a:bodyPr/>
          <a:lstStyle/>
          <a:p>
            <a:r>
              <a:rPr lang="en-US" sz="1800" dirty="0"/>
              <a:t>Updated EIP External Specification document and XSD are posted to the ercot.com. </a:t>
            </a:r>
          </a:p>
          <a:p>
            <a:pPr marL="685800" lvl="1">
              <a:buFont typeface="Courier New" panose="02070309020205020404" pitchFamily="49" charset="0"/>
              <a:buChar char="o"/>
            </a:pPr>
            <a:r>
              <a:rPr lang="en-US" sz="1400" dirty="0"/>
              <a:t>Specifications document</a:t>
            </a:r>
            <a:endParaRPr lang="en-US" sz="1400" u="sng" dirty="0">
              <a:hlinkClick r:id="rId2"/>
            </a:endParaRPr>
          </a:p>
          <a:p>
            <a:pPr marL="400050" lvl="1" indent="0">
              <a:buNone/>
            </a:pPr>
            <a:r>
              <a:rPr lang="en-US" sz="1400" u="sng" dirty="0">
                <a:hlinkClick r:id="rId2"/>
              </a:rPr>
              <a:t>https://www.ercot.com/files/docs/2024/06/24/EIP_External_Interfaces_Specification_RTCB_v1.0.zip</a:t>
            </a:r>
            <a:endParaRPr lang="en-US" sz="1400" u="sng" dirty="0"/>
          </a:p>
          <a:p>
            <a:pPr marL="400050" lvl="1" indent="0">
              <a:buNone/>
            </a:pPr>
            <a:endParaRPr lang="en-US" sz="1400" u="sng" dirty="0"/>
          </a:p>
          <a:p>
            <a:pPr marL="571500" lvl="1" indent="-171450">
              <a:buFont typeface="Courier New" panose="02070309020205020404" pitchFamily="49" charset="0"/>
              <a:buChar char="o"/>
            </a:pPr>
            <a:r>
              <a:rPr lang="en-US" sz="1400" dirty="0"/>
              <a:t> XSDs</a:t>
            </a:r>
            <a:endParaRPr lang="en-US" sz="1400" dirty="0">
              <a:hlinkClick r:id="rId3"/>
            </a:endParaRPr>
          </a:p>
          <a:p>
            <a:pPr marL="400050" lvl="1" indent="0">
              <a:buNone/>
            </a:pPr>
            <a:r>
              <a:rPr lang="en-US" sz="1400" dirty="0">
                <a:hlinkClick r:id="rId3"/>
              </a:rPr>
              <a:t>https://www.ercot.com/files/docs/2024/06/24/External_Web_Services_XSD_RTCB_v1.0.zip</a:t>
            </a:r>
            <a:r>
              <a:rPr lang="en-US" sz="1400" dirty="0"/>
              <a:t> </a:t>
            </a:r>
          </a:p>
          <a:p>
            <a:pPr marL="400050" lvl="1" indent="0">
              <a:buNone/>
            </a:pPr>
            <a:endParaRPr lang="en-US" sz="1400" u="sng" dirty="0"/>
          </a:p>
          <a:p>
            <a:pPr marL="0" indent="0">
              <a:buNone/>
            </a:pPr>
            <a:endParaRPr lang="en-US" sz="1800" dirty="0"/>
          </a:p>
          <a:p>
            <a:r>
              <a:rPr lang="en-US" sz="1800" dirty="0"/>
              <a:t>These artifacts are also posted to </a:t>
            </a:r>
            <a:r>
              <a:rPr lang="en-US" sz="1800" b="1" dirty="0"/>
              <a:t>developer portal</a:t>
            </a:r>
          </a:p>
          <a:p>
            <a:pPr marL="685800" lvl="1">
              <a:buFont typeface="Courier New" panose="02070309020205020404" pitchFamily="49" charset="0"/>
              <a:buChar char="o"/>
            </a:pPr>
            <a:r>
              <a:rPr lang="en-US" sz="1400" dirty="0"/>
              <a:t>Specifications document - </a:t>
            </a:r>
            <a:r>
              <a:rPr lang="en-US" sz="1400" dirty="0">
                <a:hlinkClick r:id="rId4"/>
              </a:rPr>
              <a:t>https://developer.ercot.com/applications/ews/ews/</a:t>
            </a:r>
            <a:endParaRPr lang="en-US" sz="1400" dirty="0"/>
          </a:p>
          <a:p>
            <a:pPr marL="685800" lvl="1">
              <a:buFont typeface="Courier New" panose="02070309020205020404" pitchFamily="49" charset="0"/>
              <a:buChar char="o"/>
            </a:pPr>
            <a:r>
              <a:rPr lang="en-US" sz="1600" dirty="0"/>
              <a:t>XSDs - </a:t>
            </a:r>
            <a:r>
              <a:rPr lang="en-US" sz="1400" dirty="0" err="1">
                <a:hlinkClick r:id="rId5"/>
              </a:rPr>
              <a:t>api</a:t>
            </a:r>
            <a:r>
              <a:rPr lang="en-US" sz="1400" dirty="0">
                <a:hlinkClick r:id="rId5"/>
              </a:rPr>
              <a:t>-specs/</a:t>
            </a:r>
            <a:r>
              <a:rPr lang="en-US" sz="1400" dirty="0" err="1">
                <a:hlinkClick r:id="rId5"/>
              </a:rPr>
              <a:t>ews</a:t>
            </a:r>
            <a:r>
              <a:rPr lang="en-US" sz="1400" dirty="0">
                <a:hlinkClick r:id="rId5"/>
              </a:rPr>
              <a:t>/</a:t>
            </a:r>
            <a:r>
              <a:rPr lang="en-US" sz="1400" dirty="0" err="1">
                <a:hlinkClick r:id="rId5"/>
              </a:rPr>
              <a:t>xsds</a:t>
            </a:r>
            <a:r>
              <a:rPr lang="en-US" sz="1400" dirty="0">
                <a:hlinkClick r:id="rId5"/>
              </a:rPr>
              <a:t> at ews_rtc_b_updates · ercot/</a:t>
            </a:r>
            <a:r>
              <a:rPr lang="en-US" sz="1400" dirty="0" err="1">
                <a:hlinkClick r:id="rId5"/>
              </a:rPr>
              <a:t>api</a:t>
            </a:r>
            <a:r>
              <a:rPr lang="en-US" sz="1400" dirty="0">
                <a:hlinkClick r:id="rId5"/>
              </a:rPr>
              <a:t>-specs · GitHub</a:t>
            </a:r>
            <a:endParaRPr lang="en-US" sz="1600" dirty="0"/>
          </a:p>
          <a:p>
            <a:endParaRPr lang="en-US" sz="1800" u="sng" dirty="0"/>
          </a:p>
          <a:p>
            <a:pPr marL="0" indent="0">
              <a:buNone/>
            </a:pPr>
            <a:endParaRPr lang="en-US" sz="1800"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423186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Related to Notifications (Alerts and Notices)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228600" y="1098974"/>
            <a:ext cx="8534400" cy="4518823"/>
          </a:xfrm>
        </p:spPr>
        <p:txBody>
          <a:bodyPr/>
          <a:lstStyle/>
          <a:p>
            <a:r>
              <a:rPr lang="en-US" sz="1800" dirty="0"/>
              <a:t>Additional changes related to Notifications (Notices and Alerts) from EMS  are added to EIP External Specifications document (section 5.3.1)</a:t>
            </a:r>
          </a:p>
          <a:p>
            <a:endParaRPr lang="en-US" sz="1600" dirty="0"/>
          </a:p>
          <a:p>
            <a:r>
              <a:rPr lang="en-US" sz="1600" dirty="0"/>
              <a:t>Updated EIP Specification document (</a:t>
            </a:r>
            <a:r>
              <a:rPr lang="en-US" sz="1600" b="1" dirty="0"/>
              <a:t>EIP External Interfaces Specification RTCB v1.0</a:t>
            </a:r>
            <a:r>
              <a:rPr lang="en-US" sz="1600" dirty="0"/>
              <a:t>) is available at </a:t>
            </a:r>
          </a:p>
          <a:p>
            <a:pPr lvl="1"/>
            <a:r>
              <a:rPr lang="en-US" sz="1600" dirty="0"/>
              <a:t>Ercot.com  - </a:t>
            </a:r>
            <a:r>
              <a:rPr lang="en-US" sz="1600" dirty="0">
                <a:hlinkClick r:id="rId2" tooltip="https://www.ercot.com/services/mdt/userguides"/>
              </a:rPr>
              <a:t>https://www.ercot.com/services/mdt/userguides</a:t>
            </a:r>
            <a:endParaRPr lang="en-US" sz="1600" dirty="0"/>
          </a:p>
          <a:p>
            <a:pPr lvl="1"/>
            <a:r>
              <a:rPr lang="en-US" sz="1600" dirty="0"/>
              <a:t>ERCOT developer portal -</a:t>
            </a:r>
            <a:r>
              <a:rPr lang="en-US" sz="1600" dirty="0">
                <a:hlinkClick r:id="rId3"/>
              </a:rPr>
              <a:t>https://developer.ercot.com/applications/</a:t>
            </a:r>
            <a:r>
              <a:rPr lang="en-US" sz="1600" dirty="0" err="1">
                <a:hlinkClick r:id="rId3"/>
              </a:rPr>
              <a:t>ews</a:t>
            </a:r>
            <a:r>
              <a:rPr lang="en-US" sz="1600" dirty="0">
                <a:hlinkClick r:id="rId3"/>
              </a:rPr>
              <a:t>/Notifications%20Messages/Notices%20and%20Alerts/EMS%20System-Generated%20Notices/</a:t>
            </a:r>
            <a:endParaRPr lang="en-US" sz="1600" dirty="0"/>
          </a:p>
          <a:p>
            <a:pPr marL="457200" lvl="1" indent="0">
              <a:buNone/>
            </a:pPr>
            <a:endParaRPr lang="en-US" sz="1600"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737384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6C2D9-6EB1-63A3-6410-47D639919DAC}"/>
              </a:ext>
            </a:extLst>
          </p:cNvPr>
          <p:cNvSpPr>
            <a:spLocks noGrp="1"/>
          </p:cNvSpPr>
          <p:nvPr>
            <p:ph type="title"/>
          </p:nvPr>
        </p:nvSpPr>
        <p:spPr/>
        <p:txBody>
          <a:bodyPr/>
          <a:lstStyle/>
          <a:p>
            <a:r>
              <a:rPr lang="en-US" dirty="0"/>
              <a:t>FAQ - Market Trials Submission Testing</a:t>
            </a:r>
          </a:p>
        </p:txBody>
      </p:sp>
      <p:sp>
        <p:nvSpPr>
          <p:cNvPr id="4" name="Slide Number Placeholder 3">
            <a:extLst>
              <a:ext uri="{FF2B5EF4-FFF2-40B4-BE49-F238E27FC236}">
                <a16:creationId xmlns:a16="http://schemas.microsoft.com/office/drawing/2014/main" id="{BFF49A07-CA7E-E0D5-56E4-24272D4C9BBC}"/>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7" name="Content Placeholder 6">
            <a:extLst>
              <a:ext uri="{FF2B5EF4-FFF2-40B4-BE49-F238E27FC236}">
                <a16:creationId xmlns:a16="http://schemas.microsoft.com/office/drawing/2014/main" id="{3FACA282-FE6E-D404-536F-36FAD8C569D0}"/>
              </a:ext>
            </a:extLst>
          </p:cNvPr>
          <p:cNvSpPr>
            <a:spLocks noGrp="1"/>
          </p:cNvSpPr>
          <p:nvPr>
            <p:ph idx="1"/>
          </p:nvPr>
        </p:nvSpPr>
        <p:spPr>
          <a:xfrm>
            <a:off x="318817" y="929415"/>
            <a:ext cx="8458200" cy="4845394"/>
          </a:xfrm>
        </p:spPr>
        <p:txBody>
          <a:bodyPr/>
          <a:lstStyle/>
          <a:p>
            <a:pPr marL="0" indent="0">
              <a:buNone/>
            </a:pPr>
            <a:r>
              <a:rPr lang="en-US" sz="1800" b="1" dirty="0"/>
              <a:t>Q1. The following questions related to Market Trials submissions testing have been addressed in the RTC Market Trial handbooks. Details in the following two slides:</a:t>
            </a:r>
          </a:p>
          <a:p>
            <a:pPr lvl="1"/>
            <a:r>
              <a:rPr lang="en-US" dirty="0"/>
              <a:t>What are the different submissions that QSE needs to submit for each phase of Market Trials?	</a:t>
            </a:r>
          </a:p>
          <a:p>
            <a:pPr lvl="1"/>
            <a:r>
              <a:rPr lang="en-US" dirty="0"/>
              <a:t>What is the duration for which QSE needs to submit for each phase of Market Trials?	</a:t>
            </a:r>
          </a:p>
          <a:p>
            <a:pPr lvl="1"/>
            <a:r>
              <a:rPr lang="en-US" dirty="0"/>
              <a:t>What actions/applications will ERCOT be running during each phase?</a:t>
            </a:r>
          </a:p>
          <a:p>
            <a:pPr lvl="1"/>
            <a:r>
              <a:rPr lang="en-US" dirty="0"/>
              <a:t>What are performance evaluation criteria for the QSEs for each phase of Market Trial testing?</a:t>
            </a:r>
          </a:p>
          <a:p>
            <a:endParaRPr lang="en-US" dirty="0"/>
          </a:p>
          <a:p>
            <a:endParaRPr lang="en-US" dirty="0"/>
          </a:p>
        </p:txBody>
      </p:sp>
    </p:spTree>
    <p:extLst>
      <p:ext uri="{BB962C8B-B14F-4D97-AF65-F5344CB8AC3E}">
        <p14:creationId xmlns:p14="http://schemas.microsoft.com/office/powerpoint/2010/main" val="492532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Market Submissions Handbooks Review</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42617" y="401922"/>
            <a:ext cx="8534400" cy="5096525"/>
          </a:xfrm>
        </p:spPr>
        <p:txBody>
          <a:bodyPr/>
          <a:lstStyle/>
          <a:p>
            <a:r>
              <a:rPr lang="en-US" sz="1400" dirty="0"/>
              <a:t>For each phase of Market Trial testing, a handbook will be posted to the RTBTF web page - </a:t>
            </a:r>
            <a:r>
              <a:rPr lang="en-US" sz="1400" dirty="0">
                <a:hlinkClick r:id="rId2"/>
              </a:rPr>
              <a:t>https://www.ercot.com/committees/tac/rtcbtf</a:t>
            </a:r>
            <a:endParaRPr lang="en-US" sz="1400" dirty="0"/>
          </a:p>
          <a:p>
            <a:endParaRPr lang="en-US" sz="1400" dirty="0"/>
          </a:p>
          <a:p>
            <a:r>
              <a:rPr lang="en-US" sz="1400" dirty="0"/>
              <a:t>Handbook to cover the expectations for each phase of testing, including </a:t>
            </a:r>
          </a:p>
          <a:p>
            <a:pPr lvl="1"/>
            <a:r>
              <a:rPr lang="en-US" sz="1400" dirty="0"/>
              <a:t>the key activities for that testing phase, </a:t>
            </a:r>
          </a:p>
          <a:p>
            <a:pPr lvl="1"/>
            <a:r>
              <a:rPr lang="en-US" sz="1400" dirty="0"/>
              <a:t>required submissions and expectations of submissions data entry with regard to current Production submissions. For example, during closed loop testing we would expect RTC submissions to closely align with current Production submissions to ensure smooth transition into and out of closed loop testing,</a:t>
            </a:r>
          </a:p>
          <a:p>
            <a:pPr lvl="1"/>
            <a:r>
              <a:rPr lang="en-US" sz="1400" dirty="0"/>
              <a:t>QSE performance evaluation criteria, </a:t>
            </a:r>
          </a:p>
          <a:p>
            <a:pPr lvl="1"/>
            <a:r>
              <a:rPr lang="en-US" sz="1400" dirty="0"/>
              <a:t>and high-level timelines for each phase.</a:t>
            </a:r>
          </a:p>
          <a:p>
            <a:r>
              <a:rPr lang="en-US" sz="1400" dirty="0"/>
              <a:t>For example: screenshot from Handbook 1 – RTC QSE Submission Testing </a:t>
            </a:r>
            <a:r>
              <a:rPr lang="en-US" sz="1200" dirty="0">
                <a:hlinkClick r:id="rId3"/>
              </a:rPr>
              <a:t>https://www.ercot.com/files/docs/2025/04/07/RTCB_Market_Trials_Handbook_1_MarketSubmissions_Updated_04072025.docx</a:t>
            </a:r>
            <a:endParaRPr lang="en-US" sz="1200" dirty="0"/>
          </a:p>
          <a:p>
            <a:endParaRPr lang="en-US" sz="1400" dirty="0"/>
          </a:p>
          <a:p>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14</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8" name="Picture 7">
            <a:extLst>
              <a:ext uri="{FF2B5EF4-FFF2-40B4-BE49-F238E27FC236}">
                <a16:creationId xmlns:a16="http://schemas.microsoft.com/office/drawing/2014/main" id="{2AB74CEC-744F-DF76-CF3D-60041D49DCDC}"/>
              </a:ext>
            </a:extLst>
          </p:cNvPr>
          <p:cNvPicPr>
            <a:picLocks noChangeAspect="1"/>
          </p:cNvPicPr>
          <p:nvPr/>
        </p:nvPicPr>
        <p:blipFill>
          <a:blip r:embed="rId4"/>
          <a:stretch>
            <a:fillRect/>
          </a:stretch>
        </p:blipFill>
        <p:spPr>
          <a:xfrm>
            <a:off x="2110652" y="3707045"/>
            <a:ext cx="6523285" cy="2812024"/>
          </a:xfrm>
          <a:prstGeom prst="rect">
            <a:avLst/>
          </a:prstGeom>
        </p:spPr>
      </p:pic>
    </p:spTree>
    <p:extLst>
      <p:ext uri="{BB962C8B-B14F-4D97-AF65-F5344CB8AC3E}">
        <p14:creationId xmlns:p14="http://schemas.microsoft.com/office/powerpoint/2010/main" val="1367297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40FB-5745-CAF4-4B12-7E6986984C1B}"/>
              </a:ext>
            </a:extLst>
          </p:cNvPr>
          <p:cNvSpPr>
            <a:spLocks noGrp="1"/>
          </p:cNvSpPr>
          <p:nvPr>
            <p:ph type="title"/>
          </p:nvPr>
        </p:nvSpPr>
        <p:spPr/>
        <p:txBody>
          <a:bodyPr/>
          <a:lstStyle/>
          <a:p>
            <a:r>
              <a:rPr lang="en-US" dirty="0"/>
              <a:t>Market Submissions Handbooks Review</a:t>
            </a:r>
          </a:p>
        </p:txBody>
      </p:sp>
      <p:sp>
        <p:nvSpPr>
          <p:cNvPr id="3" name="Content Placeholder 2">
            <a:extLst>
              <a:ext uri="{FF2B5EF4-FFF2-40B4-BE49-F238E27FC236}">
                <a16:creationId xmlns:a16="http://schemas.microsoft.com/office/drawing/2014/main" id="{8079E3C5-D161-8F28-6222-7EBCD746EAF1}"/>
              </a:ext>
            </a:extLst>
          </p:cNvPr>
          <p:cNvSpPr>
            <a:spLocks noGrp="1"/>
          </p:cNvSpPr>
          <p:nvPr>
            <p:ph idx="1"/>
          </p:nvPr>
        </p:nvSpPr>
        <p:spPr/>
        <p:txBody>
          <a:bodyPr/>
          <a:lstStyle/>
          <a:p>
            <a:r>
              <a:rPr lang="en-US" sz="1800" dirty="0"/>
              <a:t>Example 2: RTC Market trials Handbook 3 - Open loop testing </a:t>
            </a:r>
            <a:r>
              <a:rPr lang="en-US" sz="1800" dirty="0">
                <a:hlinkClick r:id="rId2"/>
              </a:rPr>
              <a:t>https://www.ercot.com/files/docs/2025/04/07/RTCB_Market_Trials_Handbook_3_OpenLoop_RTC_SCED_03252025_DRAFT.docx</a:t>
            </a:r>
            <a:endParaRPr lang="en-US" sz="1800" dirty="0"/>
          </a:p>
          <a:p>
            <a:endParaRPr lang="en-US" dirty="0"/>
          </a:p>
        </p:txBody>
      </p:sp>
      <p:sp>
        <p:nvSpPr>
          <p:cNvPr id="4" name="Slide Number Placeholder 3">
            <a:extLst>
              <a:ext uri="{FF2B5EF4-FFF2-40B4-BE49-F238E27FC236}">
                <a16:creationId xmlns:a16="http://schemas.microsoft.com/office/drawing/2014/main" id="{178BEF33-DEA9-1BF5-F6D2-8EA4B74E1342}"/>
              </a:ext>
            </a:extLst>
          </p:cNvPr>
          <p:cNvSpPr>
            <a:spLocks noGrp="1"/>
          </p:cNvSpPr>
          <p:nvPr>
            <p:ph type="sldNum" sz="quarter" idx="4"/>
          </p:nvPr>
        </p:nvSpPr>
        <p:spPr/>
        <p:txBody>
          <a:bodyPr/>
          <a:lstStyle/>
          <a:p>
            <a:fld id="{1D93BD3E-1E9A-4970-A6F7-E7AC52762E0C}" type="slidenum">
              <a:rPr lang="en-US" smtClean="0"/>
              <a:pPr/>
              <a:t>15</a:t>
            </a:fld>
            <a:endParaRPr lang="en-US"/>
          </a:p>
        </p:txBody>
      </p:sp>
      <p:pic>
        <p:nvPicPr>
          <p:cNvPr id="6" name="Picture 5">
            <a:extLst>
              <a:ext uri="{FF2B5EF4-FFF2-40B4-BE49-F238E27FC236}">
                <a16:creationId xmlns:a16="http://schemas.microsoft.com/office/drawing/2014/main" id="{8C9126D4-5FD2-68A7-6DAD-2E7B77B313CD}"/>
              </a:ext>
            </a:extLst>
          </p:cNvPr>
          <p:cNvPicPr>
            <a:picLocks noChangeAspect="1"/>
          </p:cNvPicPr>
          <p:nvPr/>
        </p:nvPicPr>
        <p:blipFill>
          <a:blip r:embed="rId3"/>
          <a:stretch>
            <a:fillRect/>
          </a:stretch>
        </p:blipFill>
        <p:spPr>
          <a:xfrm>
            <a:off x="381000" y="2248842"/>
            <a:ext cx="7582557" cy="3383573"/>
          </a:xfrm>
          <a:prstGeom prst="rect">
            <a:avLst/>
          </a:prstGeom>
        </p:spPr>
      </p:pic>
    </p:spTree>
    <p:extLst>
      <p:ext uri="{BB962C8B-B14F-4D97-AF65-F5344CB8AC3E}">
        <p14:creationId xmlns:p14="http://schemas.microsoft.com/office/powerpoint/2010/main" val="1977841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B585A-D431-6E2C-C5F2-CB8040E961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A6C008-314F-24F0-CABD-524F4CCB8B93}"/>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46AB863F-1CAB-9C75-96CC-B7FAA621BE1D}"/>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7" name="Content Placeholder 6">
            <a:extLst>
              <a:ext uri="{FF2B5EF4-FFF2-40B4-BE49-F238E27FC236}">
                <a16:creationId xmlns:a16="http://schemas.microsoft.com/office/drawing/2014/main" id="{7166E16D-C752-BEEC-EF01-863CB3508C12}"/>
              </a:ext>
            </a:extLst>
          </p:cNvPr>
          <p:cNvSpPr>
            <a:spLocks noGrp="1"/>
          </p:cNvSpPr>
          <p:nvPr>
            <p:ph idx="1"/>
          </p:nvPr>
        </p:nvSpPr>
        <p:spPr>
          <a:xfrm>
            <a:off x="381000" y="502841"/>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Q2. Request for IP/DNS information</a:t>
            </a:r>
          </a:p>
          <a:p>
            <a:pPr marL="0" indent="0">
              <a:buNone/>
            </a:pPr>
            <a:r>
              <a:rPr lang="en-US" sz="1600" dirty="0">
                <a:latin typeface="Aptos" panose="020B0004020202020204" pitchFamily="34" charset="0"/>
                <a:ea typeface="Calibri" panose="020F0502020204030204" pitchFamily="34" charset="0"/>
              </a:rPr>
              <a:t>A2. These are not changed for RTC. For any IP address or DNS names for Ercot API or Ercot Notification Source IP address, please contact </a:t>
            </a:r>
            <a:r>
              <a:rPr lang="en-US" sz="1600" b="1" u="sng" dirty="0">
                <a:latin typeface="Aptos" panose="020B0004020202020204" pitchFamily="34" charset="0"/>
                <a:ea typeface="Calibri" panose="020F0502020204030204" pitchFamily="34" charset="0"/>
              </a:rPr>
              <a:t>the ERCOT client reps/account managers</a:t>
            </a:r>
            <a:r>
              <a:rPr lang="en-US" sz="1600" dirty="0">
                <a:latin typeface="Aptos" panose="020B0004020202020204" pitchFamily="34" charset="0"/>
                <a:ea typeface="Calibri" panose="020F0502020204030204" pitchFamily="34" charset="0"/>
              </a:rPr>
              <a:t>, or send a request email to RTCB mailbox.</a:t>
            </a:r>
          </a:p>
          <a:p>
            <a:pPr marL="0" indent="0">
              <a:buNone/>
            </a:pPr>
            <a:endParaRPr lang="en-US" sz="1600" dirty="0">
              <a:latin typeface="Aptos" panose="020B0004020202020204" pitchFamily="34" charset="0"/>
              <a:ea typeface="Calibri" panose="020F0502020204030204" pitchFamily="34" charset="0"/>
            </a:endParaRPr>
          </a:p>
          <a:p>
            <a:pPr marL="0" indent="0">
              <a:buNone/>
            </a:pPr>
            <a:r>
              <a:rPr lang="en-US" sz="1600" b="1" dirty="0">
                <a:latin typeface="Aptos" panose="020B0004020202020204" pitchFamily="34" charset="0"/>
                <a:ea typeface="Calibri" panose="020F0502020204030204" pitchFamily="34" charset="0"/>
              </a:rPr>
              <a:t>Q3. Notifications from ERCOT</a:t>
            </a:r>
          </a:p>
          <a:p>
            <a:pPr marL="0" indent="0">
              <a:buNone/>
            </a:pPr>
            <a:r>
              <a:rPr lang="en-US" sz="1600" dirty="0">
                <a:latin typeface="Aptos" panose="020B0004020202020204" pitchFamily="34" charset="0"/>
                <a:ea typeface="Calibri" panose="020F0502020204030204" pitchFamily="34" charset="0"/>
              </a:rPr>
              <a:t>A4. To support testing notifications from ERCOT for API submissions, QSEs should submit API Listener URL set up information using the template available from the “Technical RTC+B Details” section of the </a:t>
            </a:r>
            <a:r>
              <a:rPr lang="en-US" sz="1600" dirty="0">
                <a:solidFill>
                  <a:srgbClr val="0076C6"/>
                </a:solidFill>
                <a:latin typeface="Aptos" panose="020B00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RTCBTF</a:t>
            </a:r>
            <a:r>
              <a:rPr lang="en-US" sz="1600" dirty="0">
                <a:latin typeface="Aptos" panose="020B0004020202020204" pitchFamily="34" charset="0"/>
                <a:ea typeface="Calibri" panose="020F0502020204030204" pitchFamily="34" charset="0"/>
              </a:rPr>
              <a:t> page.  QSEs are expected to complete this template and send it to </a:t>
            </a:r>
            <a:r>
              <a:rPr lang="en-US" sz="1600" dirty="0">
                <a:solidFill>
                  <a:srgbClr val="0076C6"/>
                </a:solidFill>
                <a:latin typeface="Aptos" panose="020B00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RTCB@ercot.com</a:t>
            </a:r>
            <a:r>
              <a:rPr lang="en-US" sz="1600" dirty="0">
                <a:solidFill>
                  <a:srgbClr val="0076C6"/>
                </a:solidFill>
                <a:latin typeface="Aptos" panose="020B0004020202020204" pitchFamily="34" charset="0"/>
                <a:ea typeface="Calibri" panose="020F0502020204030204" pitchFamily="34" charset="0"/>
              </a:rPr>
              <a:t>.</a:t>
            </a:r>
          </a:p>
          <a:p>
            <a:pPr marL="0" marR="0"/>
            <a:r>
              <a:rPr lang="en-US" sz="1600" dirty="0">
                <a:effectLst/>
                <a:latin typeface="Aptos" panose="020B0004020202020204" pitchFamily="34" charset="0"/>
                <a:ea typeface="Calibri" panose="020F0502020204030204" pitchFamily="34" charset="0"/>
                <a:cs typeface="Aptos" panose="020B0004020202020204" pitchFamily="34" charset="0"/>
              </a:rPr>
              <a:t>The specific coded alerts/notifications from ERCOT can be found in the EIP External Specs document Section 5.3.1 - </a:t>
            </a:r>
            <a:r>
              <a:rPr lang="en-US" sz="1600" u="sng" dirty="0">
                <a:solidFill>
                  <a:srgbClr val="467886"/>
                </a:solidFill>
                <a:effectLst/>
                <a:latin typeface="Aptos" panose="020B0004020202020204" pitchFamily="34" charset="0"/>
                <a:ea typeface="Calibri" panose="020F0502020204030204" pitchFamily="34" charset="0"/>
                <a:cs typeface="Aptos" panose="020B0004020202020204" pitchFamily="34" charset="0"/>
                <a:hlinkClick r:id="rId4"/>
              </a:rPr>
              <a:t>https://www.ercot.com/files/docs/2024/06/24/EIP_External_Interfaces_Specification_RTCB_v1.0.zip</a:t>
            </a:r>
            <a:r>
              <a:rPr lang="en-US" sz="1600" dirty="0">
                <a:effectLst/>
                <a:latin typeface="Aptos" panose="020B0004020202020204" pitchFamily="34" charset="0"/>
                <a:ea typeface="Calibri" panose="020F0502020204030204" pitchFamily="34" charset="0"/>
                <a:cs typeface="Aptos" panose="020B0004020202020204" pitchFamily="34" charset="0"/>
              </a:rPr>
              <a:t> </a:t>
            </a:r>
          </a:p>
          <a:p>
            <a:pPr marL="0" marR="0"/>
            <a:r>
              <a:rPr lang="en-US" sz="1600" dirty="0">
                <a:effectLst/>
                <a:latin typeface="Aptos" panose="020B0004020202020204" pitchFamily="34" charset="0"/>
                <a:ea typeface="Calibri" panose="020F0502020204030204" pitchFamily="34" charset="0"/>
                <a:cs typeface="Aptos" panose="020B0004020202020204" pitchFamily="34" charset="0"/>
              </a:rPr>
              <a:t>For Market submission validations and corresponding error messages – the only changes are related to the submission changes for RTC. The updated RTC+B submission validation rules can be found here - </a:t>
            </a:r>
            <a:r>
              <a:rPr lang="en-US" sz="1600" u="sng" dirty="0">
                <a:solidFill>
                  <a:srgbClr val="467886"/>
                </a:solidFill>
                <a:effectLst/>
                <a:latin typeface="Aptos" panose="020B0004020202020204" pitchFamily="34" charset="0"/>
                <a:ea typeface="Calibri" panose="020F0502020204030204" pitchFamily="34" charset="0"/>
                <a:cs typeface="Aptos" panose="020B0004020202020204" pitchFamily="34" charset="0"/>
                <a:hlinkClick r:id="rId5"/>
              </a:rPr>
              <a:t>https://www.ercot.com/mp/data-products/data-product-details?id=NP4-450-M</a:t>
            </a:r>
            <a:r>
              <a:rPr lang="en-US" sz="1600" dirty="0">
                <a:effectLst/>
                <a:latin typeface="Aptos" panose="020B0004020202020204" pitchFamily="34" charset="0"/>
                <a:ea typeface="Calibri" panose="020F0502020204030204" pitchFamily="34" charset="0"/>
                <a:cs typeface="Aptos" panose="020B0004020202020204" pitchFamily="34" charset="0"/>
              </a:rPr>
              <a:t>. These messages do not include an error code, and the message text for these vary based on the submission error and are specific to the resource/values submitted.</a:t>
            </a: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391667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51EC1-91BF-64D5-0E45-814AADAF0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75BA86-9A93-54D7-4F0A-392C29602EEF}"/>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EFB21F59-E443-57E0-B8F8-79871A2BBC20}"/>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7" name="Content Placeholder 6">
            <a:extLst>
              <a:ext uri="{FF2B5EF4-FFF2-40B4-BE49-F238E27FC236}">
                <a16:creationId xmlns:a16="http://schemas.microsoft.com/office/drawing/2014/main" id="{CDAF5F9D-D457-F6CD-EDB6-25D2E77CB249}"/>
              </a:ext>
            </a:extLst>
          </p:cNvPr>
          <p:cNvSpPr>
            <a:spLocks noGrp="1"/>
          </p:cNvSpPr>
          <p:nvPr>
            <p:ph idx="1"/>
          </p:nvPr>
        </p:nvSpPr>
        <p:spPr>
          <a:xfrm>
            <a:off x="318817" y="417037"/>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Q4. When can MPs start testing DAM and SCED awards data along with reports in Market Trials?</a:t>
            </a:r>
          </a:p>
          <a:p>
            <a:pPr marL="0" indent="0">
              <a:buNone/>
            </a:pPr>
            <a:r>
              <a:rPr lang="en-US" sz="1600" dirty="0">
                <a:latin typeface="Aptos" panose="020B0004020202020204" pitchFamily="34" charset="0"/>
                <a:ea typeface="Calibri" panose="020F0502020204030204" pitchFamily="34" charset="0"/>
              </a:rPr>
              <a:t>A4. Currently the Market Trial environment is setup with limited functionality. For the first two phases of testing, the functionality is limited to vendor and QSE market submission testing and telemetry validations. Starting with Open Loop testing till go-live, the environment will be updated to allow for DAM/SCED runs.</a:t>
            </a:r>
          </a:p>
          <a:p>
            <a:pPr marL="0" indent="0">
              <a:buNone/>
            </a:pPr>
            <a:r>
              <a:rPr lang="en-US" sz="1600" dirty="0">
                <a:latin typeface="Aptos" panose="020B0004020202020204" pitchFamily="34" charset="0"/>
                <a:ea typeface="Calibri" panose="020F0502020204030204" pitchFamily="34" charset="0"/>
              </a:rPr>
              <a:t>DAM award reports will be available on MMSUI/via EWS on the days when DAM is run on RTC market trials </a:t>
            </a: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marL="57150" indent="0">
              <a:lnSpc>
                <a:spcPct val="107000"/>
              </a:lnSpc>
              <a:spcAft>
                <a:spcPts val="800"/>
              </a:spcAft>
              <a:buNone/>
            </a:pPr>
            <a:r>
              <a:rPr lang="en-US" sz="1600" dirty="0">
                <a:highlight>
                  <a:srgbClr val="FFFF00"/>
                </a:highlight>
                <a:latin typeface="Aptos" panose="020B0004020202020204" pitchFamily="34" charset="0"/>
                <a:ea typeface="Calibri" panose="020F0502020204030204" pitchFamily="34" charset="0"/>
              </a:rPr>
              <a:t>During open loop testing, ERCOT will p</a:t>
            </a:r>
            <a:r>
              <a:rPr lang="en-US" sz="1600" dirty="0">
                <a:highlight>
                  <a:srgbClr val="FFFF00"/>
                </a:highlight>
                <a:latin typeface="Aptos" panose="020B0004020202020204" pitchFamily="34" charset="0"/>
              </a:rPr>
              <a:t>ublish the following four reports:</a:t>
            </a:r>
          </a:p>
          <a:p>
            <a:r>
              <a:rPr lang="en-US" sz="1600" dirty="0">
                <a:highlight>
                  <a:srgbClr val="FFFF00"/>
                </a:highlight>
                <a:latin typeface="Aptos" panose="020B0004020202020204" pitchFamily="34" charset="0"/>
                <a:ea typeface="Calibri" panose="020F0502020204030204" pitchFamily="34" charset="0"/>
              </a:rPr>
              <a:t>SCED Shadow Prices and Binding Transmission Constraints - NP6-86-CD </a:t>
            </a:r>
          </a:p>
          <a:p>
            <a:r>
              <a:rPr lang="en-US" sz="1600" dirty="0">
                <a:highlight>
                  <a:srgbClr val="FFFF00"/>
                </a:highlight>
                <a:latin typeface="Aptos" panose="020B0004020202020204" pitchFamily="34" charset="0"/>
                <a:ea typeface="Calibri" panose="020F0502020204030204" pitchFamily="34" charset="0"/>
              </a:rPr>
              <a:t>LMPs by Resource Nodes, Load Zones and Trading Hubs Market Trials - NP6-788-CD</a:t>
            </a:r>
          </a:p>
          <a:p>
            <a:r>
              <a:rPr lang="en-US" sz="1600" dirty="0">
                <a:highlight>
                  <a:srgbClr val="FFFF00"/>
                </a:highlight>
                <a:latin typeface="Aptos" panose="020B0004020202020204" pitchFamily="34" charset="0"/>
                <a:ea typeface="Calibri" panose="020F0502020204030204" pitchFamily="34" charset="0"/>
              </a:rPr>
              <a:t>Modify Real-Time ORDC and Reliability Deployment Price Adders and Reserves by SCED Interval - NP6-323-CD</a:t>
            </a:r>
          </a:p>
          <a:p>
            <a:r>
              <a:rPr lang="en-US" sz="1600" dirty="0">
                <a:highlight>
                  <a:srgbClr val="FFFF00"/>
                </a:highlight>
                <a:latin typeface="Aptos" panose="020B0004020202020204" pitchFamily="34" charset="0"/>
                <a:ea typeface="Calibri" panose="020F0502020204030204" pitchFamily="34" charset="0"/>
              </a:rPr>
              <a:t>Real-Time Clearing Prices for Capacity by SCED interval – NP6-332-CD </a:t>
            </a: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pic>
        <p:nvPicPr>
          <p:cNvPr id="6" name="Picture 5">
            <a:extLst>
              <a:ext uri="{FF2B5EF4-FFF2-40B4-BE49-F238E27FC236}">
                <a16:creationId xmlns:a16="http://schemas.microsoft.com/office/drawing/2014/main" id="{20A2A9B2-5790-8976-BE81-A1397C212008}"/>
              </a:ext>
            </a:extLst>
          </p:cNvPr>
          <p:cNvPicPr>
            <a:picLocks noChangeAspect="1"/>
          </p:cNvPicPr>
          <p:nvPr/>
        </p:nvPicPr>
        <p:blipFill>
          <a:blip r:embed="rId3"/>
          <a:srcRect b="46164"/>
          <a:stretch/>
        </p:blipFill>
        <p:spPr>
          <a:xfrm>
            <a:off x="2759349" y="2567931"/>
            <a:ext cx="4784449" cy="1496031"/>
          </a:xfrm>
          <a:prstGeom prst="rect">
            <a:avLst/>
          </a:prstGeom>
        </p:spPr>
      </p:pic>
    </p:spTree>
    <p:extLst>
      <p:ext uri="{BB962C8B-B14F-4D97-AF65-F5344CB8AC3E}">
        <p14:creationId xmlns:p14="http://schemas.microsoft.com/office/powerpoint/2010/main" val="3832406332"/>
      </p:ext>
    </p:extLst>
  </p:cSld>
  <p:clrMapOvr>
    <a:masterClrMapping/>
  </p:clrMapOvr>
  <p:extLst>
    <p:ext uri="{6950BFC3-D8DA-4A85-94F7-54DA5524770B}">
      <p188:commentRel xmlns:p188="http://schemas.microsoft.com/office/powerpoint/2018/8/main" r:id="rId2"/>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93FD5-E832-79D0-62D6-6A8A09D732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A40F16-9E2C-43CF-1C4A-4FA3C01C1682}"/>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E404E2E1-EF82-AC4E-9DEA-673F3D931F4F}"/>
              </a:ext>
            </a:extLst>
          </p:cNvPr>
          <p:cNvSpPr>
            <a:spLocks noGrp="1"/>
          </p:cNvSpPr>
          <p:nvPr>
            <p:ph type="sldNum" sz="quarter" idx="4"/>
          </p:nvPr>
        </p:nvSpPr>
        <p:spPr/>
        <p:txBody>
          <a:bodyPr/>
          <a:lstStyle/>
          <a:p>
            <a:fld id="{1D93BD3E-1E9A-4970-A6F7-E7AC52762E0C}" type="slidenum">
              <a:rPr lang="en-US" smtClean="0"/>
              <a:pPr/>
              <a:t>18</a:t>
            </a:fld>
            <a:endParaRPr lang="en-US"/>
          </a:p>
        </p:txBody>
      </p:sp>
      <p:sp>
        <p:nvSpPr>
          <p:cNvPr id="7" name="Content Placeholder 6">
            <a:extLst>
              <a:ext uri="{FF2B5EF4-FFF2-40B4-BE49-F238E27FC236}">
                <a16:creationId xmlns:a16="http://schemas.microsoft.com/office/drawing/2014/main" id="{33E0DE6B-45BA-081B-8843-12759ED3ADD5}"/>
              </a:ext>
            </a:extLst>
          </p:cNvPr>
          <p:cNvSpPr>
            <a:spLocks noGrp="1"/>
          </p:cNvSpPr>
          <p:nvPr>
            <p:ph idx="1"/>
          </p:nvPr>
        </p:nvSpPr>
        <p:spPr>
          <a:xfrm>
            <a:off x="228600" y="502841"/>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Q5. RTC+B Settlements Extracts in Market Trials?</a:t>
            </a:r>
          </a:p>
          <a:p>
            <a:pPr marL="0" marR="0" indent="0">
              <a:buNone/>
            </a:pPr>
            <a:r>
              <a:rPr lang="en-US" sz="1600" dirty="0">
                <a:latin typeface="Aptos" panose="020B0004020202020204" pitchFamily="34" charset="0"/>
                <a:ea typeface="Calibri" panose="020F0502020204030204" pitchFamily="34" charset="0"/>
              </a:rPr>
              <a:t>A5. Market Trials are limited for Settlements and Billing:  </a:t>
            </a:r>
          </a:p>
          <a:p>
            <a:pPr marL="342900" marR="0" lvl="0" indent="-342900">
              <a:buFont typeface="Aptos" panose="020B0004020202020204" pitchFamily="34" charset="0"/>
              <a:buChar char="-"/>
            </a:pPr>
            <a:r>
              <a:rPr lang="en-US" sz="1600" dirty="0">
                <a:highlight>
                  <a:srgbClr val="FFFF00"/>
                </a:highlight>
                <a:latin typeface="Aptos" panose="020B0004020202020204" pitchFamily="34" charset="0"/>
                <a:ea typeface="Calibri" panose="020F0502020204030204" pitchFamily="34" charset="0"/>
              </a:rPr>
              <a:t>ERCOT will not be providing QSE specific statement files, however, generalized sample DAM and RTM Statements posted to 5/21 RTCBTF meeting page</a:t>
            </a:r>
          </a:p>
          <a:p>
            <a:pPr marL="400050" lvl="1" indent="0">
              <a:buNone/>
            </a:pPr>
            <a:r>
              <a:rPr lang="en-US" sz="1600" dirty="0">
                <a:latin typeface="Aptos" panose="020B0004020202020204" pitchFamily="34" charset="0"/>
                <a:ea typeface="Calibri" panose="020F0502020204030204" pitchFamily="34" charset="0"/>
                <a:hlinkClick r:id="rId3"/>
              </a:rPr>
              <a:t>https://www.ercot.com/calendar/05212025-RTCBTF-Meeting</a:t>
            </a:r>
            <a:endParaRPr lang="en-US" sz="1600" dirty="0">
              <a:latin typeface="Aptos" panose="020B0004020202020204" pitchFamily="34" charset="0"/>
              <a:ea typeface="Calibri" panose="020F0502020204030204" pitchFamily="34" charset="0"/>
            </a:endParaRPr>
          </a:p>
          <a:p>
            <a:pPr marL="342900" marR="0" lvl="0" indent="-342900">
              <a:buFont typeface="Aptos" panose="020B0004020202020204" pitchFamily="34" charset="0"/>
              <a:buChar char="-"/>
            </a:pPr>
            <a:endParaRPr lang="en-US" sz="1600" dirty="0">
              <a:latin typeface="Aptos" panose="020B0004020202020204" pitchFamily="34" charset="0"/>
              <a:ea typeface="Calibri" panose="020F0502020204030204" pitchFamily="34" charset="0"/>
            </a:endParaRP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These statements do not structurally change, but will include changes in the billing determinants for RTC</a:t>
            </a: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ERCOT has provided training on the RTC billing determinants and posted in a YouTube on this page:</a:t>
            </a:r>
          </a:p>
          <a:p>
            <a:pPr marL="742950" marR="0" lvl="1" indent="-285750">
              <a:buFont typeface="Courier New" panose="02070309020205020404" pitchFamily="49" charset="0"/>
              <a:buChar char="o"/>
            </a:pPr>
            <a:r>
              <a:rPr lang="en-US" sz="1600" dirty="0">
                <a:solidFill>
                  <a:srgbClr val="0076C6"/>
                </a:solidFill>
                <a:latin typeface="Aptos" panose="020B000402020202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https://www.ercot.com/committees/tac/rtcbtf/training</a:t>
            </a:r>
            <a:r>
              <a:rPr lang="en-US" sz="1600" dirty="0">
                <a:solidFill>
                  <a:srgbClr val="0076C6"/>
                </a:solidFill>
                <a:latin typeface="Aptos" panose="020B0004020202020204" pitchFamily="34" charset="0"/>
                <a:ea typeface="Calibri" panose="020F0502020204030204" pitchFamily="34" charset="0"/>
              </a:rPr>
              <a:t>   </a:t>
            </a:r>
            <a:r>
              <a:rPr lang="en-US" sz="1600" dirty="0">
                <a:latin typeface="Aptos" panose="020B0004020202020204" pitchFamily="34" charset="0"/>
                <a:ea typeface="Calibri" panose="020F0502020204030204" pitchFamily="34" charset="0"/>
              </a:rPr>
              <a:t>(Select RTC+B Settlement Overview)</a:t>
            </a:r>
          </a:p>
          <a:p>
            <a:pPr marL="742950" marR="0" lvl="1" indent="-285750">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pic>
        <p:nvPicPr>
          <p:cNvPr id="1026" name="Picture 2">
            <a:extLst>
              <a:ext uri="{FF2B5EF4-FFF2-40B4-BE49-F238E27FC236}">
                <a16:creationId xmlns:a16="http://schemas.microsoft.com/office/drawing/2014/main" id="{33DEA6DC-A9A4-E505-045B-40FC2256D3C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79915" y="4024806"/>
            <a:ext cx="4539343" cy="2330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043"/>
      </p:ext>
    </p:extLst>
  </p:cSld>
  <p:clrMapOvr>
    <a:masterClrMapping/>
  </p:clrMapOvr>
  <p:extLst>
    <p:ext uri="{6950BFC3-D8DA-4A85-94F7-54DA5524770B}">
      <p188:commentRel xmlns:p188="http://schemas.microsoft.com/office/powerpoint/2018/8/main" r:id="rId2"/>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CBF9-33D4-457C-7B6B-3B0E0C84CACB}"/>
              </a:ext>
            </a:extLst>
          </p:cNvPr>
          <p:cNvSpPr>
            <a:spLocks noGrp="1"/>
          </p:cNvSpPr>
          <p:nvPr>
            <p:ph type="title"/>
          </p:nvPr>
        </p:nvSpPr>
        <p:spPr/>
        <p:txBody>
          <a:bodyPr/>
          <a:lstStyle/>
          <a:p>
            <a:r>
              <a:rPr lang="en-US" sz="2000" dirty="0"/>
              <a:t>RTC+B Market Trials - Market Submissions Testing</a:t>
            </a:r>
            <a:br>
              <a:rPr lang="en-US" b="1" dirty="0">
                <a:solidFill>
                  <a:schemeClr val="tx2"/>
                </a:solidFill>
              </a:rPr>
            </a:br>
            <a:r>
              <a:rPr lang="en-US" dirty="0"/>
              <a:t>	</a:t>
            </a:r>
          </a:p>
        </p:txBody>
      </p:sp>
      <p:sp>
        <p:nvSpPr>
          <p:cNvPr id="3" name="Content Placeholder 2">
            <a:extLst>
              <a:ext uri="{FF2B5EF4-FFF2-40B4-BE49-F238E27FC236}">
                <a16:creationId xmlns:a16="http://schemas.microsoft.com/office/drawing/2014/main" id="{A827362F-2C1C-51B9-C5CB-21FFBB63DCD8}"/>
              </a:ext>
            </a:extLst>
          </p:cNvPr>
          <p:cNvSpPr>
            <a:spLocks noGrp="1"/>
          </p:cNvSpPr>
          <p:nvPr>
            <p:ph idx="1"/>
          </p:nvPr>
        </p:nvSpPr>
        <p:spPr>
          <a:xfrm>
            <a:off x="304800" y="1002383"/>
            <a:ext cx="8534400" cy="4853233"/>
          </a:xfrm>
        </p:spPr>
        <p:txBody>
          <a:bodyPr/>
          <a:lstStyle/>
          <a:p>
            <a:r>
              <a:rPr lang="en-US" sz="2000" dirty="0"/>
              <a:t>Questions? </a:t>
            </a:r>
          </a:p>
          <a:p>
            <a:pPr marL="457200" lvl="1" indent="0">
              <a:buNone/>
            </a:pPr>
            <a:endParaRPr lang="en-US" sz="2000" dirty="0"/>
          </a:p>
          <a:p>
            <a:pPr marL="457200" lvl="1" indent="0">
              <a:buNone/>
            </a:pPr>
            <a:endParaRPr lang="en-US" sz="2000" dirty="0"/>
          </a:p>
          <a:p>
            <a:r>
              <a:rPr lang="en-US" sz="2000" dirty="0"/>
              <a:t>Provide feedback to ERCOT on any concerns/questions at </a:t>
            </a:r>
            <a:r>
              <a:rPr lang="en-US" sz="2000" u="sng" dirty="0">
                <a:solidFill>
                  <a:srgbClr val="00AEC7"/>
                </a:solidFill>
              </a:rPr>
              <a:t>rtcb</a:t>
            </a:r>
            <a:r>
              <a:rPr lang="en-US" sz="2000" u="sng" dirty="0">
                <a:solidFill>
                  <a:srgbClr val="00AEC7"/>
                </a:solidFill>
                <a:hlinkClick r:id="rId2">
                  <a:extLst>
                    <a:ext uri="{A12FA001-AC4F-418D-AE19-62706E023703}">
                      <ahyp:hlinkClr xmlns:ahyp="http://schemas.microsoft.com/office/drawing/2018/hyperlinkcolor" val="tx"/>
                    </a:ext>
                  </a:extLst>
                </a:hlinkClick>
              </a:rPr>
              <a:t>@ercot.com</a:t>
            </a:r>
            <a:r>
              <a:rPr lang="en-US" sz="2000" u="sng" dirty="0">
                <a:solidFill>
                  <a:srgbClr val="00AEC7"/>
                </a:solidFill>
              </a:rPr>
              <a:t> </a:t>
            </a:r>
          </a:p>
          <a:p>
            <a:endParaRPr lang="en-US" sz="2400" dirty="0">
              <a:solidFill>
                <a:srgbClr val="00AEC7"/>
              </a:solidFill>
            </a:endParaRPr>
          </a:p>
          <a:p>
            <a:pPr marL="0" indent="0">
              <a:buNone/>
            </a:pPr>
            <a:endParaRPr lang="en-US" dirty="0"/>
          </a:p>
        </p:txBody>
      </p:sp>
      <p:sp>
        <p:nvSpPr>
          <p:cNvPr id="4" name="Slide Number Placeholder 3">
            <a:extLst>
              <a:ext uri="{FF2B5EF4-FFF2-40B4-BE49-F238E27FC236}">
                <a16:creationId xmlns:a16="http://schemas.microsoft.com/office/drawing/2014/main" id="{72514D95-AAB8-C83F-D9A9-903A9D7F2959}"/>
              </a:ext>
            </a:extLst>
          </p:cNvPr>
          <p:cNvSpPr>
            <a:spLocks noGrp="1"/>
          </p:cNvSpPr>
          <p:nvPr>
            <p:ph type="sldNum" sz="quarter" idx="4"/>
          </p:nvPr>
        </p:nvSpPr>
        <p:spPr/>
        <p:txBody>
          <a:bodyPr/>
          <a:lstStyle/>
          <a:p>
            <a:fld id="{1D93BD3E-1E9A-4970-A6F7-E7AC52762E0C}" type="slidenum">
              <a:rPr lang="en-US" smtClean="0"/>
              <a:pPr/>
              <a:t>19</a:t>
            </a:fld>
            <a:endParaRPr lang="en-US" dirty="0"/>
          </a:p>
        </p:txBody>
      </p:sp>
    </p:spTree>
    <p:extLst>
      <p:ext uri="{BB962C8B-B14F-4D97-AF65-F5344CB8AC3E}">
        <p14:creationId xmlns:p14="http://schemas.microsoft.com/office/powerpoint/2010/main" val="1091436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E073E-A2DA-A587-98D1-BAF73DD4F1B8}"/>
              </a:ext>
            </a:extLst>
          </p:cNvPr>
          <p:cNvSpPr>
            <a:spLocks noGrp="1"/>
          </p:cNvSpPr>
          <p:nvPr>
            <p:ph type="title"/>
          </p:nvPr>
        </p:nvSpPr>
        <p:spPr/>
        <p:txBody>
          <a:bodyPr/>
          <a:lstStyle/>
          <a:p>
            <a:r>
              <a:rPr lang="en-US" dirty="0"/>
              <a:t>RTC+B Market Trials – Submissions Testing</a:t>
            </a:r>
          </a:p>
        </p:txBody>
      </p:sp>
      <p:sp>
        <p:nvSpPr>
          <p:cNvPr id="4" name="Slide Number Placeholder 3">
            <a:extLst>
              <a:ext uri="{FF2B5EF4-FFF2-40B4-BE49-F238E27FC236}">
                <a16:creationId xmlns:a16="http://schemas.microsoft.com/office/drawing/2014/main" id="{8038B99B-955F-FC02-4C13-E42D7C4395EB}"/>
              </a:ext>
            </a:extLst>
          </p:cNvPr>
          <p:cNvSpPr>
            <a:spLocks noGrp="1"/>
          </p:cNvSpPr>
          <p:nvPr>
            <p:ph type="sldNum" sz="quarter" idx="4"/>
          </p:nvPr>
        </p:nvSpPr>
        <p:spPr/>
        <p:txBody>
          <a:bodyPr/>
          <a:lstStyle/>
          <a:p>
            <a:fld id="{1D93BD3E-1E9A-4970-A6F7-E7AC52762E0C}" type="slidenum">
              <a:rPr lang="en-US" smtClean="0"/>
              <a:pPr/>
              <a:t>2</a:t>
            </a:fld>
            <a:endParaRPr lang="en-US"/>
          </a:p>
        </p:txBody>
      </p:sp>
      <p:cxnSp>
        <p:nvCxnSpPr>
          <p:cNvPr id="5" name="Straight Connector 4">
            <a:extLst>
              <a:ext uri="{FF2B5EF4-FFF2-40B4-BE49-F238E27FC236}">
                <a16:creationId xmlns:a16="http://schemas.microsoft.com/office/drawing/2014/main" id="{432EA395-DB54-3F64-5536-447836AD1510}"/>
              </a:ext>
            </a:extLst>
          </p:cNvPr>
          <p:cNvCxnSpPr>
            <a:cxnSpLocks/>
          </p:cNvCxnSpPr>
          <p:nvPr/>
        </p:nvCxnSpPr>
        <p:spPr>
          <a:xfrm>
            <a:off x="7829969" y="3329425"/>
            <a:ext cx="0" cy="190940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B56E7AA-B0AA-F8A4-03C0-772097E43733}"/>
              </a:ext>
            </a:extLst>
          </p:cNvPr>
          <p:cNvCxnSpPr>
            <a:cxnSpLocks/>
          </p:cNvCxnSpPr>
          <p:nvPr/>
        </p:nvCxnSpPr>
        <p:spPr>
          <a:xfrm flipH="1">
            <a:off x="5935813" y="3530984"/>
            <a:ext cx="10959" cy="163487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86BD9EA-04D3-5192-8A4C-9C13ACBDC88C}"/>
              </a:ext>
            </a:extLst>
          </p:cNvPr>
          <p:cNvCxnSpPr>
            <a:cxnSpLocks/>
          </p:cNvCxnSpPr>
          <p:nvPr/>
        </p:nvCxnSpPr>
        <p:spPr>
          <a:xfrm>
            <a:off x="4176229" y="3523791"/>
            <a:ext cx="3868" cy="171504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AF821DA-F9F0-121B-DCEF-D21CD50EC5DB}"/>
              </a:ext>
            </a:extLst>
          </p:cNvPr>
          <p:cNvCxnSpPr>
            <a:cxnSpLocks/>
          </p:cNvCxnSpPr>
          <p:nvPr/>
        </p:nvCxnSpPr>
        <p:spPr>
          <a:xfrm flipH="1">
            <a:off x="2583277" y="3425717"/>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02C4D7E-6DA5-0D77-77C6-D8BCF97BF645}"/>
              </a:ext>
            </a:extLst>
          </p:cNvPr>
          <p:cNvCxnSpPr>
            <a:cxnSpLocks/>
          </p:cNvCxnSpPr>
          <p:nvPr/>
        </p:nvCxnSpPr>
        <p:spPr>
          <a:xfrm flipH="1">
            <a:off x="1111123" y="3425717"/>
            <a:ext cx="2067" cy="181311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3D699CA-08E4-9E42-CADB-AB03667EDF9C}"/>
              </a:ext>
            </a:extLst>
          </p:cNvPr>
          <p:cNvSpPr/>
          <p:nvPr/>
        </p:nvSpPr>
        <p:spPr>
          <a:xfrm>
            <a:off x="2597121" y="43244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1" name="Rectangle 10">
            <a:extLst>
              <a:ext uri="{FF2B5EF4-FFF2-40B4-BE49-F238E27FC236}">
                <a16:creationId xmlns:a16="http://schemas.microsoft.com/office/drawing/2014/main" id="{3C6B17F2-3C08-2302-8445-CB00D94EB984}"/>
              </a:ext>
            </a:extLst>
          </p:cNvPr>
          <p:cNvSpPr/>
          <p:nvPr/>
        </p:nvSpPr>
        <p:spPr>
          <a:xfrm>
            <a:off x="4164625" y="4324432"/>
            <a:ext cx="1744729"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12" name="Rectangle 11">
            <a:extLst>
              <a:ext uri="{FF2B5EF4-FFF2-40B4-BE49-F238E27FC236}">
                <a16:creationId xmlns:a16="http://schemas.microsoft.com/office/drawing/2014/main" id="{18D0A913-0373-55DD-393C-9698F1531495}"/>
              </a:ext>
            </a:extLst>
          </p:cNvPr>
          <p:cNvSpPr/>
          <p:nvPr/>
        </p:nvSpPr>
        <p:spPr>
          <a:xfrm>
            <a:off x="5929429" y="4333236"/>
            <a:ext cx="1883647"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13" name="Rectangle 12">
            <a:extLst>
              <a:ext uri="{FF2B5EF4-FFF2-40B4-BE49-F238E27FC236}">
                <a16:creationId xmlns:a16="http://schemas.microsoft.com/office/drawing/2014/main" id="{53E6A8EC-602D-52C5-681F-FDE20C44B69A}"/>
              </a:ext>
            </a:extLst>
          </p:cNvPr>
          <p:cNvSpPr/>
          <p:nvPr/>
        </p:nvSpPr>
        <p:spPr>
          <a:xfrm>
            <a:off x="2619727" y="3755508"/>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14" name="Rectangle 13">
            <a:extLst>
              <a:ext uri="{FF2B5EF4-FFF2-40B4-BE49-F238E27FC236}">
                <a16:creationId xmlns:a16="http://schemas.microsoft.com/office/drawing/2014/main" id="{C8805885-A828-2846-4673-202F743E914B}"/>
              </a:ext>
            </a:extLst>
          </p:cNvPr>
          <p:cNvSpPr/>
          <p:nvPr/>
        </p:nvSpPr>
        <p:spPr>
          <a:xfrm>
            <a:off x="3362585" y="3755508"/>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15" name="Rectangle 14">
            <a:extLst>
              <a:ext uri="{FF2B5EF4-FFF2-40B4-BE49-F238E27FC236}">
                <a16:creationId xmlns:a16="http://schemas.microsoft.com/office/drawing/2014/main" id="{FD4E8743-102F-FB1D-9B6B-AD100B9C0D78}"/>
              </a:ext>
            </a:extLst>
          </p:cNvPr>
          <p:cNvSpPr/>
          <p:nvPr/>
        </p:nvSpPr>
        <p:spPr>
          <a:xfrm>
            <a:off x="4151305" y="3755508"/>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16" name="Rectangle 15">
            <a:extLst>
              <a:ext uri="{FF2B5EF4-FFF2-40B4-BE49-F238E27FC236}">
                <a16:creationId xmlns:a16="http://schemas.microsoft.com/office/drawing/2014/main" id="{FC08158C-ECD3-E82B-8AB3-711240B91C4B}"/>
              </a:ext>
            </a:extLst>
          </p:cNvPr>
          <p:cNvSpPr/>
          <p:nvPr/>
        </p:nvSpPr>
        <p:spPr>
          <a:xfrm>
            <a:off x="4971533" y="3764177"/>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17" name="Rectangle 16">
            <a:extLst>
              <a:ext uri="{FF2B5EF4-FFF2-40B4-BE49-F238E27FC236}">
                <a16:creationId xmlns:a16="http://schemas.microsoft.com/office/drawing/2014/main" id="{786F822E-F3D8-7A1B-E090-66886E508A04}"/>
              </a:ext>
            </a:extLst>
          </p:cNvPr>
          <p:cNvSpPr/>
          <p:nvPr/>
        </p:nvSpPr>
        <p:spPr>
          <a:xfrm>
            <a:off x="5748506" y="3764177"/>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18" name="Rectangle 17">
            <a:extLst>
              <a:ext uri="{FF2B5EF4-FFF2-40B4-BE49-F238E27FC236}">
                <a16:creationId xmlns:a16="http://schemas.microsoft.com/office/drawing/2014/main" id="{7093DE43-BCE4-007B-D34C-DDB8427232E7}"/>
              </a:ext>
            </a:extLst>
          </p:cNvPr>
          <p:cNvSpPr/>
          <p:nvPr/>
        </p:nvSpPr>
        <p:spPr>
          <a:xfrm>
            <a:off x="6486711" y="3764177"/>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19" name="Rectangle 18">
            <a:extLst>
              <a:ext uri="{FF2B5EF4-FFF2-40B4-BE49-F238E27FC236}">
                <a16:creationId xmlns:a16="http://schemas.microsoft.com/office/drawing/2014/main" id="{F4840482-0DC6-A785-530F-C68F599B1B2A}"/>
              </a:ext>
            </a:extLst>
          </p:cNvPr>
          <p:cNvSpPr/>
          <p:nvPr/>
        </p:nvSpPr>
        <p:spPr>
          <a:xfrm>
            <a:off x="7068495" y="3764177"/>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20" name="Rectangle 19">
            <a:extLst>
              <a:ext uri="{FF2B5EF4-FFF2-40B4-BE49-F238E27FC236}">
                <a16:creationId xmlns:a16="http://schemas.microsoft.com/office/drawing/2014/main" id="{5DECCFC7-82D7-C09B-F4C1-AE4A468847B0}"/>
              </a:ext>
            </a:extLst>
          </p:cNvPr>
          <p:cNvSpPr/>
          <p:nvPr/>
        </p:nvSpPr>
        <p:spPr>
          <a:xfrm>
            <a:off x="7785777" y="3764177"/>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21" name="TextBox 20">
            <a:extLst>
              <a:ext uri="{FF2B5EF4-FFF2-40B4-BE49-F238E27FC236}">
                <a16:creationId xmlns:a16="http://schemas.microsoft.com/office/drawing/2014/main" id="{CF73CFB0-AAB8-76A6-6B95-A3B087C58295}"/>
              </a:ext>
            </a:extLst>
          </p:cNvPr>
          <p:cNvSpPr txBox="1"/>
          <p:nvPr/>
        </p:nvSpPr>
        <p:spPr>
          <a:xfrm>
            <a:off x="1073298" y="3329424"/>
            <a:ext cx="952500" cy="461665"/>
          </a:xfrm>
          <a:prstGeom prst="rect">
            <a:avLst/>
          </a:prstGeom>
          <a:noFill/>
        </p:spPr>
        <p:txBody>
          <a:bodyPr wrap="square" rtlCol="0">
            <a:spAutoFit/>
          </a:bodyPr>
          <a:lstStyle/>
          <a:p>
            <a:r>
              <a:rPr lang="en-US" sz="1200" dirty="0"/>
              <a:t>Start </a:t>
            </a:r>
          </a:p>
          <a:p>
            <a:r>
              <a:rPr lang="en-US" sz="1200" dirty="0"/>
              <a:t>03/2025</a:t>
            </a:r>
          </a:p>
        </p:txBody>
      </p:sp>
      <p:sp>
        <p:nvSpPr>
          <p:cNvPr id="22" name="TextBox 21">
            <a:extLst>
              <a:ext uri="{FF2B5EF4-FFF2-40B4-BE49-F238E27FC236}">
                <a16:creationId xmlns:a16="http://schemas.microsoft.com/office/drawing/2014/main" id="{5C157555-913F-4028-945B-145EC4E70B47}"/>
              </a:ext>
            </a:extLst>
          </p:cNvPr>
          <p:cNvSpPr txBox="1"/>
          <p:nvPr/>
        </p:nvSpPr>
        <p:spPr>
          <a:xfrm>
            <a:off x="2541764" y="3329425"/>
            <a:ext cx="952500" cy="461665"/>
          </a:xfrm>
          <a:prstGeom prst="rect">
            <a:avLst/>
          </a:prstGeom>
          <a:noFill/>
        </p:spPr>
        <p:txBody>
          <a:bodyPr wrap="square" rtlCol="0">
            <a:spAutoFit/>
          </a:bodyPr>
          <a:lstStyle/>
          <a:p>
            <a:r>
              <a:rPr lang="en-US" sz="1200" dirty="0"/>
              <a:t>Start </a:t>
            </a:r>
          </a:p>
          <a:p>
            <a:r>
              <a:rPr lang="en-US" sz="1200" dirty="0"/>
              <a:t>05/2025</a:t>
            </a:r>
          </a:p>
        </p:txBody>
      </p:sp>
      <p:sp>
        <p:nvSpPr>
          <p:cNvPr id="23" name="TextBox 22">
            <a:extLst>
              <a:ext uri="{FF2B5EF4-FFF2-40B4-BE49-F238E27FC236}">
                <a16:creationId xmlns:a16="http://schemas.microsoft.com/office/drawing/2014/main" id="{D4ABC2D1-5C3A-69C1-FC1A-D1E1D970D945}"/>
              </a:ext>
            </a:extLst>
          </p:cNvPr>
          <p:cNvSpPr txBox="1"/>
          <p:nvPr/>
        </p:nvSpPr>
        <p:spPr>
          <a:xfrm>
            <a:off x="5941292" y="3324867"/>
            <a:ext cx="952500" cy="461665"/>
          </a:xfrm>
          <a:prstGeom prst="rect">
            <a:avLst/>
          </a:prstGeom>
          <a:noFill/>
        </p:spPr>
        <p:txBody>
          <a:bodyPr wrap="square" rtlCol="0">
            <a:spAutoFit/>
          </a:bodyPr>
          <a:lstStyle/>
          <a:p>
            <a:r>
              <a:rPr lang="en-US" sz="1200" dirty="0"/>
              <a:t>Start </a:t>
            </a:r>
          </a:p>
          <a:p>
            <a:r>
              <a:rPr lang="en-US" sz="1200" dirty="0"/>
              <a:t>09/2025</a:t>
            </a:r>
          </a:p>
        </p:txBody>
      </p:sp>
      <p:sp>
        <p:nvSpPr>
          <p:cNvPr id="24" name="TextBox 23">
            <a:extLst>
              <a:ext uri="{FF2B5EF4-FFF2-40B4-BE49-F238E27FC236}">
                <a16:creationId xmlns:a16="http://schemas.microsoft.com/office/drawing/2014/main" id="{99830770-E06B-E001-3F4C-C25E20861022}"/>
              </a:ext>
            </a:extLst>
          </p:cNvPr>
          <p:cNvSpPr txBox="1"/>
          <p:nvPr/>
        </p:nvSpPr>
        <p:spPr>
          <a:xfrm>
            <a:off x="7867389" y="3286517"/>
            <a:ext cx="952500" cy="461665"/>
          </a:xfrm>
          <a:prstGeom prst="rect">
            <a:avLst/>
          </a:prstGeom>
          <a:noFill/>
        </p:spPr>
        <p:txBody>
          <a:bodyPr wrap="square" rtlCol="0">
            <a:spAutoFit/>
          </a:bodyPr>
          <a:lstStyle/>
          <a:p>
            <a:r>
              <a:rPr lang="en-US" sz="1200" dirty="0"/>
              <a:t>Go-Live</a:t>
            </a:r>
          </a:p>
          <a:p>
            <a:r>
              <a:rPr lang="en-US" sz="1200" dirty="0"/>
              <a:t>12/5/25*</a:t>
            </a:r>
          </a:p>
        </p:txBody>
      </p:sp>
      <p:sp>
        <p:nvSpPr>
          <p:cNvPr id="25" name="Rectangle 24">
            <a:extLst>
              <a:ext uri="{FF2B5EF4-FFF2-40B4-BE49-F238E27FC236}">
                <a16:creationId xmlns:a16="http://schemas.microsoft.com/office/drawing/2014/main" id="{2758B383-8620-810D-8BAA-F4BC57210897}"/>
              </a:ext>
            </a:extLst>
          </p:cNvPr>
          <p:cNvSpPr/>
          <p:nvPr/>
        </p:nvSpPr>
        <p:spPr>
          <a:xfrm>
            <a:off x="1830924" y="3748182"/>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26" name="Rectangle 25">
            <a:extLst>
              <a:ext uri="{FF2B5EF4-FFF2-40B4-BE49-F238E27FC236}">
                <a16:creationId xmlns:a16="http://schemas.microsoft.com/office/drawing/2014/main" id="{788530E1-0147-3495-DC8D-68DD8548F949}"/>
              </a:ext>
            </a:extLst>
          </p:cNvPr>
          <p:cNvSpPr/>
          <p:nvPr/>
        </p:nvSpPr>
        <p:spPr>
          <a:xfrm>
            <a:off x="1120708" y="3748182"/>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27" name="Rectangle 26">
            <a:extLst>
              <a:ext uri="{FF2B5EF4-FFF2-40B4-BE49-F238E27FC236}">
                <a16:creationId xmlns:a16="http://schemas.microsoft.com/office/drawing/2014/main" id="{D346B088-7DF0-0E76-D5D9-A9925FF91C35}"/>
              </a:ext>
            </a:extLst>
          </p:cNvPr>
          <p:cNvSpPr/>
          <p:nvPr/>
        </p:nvSpPr>
        <p:spPr>
          <a:xfrm>
            <a:off x="219637" y="37481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28" name="Rectangle 27">
            <a:extLst>
              <a:ext uri="{FF2B5EF4-FFF2-40B4-BE49-F238E27FC236}">
                <a16:creationId xmlns:a16="http://schemas.microsoft.com/office/drawing/2014/main" id="{0708CF7E-9F73-8556-D544-714164F0DDE8}"/>
              </a:ext>
            </a:extLst>
          </p:cNvPr>
          <p:cNvSpPr/>
          <p:nvPr/>
        </p:nvSpPr>
        <p:spPr>
          <a:xfrm>
            <a:off x="1112468" y="43244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Vendor </a:t>
            </a:r>
          </a:p>
          <a:p>
            <a:pPr algn="ctr"/>
            <a:r>
              <a:rPr lang="en-US" sz="1100" b="1" dirty="0">
                <a:solidFill>
                  <a:schemeClr val="tx1"/>
                </a:solidFill>
              </a:rPr>
              <a:t>Submission Testing</a:t>
            </a:r>
          </a:p>
        </p:txBody>
      </p:sp>
      <p:sp>
        <p:nvSpPr>
          <p:cNvPr id="29" name="TextBox 28">
            <a:extLst>
              <a:ext uri="{FF2B5EF4-FFF2-40B4-BE49-F238E27FC236}">
                <a16:creationId xmlns:a16="http://schemas.microsoft.com/office/drawing/2014/main" id="{62E722D5-0A6F-6A41-9FCE-61696CD744EF}"/>
              </a:ext>
            </a:extLst>
          </p:cNvPr>
          <p:cNvSpPr txBox="1"/>
          <p:nvPr/>
        </p:nvSpPr>
        <p:spPr>
          <a:xfrm>
            <a:off x="4146554" y="3323704"/>
            <a:ext cx="952500" cy="461665"/>
          </a:xfrm>
          <a:prstGeom prst="rect">
            <a:avLst/>
          </a:prstGeom>
          <a:noFill/>
        </p:spPr>
        <p:txBody>
          <a:bodyPr wrap="square" rtlCol="0">
            <a:spAutoFit/>
          </a:bodyPr>
          <a:lstStyle/>
          <a:p>
            <a:r>
              <a:rPr lang="en-US" sz="1200" dirty="0"/>
              <a:t>Start </a:t>
            </a:r>
          </a:p>
          <a:p>
            <a:r>
              <a:rPr lang="en-US" sz="1200" dirty="0"/>
              <a:t>07/2025</a:t>
            </a:r>
          </a:p>
        </p:txBody>
      </p:sp>
      <p:sp>
        <p:nvSpPr>
          <p:cNvPr id="30" name="TextBox 29">
            <a:extLst>
              <a:ext uri="{FF2B5EF4-FFF2-40B4-BE49-F238E27FC236}">
                <a16:creationId xmlns:a16="http://schemas.microsoft.com/office/drawing/2014/main" id="{E6CDD6F8-8D77-DB09-479E-350508A0310B}"/>
              </a:ext>
            </a:extLst>
          </p:cNvPr>
          <p:cNvSpPr txBox="1"/>
          <p:nvPr/>
        </p:nvSpPr>
        <p:spPr>
          <a:xfrm>
            <a:off x="3957146" y="5444661"/>
            <a:ext cx="4817324" cy="461665"/>
          </a:xfrm>
          <a:prstGeom prst="rect">
            <a:avLst/>
          </a:prstGeom>
          <a:noFill/>
        </p:spPr>
        <p:txBody>
          <a:bodyPr wrap="square" rtlCol="0">
            <a:spAutoFit/>
          </a:bodyPr>
          <a:lstStyle/>
          <a:p>
            <a:r>
              <a:rPr lang="en-US" sz="1200" i="1" dirty="0"/>
              <a:t>* </a:t>
            </a:r>
            <a:r>
              <a:rPr lang="en-US" sz="1200" b="1" i="1" dirty="0"/>
              <a:t>Go-Live date reflects 12/5/2025 as first Operating Day</a:t>
            </a:r>
          </a:p>
          <a:p>
            <a:r>
              <a:rPr lang="en-US" sz="1200" b="1" i="1" dirty="0"/>
              <a:t>  where 12/4/2025 is planned software migration.</a:t>
            </a:r>
          </a:p>
        </p:txBody>
      </p:sp>
      <p:sp>
        <p:nvSpPr>
          <p:cNvPr id="3" name="Rectangle 2">
            <a:extLst>
              <a:ext uri="{FF2B5EF4-FFF2-40B4-BE49-F238E27FC236}">
                <a16:creationId xmlns:a16="http://schemas.microsoft.com/office/drawing/2014/main" id="{07516738-E1C9-AADA-D496-E42BEACB11B1}"/>
              </a:ext>
            </a:extLst>
          </p:cNvPr>
          <p:cNvSpPr/>
          <p:nvPr/>
        </p:nvSpPr>
        <p:spPr>
          <a:xfrm>
            <a:off x="2620222" y="43219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32" name="Rectangle 31">
            <a:extLst>
              <a:ext uri="{FF2B5EF4-FFF2-40B4-BE49-F238E27FC236}">
                <a16:creationId xmlns:a16="http://schemas.microsoft.com/office/drawing/2014/main" id="{CACC8269-0987-6B45-8A8F-8FC5FEDBE2B5}"/>
              </a:ext>
            </a:extLst>
          </p:cNvPr>
          <p:cNvSpPr/>
          <p:nvPr/>
        </p:nvSpPr>
        <p:spPr>
          <a:xfrm>
            <a:off x="4187726" y="4321932"/>
            <a:ext cx="1744729"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33" name="Rectangle 32">
            <a:extLst>
              <a:ext uri="{FF2B5EF4-FFF2-40B4-BE49-F238E27FC236}">
                <a16:creationId xmlns:a16="http://schemas.microsoft.com/office/drawing/2014/main" id="{CCABC67C-36A5-B62E-9F71-9AF3AAD766F4}"/>
              </a:ext>
            </a:extLst>
          </p:cNvPr>
          <p:cNvSpPr/>
          <p:nvPr/>
        </p:nvSpPr>
        <p:spPr>
          <a:xfrm>
            <a:off x="5952530" y="4330736"/>
            <a:ext cx="1883647"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34" name="Rectangle 33">
            <a:extLst>
              <a:ext uri="{FF2B5EF4-FFF2-40B4-BE49-F238E27FC236}">
                <a16:creationId xmlns:a16="http://schemas.microsoft.com/office/drawing/2014/main" id="{8AA706CD-1457-7D5B-C79F-E6808FA81FEC}"/>
              </a:ext>
            </a:extLst>
          </p:cNvPr>
          <p:cNvSpPr/>
          <p:nvPr/>
        </p:nvSpPr>
        <p:spPr>
          <a:xfrm>
            <a:off x="242738" y="37456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35" name="Rectangle 34">
            <a:extLst>
              <a:ext uri="{FF2B5EF4-FFF2-40B4-BE49-F238E27FC236}">
                <a16:creationId xmlns:a16="http://schemas.microsoft.com/office/drawing/2014/main" id="{C1B799F6-4FFF-75C4-BE1C-144EA658EA79}"/>
              </a:ext>
            </a:extLst>
          </p:cNvPr>
          <p:cNvSpPr/>
          <p:nvPr/>
        </p:nvSpPr>
        <p:spPr>
          <a:xfrm>
            <a:off x="1135569" y="43219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36" name="TextBox 35">
            <a:extLst>
              <a:ext uri="{FF2B5EF4-FFF2-40B4-BE49-F238E27FC236}">
                <a16:creationId xmlns:a16="http://schemas.microsoft.com/office/drawing/2014/main" id="{2A115E9E-96F7-EFD5-9025-13F10F1E9518}"/>
              </a:ext>
            </a:extLst>
          </p:cNvPr>
          <p:cNvSpPr txBox="1"/>
          <p:nvPr/>
        </p:nvSpPr>
        <p:spPr>
          <a:xfrm>
            <a:off x="189815" y="983656"/>
            <a:ext cx="8573696" cy="1739451"/>
          </a:xfrm>
          <a:prstGeom prst="rect">
            <a:avLst/>
          </a:prstGeom>
          <a:noFill/>
        </p:spPr>
        <p:txBody>
          <a:bodyPr wrap="square" rtlCol="0">
            <a:spAutoFit/>
          </a:bodyPr>
          <a:lstStyle/>
          <a:p>
            <a:pPr marL="285750" indent="-285750">
              <a:buFont typeface="Wingdings" panose="05000000000000000000" pitchFamily="2" charset="2"/>
              <a:buChar char="q"/>
            </a:pPr>
            <a:r>
              <a:rPr lang="en-US" sz="1600" dirty="0"/>
              <a:t>This presentation covers the plan for ERCOT RTC+B Market Trial system configurations and digital certificates to support the stages of market trials and go-live to achieve the following:</a:t>
            </a:r>
          </a:p>
          <a:p>
            <a:pPr marL="742950" lvl="1" indent="-285750">
              <a:lnSpc>
                <a:spcPct val="200000"/>
              </a:lnSpc>
              <a:buFont typeface="Arial" panose="020B0604020202020204" pitchFamily="34" charset="0"/>
              <a:buChar char="•"/>
            </a:pPr>
            <a:r>
              <a:rPr lang="en-US" sz="1600" dirty="0"/>
              <a:t>Isolate initial testing path for QSE/Vendor Sandbox testing from current production</a:t>
            </a:r>
          </a:p>
          <a:p>
            <a:pPr marL="742950" lvl="1" indent="-285750">
              <a:lnSpc>
                <a:spcPct val="200000"/>
              </a:lnSpc>
              <a:buFont typeface="Arial" panose="020B0604020202020204" pitchFamily="34" charset="0"/>
              <a:buChar char="•"/>
            </a:pPr>
            <a:r>
              <a:rPr lang="en-US" sz="1600" dirty="0"/>
              <a:t>Minimize risk of RTC+B market submissions impacting current production</a:t>
            </a:r>
          </a:p>
        </p:txBody>
      </p:sp>
    </p:spTree>
    <p:extLst>
      <p:ext uri="{BB962C8B-B14F-4D97-AF65-F5344CB8AC3E}">
        <p14:creationId xmlns:p14="http://schemas.microsoft.com/office/powerpoint/2010/main" val="667771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F4DB268F-57EF-D5F3-4C06-FF1106E59A1E}"/>
              </a:ext>
            </a:extLst>
          </p:cNvPr>
          <p:cNvCxnSpPr>
            <a:cxnSpLocks/>
          </p:cNvCxnSpPr>
          <p:nvPr/>
        </p:nvCxnSpPr>
        <p:spPr>
          <a:xfrm>
            <a:off x="7828513" y="1130528"/>
            <a:ext cx="25868" cy="297409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712934A-26A9-BE81-294F-7959E8CC0F88}"/>
              </a:ext>
            </a:extLst>
          </p:cNvPr>
          <p:cNvCxnSpPr>
            <a:cxnSpLocks/>
          </p:cNvCxnSpPr>
          <p:nvPr/>
        </p:nvCxnSpPr>
        <p:spPr>
          <a:xfrm>
            <a:off x="5822442" y="1226820"/>
            <a:ext cx="4885" cy="17401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9" name="Callout: Up Arrow 48">
            <a:extLst>
              <a:ext uri="{FF2B5EF4-FFF2-40B4-BE49-F238E27FC236}">
                <a16:creationId xmlns:a16="http://schemas.microsoft.com/office/drawing/2014/main" id="{C4CFD68A-8338-20FF-1D15-DA6E7E0B42DC}"/>
              </a:ext>
            </a:extLst>
          </p:cNvPr>
          <p:cNvSpPr/>
          <p:nvPr/>
        </p:nvSpPr>
        <p:spPr>
          <a:xfrm>
            <a:off x="7860496" y="3098440"/>
            <a:ext cx="1118477" cy="992570"/>
          </a:xfrm>
          <a:prstGeom prst="upArrowCallout">
            <a:avLst/>
          </a:prstGeom>
          <a:solidFill>
            <a:schemeClr val="accent3">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allout: Up Arrow 45">
            <a:extLst>
              <a:ext uri="{FF2B5EF4-FFF2-40B4-BE49-F238E27FC236}">
                <a16:creationId xmlns:a16="http://schemas.microsoft.com/office/drawing/2014/main" id="{258F6389-5056-30A5-20DD-6E03B20A6426}"/>
              </a:ext>
            </a:extLst>
          </p:cNvPr>
          <p:cNvSpPr/>
          <p:nvPr/>
        </p:nvSpPr>
        <p:spPr>
          <a:xfrm>
            <a:off x="4139825" y="3098440"/>
            <a:ext cx="3688688" cy="992570"/>
          </a:xfrm>
          <a:prstGeom prst="upArrowCallout">
            <a:avLst/>
          </a:prstGeom>
          <a:solidFill>
            <a:schemeClr val="accent5">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allout: Up Arrow 44">
            <a:extLst>
              <a:ext uri="{FF2B5EF4-FFF2-40B4-BE49-F238E27FC236}">
                <a16:creationId xmlns:a16="http://schemas.microsoft.com/office/drawing/2014/main" id="{A8B296CF-89BF-A21C-30E4-3C25A415F79B}"/>
              </a:ext>
            </a:extLst>
          </p:cNvPr>
          <p:cNvSpPr/>
          <p:nvPr/>
        </p:nvSpPr>
        <p:spPr>
          <a:xfrm>
            <a:off x="1087260" y="3099348"/>
            <a:ext cx="3064045" cy="992570"/>
          </a:xfrm>
          <a:prstGeom prst="upArrowCallout">
            <a:avLst/>
          </a:pr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FEC99DA3-0E15-3E33-06DE-669A0E837A28}"/>
              </a:ext>
            </a:extLst>
          </p:cNvPr>
          <p:cNvCxnSpPr>
            <a:cxnSpLocks/>
          </p:cNvCxnSpPr>
          <p:nvPr/>
        </p:nvCxnSpPr>
        <p:spPr>
          <a:xfrm flipH="1">
            <a:off x="4157581" y="1226820"/>
            <a:ext cx="6729" cy="22192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CFAA3BE-1DF0-B1BA-D3A8-151B1601CC6A}"/>
              </a:ext>
            </a:extLst>
          </p:cNvPr>
          <p:cNvCxnSpPr>
            <a:cxnSpLocks/>
          </p:cNvCxnSpPr>
          <p:nvPr/>
        </p:nvCxnSpPr>
        <p:spPr>
          <a:xfrm flipH="1">
            <a:off x="2592155" y="1226820"/>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ABA8E16-40F8-6DE7-3654-1F5652E27357}"/>
              </a:ext>
            </a:extLst>
          </p:cNvPr>
          <p:cNvCxnSpPr>
            <a:cxnSpLocks/>
          </p:cNvCxnSpPr>
          <p:nvPr/>
        </p:nvCxnSpPr>
        <p:spPr>
          <a:xfrm flipH="1">
            <a:off x="1087261" y="1226820"/>
            <a:ext cx="34798" cy="28487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EA97032A-B3FD-6C23-37C5-0CBE23E63CB1}"/>
              </a:ext>
            </a:extLst>
          </p:cNvPr>
          <p:cNvSpPr txBox="1">
            <a:spLocks/>
          </p:cNvSpPr>
          <p:nvPr/>
        </p:nvSpPr>
        <p:spPr>
          <a:xfrm>
            <a:off x="395202" y="233765"/>
            <a:ext cx="8487633"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dirty="0"/>
              <a:t>RTC+B Market Submissions -</a:t>
            </a:r>
            <a:r>
              <a:rPr lang="en-US" sz="1600" dirty="0"/>
              <a:t> </a:t>
            </a:r>
            <a:r>
              <a:rPr lang="en-US" dirty="0"/>
              <a:t>Systems configurations</a:t>
            </a:r>
          </a:p>
        </p:txBody>
      </p:sp>
      <p:sp>
        <p:nvSpPr>
          <p:cNvPr id="13" name="Rectangle 12">
            <a:extLst>
              <a:ext uri="{FF2B5EF4-FFF2-40B4-BE49-F238E27FC236}">
                <a16:creationId xmlns:a16="http://schemas.microsoft.com/office/drawing/2014/main" id="{692D907A-7C61-779A-5A91-6DB38D796CC0}"/>
              </a:ext>
            </a:extLst>
          </p:cNvPr>
          <p:cNvSpPr/>
          <p:nvPr/>
        </p:nvSpPr>
        <p:spPr>
          <a:xfrm>
            <a:off x="2618441" y="2125535"/>
            <a:ext cx="156165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4" name="Rectangle 13">
            <a:extLst>
              <a:ext uri="{FF2B5EF4-FFF2-40B4-BE49-F238E27FC236}">
                <a16:creationId xmlns:a16="http://schemas.microsoft.com/office/drawing/2014/main" id="{2A7C9F43-D1CD-5F82-6143-0F5ED6118E96}"/>
              </a:ext>
            </a:extLst>
          </p:cNvPr>
          <p:cNvSpPr/>
          <p:nvPr/>
        </p:nvSpPr>
        <p:spPr>
          <a:xfrm>
            <a:off x="4164625" y="2125535"/>
            <a:ext cx="1657817"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15" name="Rectangle 14">
            <a:extLst>
              <a:ext uri="{FF2B5EF4-FFF2-40B4-BE49-F238E27FC236}">
                <a16:creationId xmlns:a16="http://schemas.microsoft.com/office/drawing/2014/main" id="{44026E3E-4BBC-2CDE-660F-6E7C39CFCED7}"/>
              </a:ext>
            </a:extLst>
          </p:cNvPr>
          <p:cNvSpPr/>
          <p:nvPr/>
        </p:nvSpPr>
        <p:spPr>
          <a:xfrm>
            <a:off x="5822443" y="2126590"/>
            <a:ext cx="2006070"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23" name="Rectangle 22">
            <a:extLst>
              <a:ext uri="{FF2B5EF4-FFF2-40B4-BE49-F238E27FC236}">
                <a16:creationId xmlns:a16="http://schemas.microsoft.com/office/drawing/2014/main" id="{0B04C06B-C52B-F389-AC5E-A225AA27F943}"/>
              </a:ext>
            </a:extLst>
          </p:cNvPr>
          <p:cNvSpPr/>
          <p:nvPr/>
        </p:nvSpPr>
        <p:spPr>
          <a:xfrm>
            <a:off x="2619727" y="1556611"/>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3362585" y="1556611"/>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4151305" y="1556611"/>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4971533" y="1565280"/>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5748506" y="1565280"/>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6486711" y="1565280"/>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7068495" y="1565280"/>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785777" y="1565280"/>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10" name="TextBox 9">
            <a:extLst>
              <a:ext uri="{FF2B5EF4-FFF2-40B4-BE49-F238E27FC236}">
                <a16:creationId xmlns:a16="http://schemas.microsoft.com/office/drawing/2014/main" id="{830519A9-0C02-DC6F-1AA2-E48EFB265269}"/>
              </a:ext>
            </a:extLst>
          </p:cNvPr>
          <p:cNvSpPr txBox="1"/>
          <p:nvPr/>
        </p:nvSpPr>
        <p:spPr>
          <a:xfrm>
            <a:off x="1062586" y="1123202"/>
            <a:ext cx="952500" cy="461665"/>
          </a:xfrm>
          <a:prstGeom prst="rect">
            <a:avLst/>
          </a:prstGeom>
          <a:noFill/>
        </p:spPr>
        <p:txBody>
          <a:bodyPr wrap="square" rtlCol="0">
            <a:spAutoFit/>
          </a:bodyPr>
          <a:lstStyle/>
          <a:p>
            <a:r>
              <a:rPr lang="en-US" sz="1200" dirty="0"/>
              <a:t>Start </a:t>
            </a:r>
          </a:p>
          <a:p>
            <a:r>
              <a:rPr lang="en-US" sz="1200" dirty="0"/>
              <a:t>03/2025</a:t>
            </a:r>
          </a:p>
        </p:txBody>
      </p:sp>
      <p:sp>
        <p:nvSpPr>
          <p:cNvPr id="38" name="TextBox 37">
            <a:extLst>
              <a:ext uri="{FF2B5EF4-FFF2-40B4-BE49-F238E27FC236}">
                <a16:creationId xmlns:a16="http://schemas.microsoft.com/office/drawing/2014/main" id="{F168978B-C93E-362D-C8FE-5A79048E3FD1}"/>
              </a:ext>
            </a:extLst>
          </p:cNvPr>
          <p:cNvSpPr txBox="1"/>
          <p:nvPr/>
        </p:nvSpPr>
        <p:spPr>
          <a:xfrm>
            <a:off x="2550642" y="1130528"/>
            <a:ext cx="952500" cy="461665"/>
          </a:xfrm>
          <a:prstGeom prst="rect">
            <a:avLst/>
          </a:prstGeom>
          <a:noFill/>
        </p:spPr>
        <p:txBody>
          <a:bodyPr wrap="square" rtlCol="0">
            <a:spAutoFit/>
          </a:bodyPr>
          <a:lstStyle/>
          <a:p>
            <a:r>
              <a:rPr lang="en-US" sz="1200" dirty="0"/>
              <a:t>Start </a:t>
            </a:r>
          </a:p>
          <a:p>
            <a:r>
              <a:rPr lang="en-US" sz="1200" dirty="0"/>
              <a:t>05/2025</a:t>
            </a:r>
          </a:p>
        </p:txBody>
      </p:sp>
      <p:sp>
        <p:nvSpPr>
          <p:cNvPr id="40" name="TextBox 39">
            <a:extLst>
              <a:ext uri="{FF2B5EF4-FFF2-40B4-BE49-F238E27FC236}">
                <a16:creationId xmlns:a16="http://schemas.microsoft.com/office/drawing/2014/main" id="{8F84B4E5-3DF5-E3A3-87C1-CC46E09B68AC}"/>
              </a:ext>
            </a:extLst>
          </p:cNvPr>
          <p:cNvSpPr txBox="1"/>
          <p:nvPr/>
        </p:nvSpPr>
        <p:spPr>
          <a:xfrm>
            <a:off x="5801810" y="1125970"/>
            <a:ext cx="952500" cy="461665"/>
          </a:xfrm>
          <a:prstGeom prst="rect">
            <a:avLst/>
          </a:prstGeom>
          <a:noFill/>
        </p:spPr>
        <p:txBody>
          <a:bodyPr wrap="square" rtlCol="0">
            <a:spAutoFit/>
          </a:bodyPr>
          <a:lstStyle/>
          <a:p>
            <a:r>
              <a:rPr lang="en-US" sz="1200" dirty="0"/>
              <a:t>Start </a:t>
            </a:r>
          </a:p>
          <a:p>
            <a:r>
              <a:rPr lang="en-US" sz="1200" dirty="0"/>
              <a:t>09/2025</a:t>
            </a:r>
          </a:p>
        </p:txBody>
      </p:sp>
      <p:sp>
        <p:nvSpPr>
          <p:cNvPr id="41" name="TextBox 40">
            <a:extLst>
              <a:ext uri="{FF2B5EF4-FFF2-40B4-BE49-F238E27FC236}">
                <a16:creationId xmlns:a16="http://schemas.microsoft.com/office/drawing/2014/main" id="{7AAB836F-23AE-B9EC-777B-494ED303ACD7}"/>
              </a:ext>
            </a:extLst>
          </p:cNvPr>
          <p:cNvSpPr txBox="1"/>
          <p:nvPr/>
        </p:nvSpPr>
        <p:spPr>
          <a:xfrm>
            <a:off x="7867389" y="1087620"/>
            <a:ext cx="952500" cy="461665"/>
          </a:xfrm>
          <a:prstGeom prst="rect">
            <a:avLst/>
          </a:prstGeom>
          <a:noFill/>
        </p:spPr>
        <p:txBody>
          <a:bodyPr wrap="square" rtlCol="0">
            <a:spAutoFit/>
          </a:bodyPr>
          <a:lstStyle/>
          <a:p>
            <a:r>
              <a:rPr lang="en-US" sz="1200" dirty="0"/>
              <a:t>Go-Live</a:t>
            </a:r>
          </a:p>
          <a:p>
            <a:r>
              <a:rPr lang="en-US" sz="1200" dirty="0"/>
              <a:t>12/5/25*</a:t>
            </a:r>
          </a:p>
        </p:txBody>
      </p:sp>
      <p:sp>
        <p:nvSpPr>
          <p:cNvPr id="2" name="Rectangle 1">
            <a:extLst>
              <a:ext uri="{FF2B5EF4-FFF2-40B4-BE49-F238E27FC236}">
                <a16:creationId xmlns:a16="http://schemas.microsoft.com/office/drawing/2014/main" id="{728063DA-CBE7-2F20-B567-C6BEDD268778}"/>
              </a:ext>
            </a:extLst>
          </p:cNvPr>
          <p:cNvSpPr/>
          <p:nvPr/>
        </p:nvSpPr>
        <p:spPr>
          <a:xfrm>
            <a:off x="1830924" y="1549285"/>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3" name="Rectangle 2">
            <a:extLst>
              <a:ext uri="{FF2B5EF4-FFF2-40B4-BE49-F238E27FC236}">
                <a16:creationId xmlns:a16="http://schemas.microsoft.com/office/drawing/2014/main" id="{66657172-2A8A-1133-136D-39B6F9AA4A3D}"/>
              </a:ext>
            </a:extLst>
          </p:cNvPr>
          <p:cNvSpPr/>
          <p:nvPr/>
        </p:nvSpPr>
        <p:spPr>
          <a:xfrm>
            <a:off x="1120708" y="1549285"/>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6" name="Rectangle 5">
            <a:extLst>
              <a:ext uri="{FF2B5EF4-FFF2-40B4-BE49-F238E27FC236}">
                <a16:creationId xmlns:a16="http://schemas.microsoft.com/office/drawing/2014/main" id="{C10A4BE0-7FC2-429B-C93E-DF976D694308}"/>
              </a:ext>
            </a:extLst>
          </p:cNvPr>
          <p:cNvSpPr/>
          <p:nvPr/>
        </p:nvSpPr>
        <p:spPr>
          <a:xfrm>
            <a:off x="219637" y="1549285"/>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12" name="Rectangle 11">
            <a:extLst>
              <a:ext uri="{FF2B5EF4-FFF2-40B4-BE49-F238E27FC236}">
                <a16:creationId xmlns:a16="http://schemas.microsoft.com/office/drawing/2014/main" id="{E021F118-260E-F037-9CFA-D81A17929FA6}"/>
              </a:ext>
            </a:extLst>
          </p:cNvPr>
          <p:cNvSpPr/>
          <p:nvPr/>
        </p:nvSpPr>
        <p:spPr>
          <a:xfrm>
            <a:off x="1120708" y="2125535"/>
            <a:ext cx="147765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20" name="TextBox 19">
            <a:extLst>
              <a:ext uri="{FF2B5EF4-FFF2-40B4-BE49-F238E27FC236}">
                <a16:creationId xmlns:a16="http://schemas.microsoft.com/office/drawing/2014/main" id="{DE2B9A18-6378-834C-6B94-1AE875932493}"/>
              </a:ext>
            </a:extLst>
          </p:cNvPr>
          <p:cNvSpPr txBox="1"/>
          <p:nvPr/>
        </p:nvSpPr>
        <p:spPr>
          <a:xfrm>
            <a:off x="4146554" y="1089298"/>
            <a:ext cx="952500" cy="461665"/>
          </a:xfrm>
          <a:prstGeom prst="rect">
            <a:avLst/>
          </a:prstGeom>
          <a:noFill/>
        </p:spPr>
        <p:txBody>
          <a:bodyPr wrap="square" rtlCol="0">
            <a:spAutoFit/>
          </a:bodyPr>
          <a:lstStyle/>
          <a:p>
            <a:r>
              <a:rPr lang="en-US" sz="1200" dirty="0"/>
              <a:t>Start </a:t>
            </a:r>
          </a:p>
          <a:p>
            <a:r>
              <a:rPr lang="en-US" sz="1200" dirty="0"/>
              <a:t>07/2025</a:t>
            </a:r>
          </a:p>
        </p:txBody>
      </p:sp>
      <p:sp>
        <p:nvSpPr>
          <p:cNvPr id="21" name="Rectangle 20">
            <a:extLst>
              <a:ext uri="{FF2B5EF4-FFF2-40B4-BE49-F238E27FC236}">
                <a16:creationId xmlns:a16="http://schemas.microsoft.com/office/drawing/2014/main" id="{A5AA021C-15FE-AF84-3DE5-A4D44D5E07E3}"/>
              </a:ext>
            </a:extLst>
          </p:cNvPr>
          <p:cNvSpPr/>
          <p:nvPr/>
        </p:nvSpPr>
        <p:spPr>
          <a:xfrm>
            <a:off x="788864" y="3320558"/>
            <a:ext cx="3616796"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MOTE</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MOTE URL</a:t>
            </a:r>
          </a:p>
        </p:txBody>
      </p:sp>
      <p:sp>
        <p:nvSpPr>
          <p:cNvPr id="22" name="Rectangle 21">
            <a:extLst>
              <a:ext uri="{FF2B5EF4-FFF2-40B4-BE49-F238E27FC236}">
                <a16:creationId xmlns:a16="http://schemas.microsoft.com/office/drawing/2014/main" id="{D63E1150-A6CE-E8EF-27D9-A13A443730CF}"/>
              </a:ext>
            </a:extLst>
          </p:cNvPr>
          <p:cNvSpPr/>
          <p:nvPr/>
        </p:nvSpPr>
        <p:spPr>
          <a:xfrm>
            <a:off x="3571372" y="3320558"/>
            <a:ext cx="4396380"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Production</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Market Trial</a:t>
            </a:r>
          </a:p>
        </p:txBody>
      </p:sp>
      <p:sp>
        <p:nvSpPr>
          <p:cNvPr id="31" name="Rectangle 30">
            <a:extLst>
              <a:ext uri="{FF2B5EF4-FFF2-40B4-BE49-F238E27FC236}">
                <a16:creationId xmlns:a16="http://schemas.microsoft.com/office/drawing/2014/main" id="{A646BEF0-EAEE-C3E7-2D0D-8118E0E63277}"/>
              </a:ext>
            </a:extLst>
          </p:cNvPr>
          <p:cNvSpPr/>
          <p:nvPr/>
        </p:nvSpPr>
        <p:spPr>
          <a:xfrm>
            <a:off x="7805168" y="3320558"/>
            <a:ext cx="1167301"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Cert</a:t>
            </a:r>
            <a:r>
              <a:rPr lang="en-US" sz="1050" dirty="0">
                <a:solidFill>
                  <a:schemeClr val="tx1"/>
                </a:solidFill>
              </a:rPr>
              <a:t>: Production</a:t>
            </a:r>
          </a:p>
          <a:p>
            <a:pPr algn="ctr"/>
            <a:r>
              <a:rPr lang="en-US" sz="1050" b="1" dirty="0">
                <a:solidFill>
                  <a:schemeClr val="tx1"/>
                </a:solidFill>
              </a:rPr>
              <a:t>Env</a:t>
            </a:r>
            <a:r>
              <a:rPr lang="en-US" sz="1050" dirty="0">
                <a:solidFill>
                  <a:schemeClr val="tx1"/>
                </a:solidFill>
              </a:rPr>
              <a:t>: Prod</a:t>
            </a:r>
          </a:p>
          <a:p>
            <a:pPr algn="ctr"/>
            <a:r>
              <a:rPr lang="en-US" sz="1050" b="1" dirty="0">
                <a:solidFill>
                  <a:schemeClr val="tx1"/>
                </a:solidFill>
              </a:rPr>
              <a:t>URL</a:t>
            </a:r>
            <a:r>
              <a:rPr lang="en-US" sz="1050" dirty="0">
                <a:solidFill>
                  <a:schemeClr val="tx1"/>
                </a:solidFill>
              </a:rPr>
              <a:t>: MIS Prod</a:t>
            </a:r>
          </a:p>
        </p:txBody>
      </p:sp>
      <p:sp>
        <p:nvSpPr>
          <p:cNvPr id="59" name="TextBox 58">
            <a:extLst>
              <a:ext uri="{FF2B5EF4-FFF2-40B4-BE49-F238E27FC236}">
                <a16:creationId xmlns:a16="http://schemas.microsoft.com/office/drawing/2014/main" id="{3111D675-D684-D8CB-2FC9-424D6C033CC7}"/>
              </a:ext>
            </a:extLst>
          </p:cNvPr>
          <p:cNvSpPr txBox="1"/>
          <p:nvPr/>
        </p:nvSpPr>
        <p:spPr>
          <a:xfrm>
            <a:off x="395202" y="4350754"/>
            <a:ext cx="8241947" cy="1754326"/>
          </a:xfrm>
          <a:prstGeom prst="rect">
            <a:avLst/>
          </a:prstGeom>
          <a:noFill/>
        </p:spPr>
        <p:txBody>
          <a:bodyPr wrap="square" rtlCol="0">
            <a:spAutoFit/>
          </a:bodyPr>
          <a:lstStyle/>
          <a:p>
            <a:pPr marL="285750" indent="-285750">
              <a:buFont typeface="Arial" panose="020B0604020202020204" pitchFamily="34" charset="0"/>
              <a:buChar char="•"/>
            </a:pPr>
            <a:r>
              <a:rPr lang="en-US" sz="1200" dirty="0"/>
              <a:t>QSE/Vendor developer can use MOTE certificates &amp; RTC MIS MOTE API URL to test the submissions until end of submission testing phase (end of June) as needed. </a:t>
            </a:r>
            <a:r>
              <a:rPr lang="en-US" sz="1200" i="1" dirty="0"/>
              <a:t>At the start of the Open Loop testing, RTC MOTE MIS URLs will be disabled.</a:t>
            </a:r>
          </a:p>
          <a:p>
            <a:r>
              <a:rPr lang="en-US" sz="1200" b="1" u="sng" dirty="0"/>
              <a:t> </a:t>
            </a:r>
          </a:p>
          <a:p>
            <a:pPr marL="285750" indent="-285750">
              <a:buFont typeface="Arial" panose="020B0604020202020204" pitchFamily="34" charset="0"/>
              <a:buChar char="•"/>
            </a:pPr>
            <a:r>
              <a:rPr lang="en-US" sz="1200" b="1" u="sng" dirty="0"/>
              <a:t>URL links:</a:t>
            </a:r>
            <a:r>
              <a:rPr lang="en-US" sz="1200" b="1" dirty="0"/>
              <a:t> </a:t>
            </a:r>
            <a:r>
              <a:rPr lang="en-US" sz="1200" dirty="0"/>
              <a:t>RTC MOTE and Market Trial URL links to be used for MMSUI, OSUI and API submissions. Actual links are provided in next slide.</a:t>
            </a:r>
          </a:p>
          <a:p>
            <a:endParaRPr lang="en-US" sz="1200" dirty="0"/>
          </a:p>
          <a:p>
            <a:pPr marL="285750" indent="-285750">
              <a:buFont typeface="Arial" panose="020B0604020202020204" pitchFamily="34" charset="0"/>
              <a:buChar char="•"/>
            </a:pPr>
            <a:r>
              <a:rPr lang="en-US" sz="1200" dirty="0"/>
              <a:t>For notifications/responses to MPs from RTC Market Trials environment, MP will need to provide the listener URL to ERCOT</a:t>
            </a:r>
          </a:p>
        </p:txBody>
      </p:sp>
    </p:spTree>
    <p:extLst>
      <p:ext uri="{BB962C8B-B14F-4D97-AF65-F5344CB8AC3E}">
        <p14:creationId xmlns:p14="http://schemas.microsoft.com/office/powerpoint/2010/main" val="41880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Submissions -</a:t>
            </a:r>
            <a:r>
              <a:rPr lang="en-US" sz="2000" dirty="0"/>
              <a:t> </a:t>
            </a:r>
            <a:r>
              <a:rPr lang="en-US" dirty="0"/>
              <a:t>Systems configurations</a:t>
            </a:r>
          </a:p>
        </p:txBody>
      </p:sp>
      <p:sp>
        <p:nvSpPr>
          <p:cNvPr id="3" name="Content Placeholder 2">
            <a:extLst>
              <a:ext uri="{FF2B5EF4-FFF2-40B4-BE49-F238E27FC236}">
                <a16:creationId xmlns:a16="http://schemas.microsoft.com/office/drawing/2014/main" id="{506EE897-1BAA-DD43-F7BE-777297054DFA}"/>
              </a:ext>
            </a:extLst>
          </p:cNvPr>
          <p:cNvSpPr>
            <a:spLocks noGrp="1"/>
          </p:cNvSpPr>
          <p:nvPr>
            <p:ph idx="1"/>
          </p:nvPr>
        </p:nvSpPr>
        <p:spPr>
          <a:xfrm>
            <a:off x="0" y="1222647"/>
            <a:ext cx="3006665" cy="824593"/>
          </a:xfrm>
        </p:spPr>
        <p:txBody>
          <a:bodyPr/>
          <a:lstStyle/>
          <a:p>
            <a:pPr marL="0" indent="0">
              <a:buNone/>
            </a:pPr>
            <a:r>
              <a:rPr lang="en-US" sz="1800" dirty="0"/>
              <a:t>Currently (pre-RTC)</a:t>
            </a:r>
            <a:r>
              <a:rPr lang="en-US" dirty="0"/>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Table 5">
            <a:extLst>
              <a:ext uri="{FF2B5EF4-FFF2-40B4-BE49-F238E27FC236}">
                <a16:creationId xmlns:a16="http://schemas.microsoft.com/office/drawing/2014/main" id="{3E059CBF-1175-9A77-21F8-BB408DE548A5}"/>
              </a:ext>
            </a:extLst>
          </p:cNvPr>
          <p:cNvGraphicFramePr>
            <a:graphicFrameLocks noGrp="1"/>
          </p:cNvGraphicFramePr>
          <p:nvPr>
            <p:extLst>
              <p:ext uri="{D42A27DB-BD31-4B8C-83A1-F6EECF244321}">
                <p14:modId xmlns:p14="http://schemas.microsoft.com/office/powerpoint/2010/main" val="4072316263"/>
              </p:ext>
            </p:extLst>
          </p:nvPr>
        </p:nvGraphicFramePr>
        <p:xfrm>
          <a:off x="300129" y="2047240"/>
          <a:ext cx="8234273" cy="2411838"/>
        </p:xfrm>
        <a:graphic>
          <a:graphicData uri="http://schemas.openxmlformats.org/drawingml/2006/table">
            <a:tbl>
              <a:tblPr firstRow="1" bandRow="1">
                <a:tableStyleId>{69012ECD-51FC-41F1-AA8D-1B2483CD663E}</a:tableStyleId>
              </a:tblPr>
              <a:tblGrid>
                <a:gridCol w="1319842">
                  <a:extLst>
                    <a:ext uri="{9D8B030D-6E8A-4147-A177-3AD203B41FA5}">
                      <a16:colId xmlns:a16="http://schemas.microsoft.com/office/drawing/2014/main" val="2909460065"/>
                    </a:ext>
                  </a:extLst>
                </a:gridCol>
                <a:gridCol w="1431985">
                  <a:extLst>
                    <a:ext uri="{9D8B030D-6E8A-4147-A177-3AD203B41FA5}">
                      <a16:colId xmlns:a16="http://schemas.microsoft.com/office/drawing/2014/main" val="3294577722"/>
                    </a:ext>
                  </a:extLst>
                </a:gridCol>
                <a:gridCol w="2094202">
                  <a:extLst>
                    <a:ext uri="{9D8B030D-6E8A-4147-A177-3AD203B41FA5}">
                      <a16:colId xmlns:a16="http://schemas.microsoft.com/office/drawing/2014/main" val="1925719675"/>
                    </a:ext>
                  </a:extLst>
                </a:gridCol>
                <a:gridCol w="3388244">
                  <a:extLst>
                    <a:ext uri="{9D8B030D-6E8A-4147-A177-3AD203B41FA5}">
                      <a16:colId xmlns:a16="http://schemas.microsoft.com/office/drawing/2014/main" val="3089650510"/>
                    </a:ext>
                  </a:extLst>
                </a:gridCol>
              </a:tblGrid>
              <a:tr h="217278">
                <a:tc>
                  <a:txBody>
                    <a:bodyPr/>
                    <a:lstStyle/>
                    <a:p>
                      <a:pPr algn="ctr" fontAlgn="ct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a:effectLst/>
                        </a:rPr>
                        <a:t>Digital Certificate</a:t>
                      </a:r>
                      <a:endParaRPr lang="en-US" sz="1200" b="1" i="0" u="none" strike="noStrike">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MMSUI/OSUI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API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9479185"/>
                  </a:ext>
                </a:extLst>
              </a:tr>
              <a:tr h="448982">
                <a:tc>
                  <a:txBody>
                    <a:bodyPr/>
                    <a:lstStyle/>
                    <a:p>
                      <a:pPr lvl="0"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testmisapi.ercot.com /2007-08/Nodal/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testmisapi.wan.ercot.com:9443/2007-08/Nodal/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196995"/>
                  </a:ext>
                </a:extLst>
              </a:tr>
              <a:tr h="651834">
                <a:tc>
                  <a:txBody>
                    <a:bodyPr/>
                    <a:lstStyle/>
                    <a:p>
                      <a:pPr lvl="0" algn="ctr" fontAlgn="ctr"/>
                      <a:r>
                        <a:rPr lang="en-US" sz="1200" u="none" strike="noStrike" dirty="0">
                          <a:effectLst/>
                        </a:rPr>
                        <a:t>Current Prod</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Production</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misapi.ercot.com/2007-08/Nodal/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api.wan.ercot.com:8443/2007-08/Nodal/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0234666"/>
                  </a:ext>
                </a:extLst>
              </a:tr>
            </a:tbl>
          </a:graphicData>
        </a:graphic>
      </p:graphicFrame>
    </p:spTree>
    <p:extLst>
      <p:ext uri="{BB962C8B-B14F-4D97-AF65-F5344CB8AC3E}">
        <p14:creationId xmlns:p14="http://schemas.microsoft.com/office/powerpoint/2010/main" val="1404225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pPr algn="ctr"/>
            <a:r>
              <a:rPr lang="en-US" dirty="0"/>
              <a:t>RTC+B Market Submissions -</a:t>
            </a:r>
            <a:r>
              <a:rPr lang="en-US" sz="2000" dirty="0"/>
              <a:t> </a:t>
            </a:r>
            <a:r>
              <a:rPr lang="en-US" dirty="0"/>
              <a:t>Systems configurations</a:t>
            </a:r>
            <a:br>
              <a:rPr lang="en-US" dirty="0"/>
            </a:br>
            <a:r>
              <a:rPr lang="en-US" sz="2000" dirty="0"/>
              <a:t>(Updated with URLs)</a:t>
            </a:r>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85060" y="764406"/>
            <a:ext cx="8534400" cy="85401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a:t>RTC+B Market Trials and Go-live</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graphicFrame>
        <p:nvGraphicFramePr>
          <p:cNvPr id="7" name="Table 6">
            <a:extLst>
              <a:ext uri="{FF2B5EF4-FFF2-40B4-BE49-F238E27FC236}">
                <a16:creationId xmlns:a16="http://schemas.microsoft.com/office/drawing/2014/main" id="{3213A883-B02D-CB28-F0A7-64F42809F0BB}"/>
              </a:ext>
            </a:extLst>
          </p:cNvPr>
          <p:cNvGraphicFramePr>
            <a:graphicFrameLocks noGrp="1"/>
          </p:cNvGraphicFramePr>
          <p:nvPr>
            <p:extLst>
              <p:ext uri="{D42A27DB-BD31-4B8C-83A1-F6EECF244321}">
                <p14:modId xmlns:p14="http://schemas.microsoft.com/office/powerpoint/2010/main" val="2161418130"/>
              </p:ext>
            </p:extLst>
          </p:nvPr>
        </p:nvGraphicFramePr>
        <p:xfrm>
          <a:off x="182033" y="1477823"/>
          <a:ext cx="8657167" cy="3947160"/>
        </p:xfrm>
        <a:graphic>
          <a:graphicData uri="http://schemas.openxmlformats.org/drawingml/2006/table">
            <a:tbl>
              <a:tblPr firstRow="1" bandRow="1">
                <a:tableStyleId>{69012ECD-51FC-41F1-AA8D-1B2483CD663E}</a:tableStyleId>
              </a:tblPr>
              <a:tblGrid>
                <a:gridCol w="1341785">
                  <a:extLst>
                    <a:ext uri="{9D8B030D-6E8A-4147-A177-3AD203B41FA5}">
                      <a16:colId xmlns:a16="http://schemas.microsoft.com/office/drawing/2014/main" val="1201586897"/>
                    </a:ext>
                  </a:extLst>
                </a:gridCol>
                <a:gridCol w="1003927">
                  <a:extLst>
                    <a:ext uri="{9D8B030D-6E8A-4147-A177-3AD203B41FA5}">
                      <a16:colId xmlns:a16="http://schemas.microsoft.com/office/drawing/2014/main" val="4091205400"/>
                    </a:ext>
                  </a:extLst>
                </a:gridCol>
                <a:gridCol w="3224470">
                  <a:extLst>
                    <a:ext uri="{9D8B030D-6E8A-4147-A177-3AD203B41FA5}">
                      <a16:colId xmlns:a16="http://schemas.microsoft.com/office/drawing/2014/main" val="2932045821"/>
                    </a:ext>
                  </a:extLst>
                </a:gridCol>
                <a:gridCol w="3086985">
                  <a:extLst>
                    <a:ext uri="{9D8B030D-6E8A-4147-A177-3AD203B41FA5}">
                      <a16:colId xmlns:a16="http://schemas.microsoft.com/office/drawing/2014/main" val="2830311425"/>
                    </a:ext>
                  </a:extLst>
                </a:gridCol>
              </a:tblGrid>
              <a:tr h="318718">
                <a:tc>
                  <a:txBody>
                    <a:bodyPr/>
                    <a:lstStyle/>
                    <a:p>
                      <a:pPr algn="ctr" fontAlgn="b"/>
                      <a:r>
                        <a:rPr lang="en-US" sz="1100" u="none" strike="noStrike" dirty="0">
                          <a:effectLst/>
                        </a:rPr>
                        <a:t>RTC Phase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Digital Certificate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MMSUI / OSUI URL</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API / WAN URL</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7590528"/>
                  </a:ext>
                </a:extLst>
              </a:tr>
              <a:tr h="390345">
                <a:tc>
                  <a:txBody>
                    <a:bodyPr/>
                    <a:lstStyle/>
                    <a:p>
                      <a:pPr algn="ctr" fontAlgn="b"/>
                      <a:r>
                        <a:rPr lang="en-US" sz="1100" u="none" strike="noStrike" dirty="0">
                          <a:effectLst/>
                        </a:rPr>
                        <a:t>Vendor/QSE Submissions Testing</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MOTE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MOTE MIS URLs</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https://testmarkettrials.ercot.com/mmsui/mmsui/displayTradesLanding.action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https://testmarkettrials.ercot.com/osrui/osrui/Summary.action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fr-FR" sz="1100" u="none" strike="noStrike" dirty="0">
                          <a:effectLst/>
                        </a:rPr>
                        <a:t>RTC MOTE API/WAN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4">
                            <a:extLst>
                              <a:ext uri="{A12FA001-AC4F-418D-AE19-62706E023703}">
                                <ahyp:hlinkClr xmlns:ahyp="http://schemas.microsoft.com/office/drawing/2018/hyperlinkcolor" val="tx"/>
                              </a:ext>
                            </a:extLst>
                          </a:hlinkClick>
                        </a:rPr>
                        <a:t>https://testmarkettrialsapi.ercot.com/NodalAPI/EWS/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5">
                            <a:extLst>
                              <a:ext uri="{A12FA001-AC4F-418D-AE19-62706E023703}">
                                <ahyp:hlinkClr xmlns:ahyp="http://schemas.microsoft.com/office/drawing/2018/hyperlinkcolor" val="tx"/>
                              </a:ext>
                            </a:extLst>
                          </a:hlinkClick>
                        </a:rPr>
                        <a:t>https://testmarkettrialsapi.wan.ercot.com/NodalAPI/EWS/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6878641"/>
                  </a:ext>
                </a:extLst>
              </a:tr>
              <a:tr h="390345">
                <a:tc>
                  <a:txBody>
                    <a:bodyPr/>
                    <a:lstStyle/>
                    <a:p>
                      <a:pPr algn="ctr" fontAlgn="b"/>
                      <a:r>
                        <a:rPr lang="en-US" sz="1100" u="none" strike="noStrike">
                          <a:effectLst/>
                        </a:rPr>
                        <a:t>Open Loop and Closed Loop Testing</a:t>
                      </a:r>
                      <a:endParaRPr lang="en-US" sz="1100" b="0" i="0" u="none" strike="noStrike">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Market Trial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Market Trial API/WAN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6">
                            <a:extLst>
                              <a:ext uri="{A12FA001-AC4F-418D-AE19-62706E023703}">
                                <ahyp:hlinkClr xmlns:ahyp="http://schemas.microsoft.com/office/drawing/2018/hyperlinkcolor" val="tx"/>
                              </a:ext>
                            </a:extLst>
                          </a:hlinkClick>
                        </a:rPr>
                        <a:t>https://markettrialsapi.ercot.com/NodalAPI/EWS/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7">
                            <a:extLst>
                              <a:ext uri="{A12FA001-AC4F-418D-AE19-62706E023703}">
                                <ahyp:hlinkClr xmlns:ahyp="http://schemas.microsoft.com/office/drawing/2018/hyperlinkcolor" val="tx"/>
                              </a:ext>
                            </a:extLst>
                          </a:hlinkClick>
                        </a:rPr>
                        <a:t>https://markettrialsapi.wan.ercot.com/NodalAPI/EWS/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966834"/>
                  </a:ext>
                </a:extLst>
              </a:tr>
              <a:tr h="390345">
                <a:tc>
                  <a:txBody>
                    <a:bodyPr/>
                    <a:lstStyle/>
                    <a:p>
                      <a:pPr algn="ctr" fontAlgn="b"/>
                      <a:r>
                        <a:rPr lang="en-US" sz="1100" u="none" strike="noStrike" dirty="0">
                          <a:effectLst/>
                        </a:rPr>
                        <a:t>From RTC Go-live onwards</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sng" strike="noStrike" dirty="0">
                          <a:effectLst/>
                        </a:rPr>
                        <a:t>Current Prod MIS URL</a:t>
                      </a:r>
                    </a:p>
                    <a:p>
                      <a:pPr marL="0" algn="l" defTabSz="914400" rtl="0" eaLnBrk="1" fontAlgn="b" latinLnBrk="0" hangingPunct="1"/>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mmsui</a:t>
                      </a:r>
                      <a:br>
                        <a:rPr lang="en-US" sz="1100" u="sng" strike="noStrike" kern="1200" dirty="0">
                          <a:solidFill>
                            <a:schemeClr val="accent4">
                              <a:lumMod val="75000"/>
                              <a:lumOff val="25000"/>
                            </a:schemeClr>
                          </a:solidFill>
                          <a:effectLst/>
                          <a:latin typeface="+mn-lt"/>
                          <a:ea typeface="+mn-ea"/>
                          <a:cs typeface="+mn-cs"/>
                        </a:rPr>
                      </a:br>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osui</a:t>
                      </a:r>
                      <a:endParaRPr lang="en-US" sz="11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New Production API/WAN URL</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8221284"/>
                  </a:ext>
                </a:extLst>
              </a:tr>
            </a:tbl>
          </a:graphicData>
        </a:graphic>
      </p:graphicFrame>
    </p:spTree>
    <p:extLst>
      <p:ext uri="{BB962C8B-B14F-4D97-AF65-F5344CB8AC3E}">
        <p14:creationId xmlns:p14="http://schemas.microsoft.com/office/powerpoint/2010/main" val="251896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pPr algn="ctr"/>
            <a:r>
              <a:rPr lang="en-US" dirty="0"/>
              <a:t>RTC+B Market Submissions -</a:t>
            </a:r>
            <a:r>
              <a:rPr lang="en-US" sz="2000" dirty="0"/>
              <a:t> </a:t>
            </a:r>
            <a:r>
              <a:rPr lang="en-US" dirty="0"/>
              <a:t>Systems configurations</a:t>
            </a:r>
            <a:br>
              <a:rPr lang="en-US" dirty="0"/>
            </a:br>
            <a:r>
              <a:rPr lang="en-US" u="sng" dirty="0"/>
              <a:t>Public Key Update for WAN/API submissions</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304800" y="946298"/>
            <a:ext cx="8534400" cy="5096525"/>
          </a:xfrm>
        </p:spPr>
        <p:txBody>
          <a:bodyPr/>
          <a:lstStyle/>
          <a:p>
            <a:r>
              <a:rPr lang="en-US" sz="1400" dirty="0"/>
              <a:t>For API/WAN submissions into Market Trials environments, need to download public keys and place into the keystore location in system being used for RTC+B submissions.</a:t>
            </a:r>
          </a:p>
          <a:p>
            <a:endParaRPr lang="en-US" sz="1400" dirty="0"/>
          </a:p>
          <a:p>
            <a:r>
              <a:rPr lang="en-US" sz="1400" dirty="0"/>
              <a:t>No change to digital user certificates – continue to use existing MOTE and Production Certificates</a:t>
            </a:r>
          </a:p>
          <a:p>
            <a:endParaRPr lang="en-US" dirty="0"/>
          </a:p>
          <a:p>
            <a:pPr marL="0" marR="0">
              <a:spcBef>
                <a:spcPts val="0"/>
              </a:spcBef>
              <a:spcAft>
                <a:spcPts val="0"/>
              </a:spcAft>
            </a:pPr>
            <a:r>
              <a:rPr lang="en-US" sz="1600" dirty="0">
                <a:effectLst/>
                <a:latin typeface="Aptos" panose="020B0004020202020204" pitchFamily="34" charset="0"/>
                <a:ea typeface="Calibri" panose="020F0502020204030204" pitchFamily="34" charset="0"/>
                <a:cs typeface="Calibri" panose="020F0502020204030204" pitchFamily="34" charset="0"/>
              </a:rPr>
              <a:t>Market Trail API Public key location: </a:t>
            </a:r>
            <a:r>
              <a:rPr lang="en-US" sz="1600" u="sng" dirty="0">
                <a:solidFill>
                  <a:srgbClr val="467886"/>
                </a:solidFill>
                <a:effectLst/>
                <a:latin typeface="Aptos" panose="020B0004020202020204" pitchFamily="34" charset="0"/>
                <a:ea typeface="Calibri" panose="020F0502020204030204" pitchFamily="34" charset="0"/>
                <a:cs typeface="Calibri" panose="020F0502020204030204" pitchFamily="34" charset="0"/>
                <a:hlinkClick r:id="rId2"/>
              </a:rPr>
              <a:t>https://www.ercot.com/services/mdt/webservices</a:t>
            </a:r>
            <a:endParaRPr lang="en-US" sz="1600" dirty="0">
              <a:effectLst/>
              <a:latin typeface="Aptos" panose="020B000402020202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1030" name="Picture 6">
            <a:extLst>
              <a:ext uri="{FF2B5EF4-FFF2-40B4-BE49-F238E27FC236}">
                <a16:creationId xmlns:a16="http://schemas.microsoft.com/office/drawing/2014/main" id="{972B08E5-B28E-06FF-17E2-551CB88CAF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855" y="3300146"/>
            <a:ext cx="8358964" cy="24627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451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highlight>
                  <a:srgbClr val="FFFF00"/>
                </a:highlight>
              </a:rPr>
              <a:t>RTC+B Market Trials Systems Readiness Summary</a:t>
            </a:r>
            <a:endParaRPr lang="en-US" u="sng" dirty="0">
              <a:highlight>
                <a:srgbClr val="FFFF00"/>
              </a:highlight>
            </a:endParaRP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05562" y="666322"/>
            <a:ext cx="8534400" cy="5096525"/>
          </a:xfrm>
        </p:spPr>
        <p:txBody>
          <a:bodyPr/>
          <a:lstStyle/>
          <a:p>
            <a:r>
              <a:rPr lang="en-US" sz="1400" dirty="0"/>
              <a:t>RTC+B Market Trials Systems are built and setup for market submissions testing from Market Manager UI and through API.</a:t>
            </a:r>
          </a:p>
          <a:p>
            <a:pPr marL="0" indent="0">
              <a:buNone/>
            </a:pPr>
            <a:endParaRPr lang="en-US" sz="1400" dirty="0"/>
          </a:p>
          <a:p>
            <a:r>
              <a:rPr lang="en-US" sz="1400" dirty="0"/>
              <a:t>Market Trials Systems is released for QSE submission testing as well as telemetry verification from 05/05/2025 to 06/30/2025.</a:t>
            </a:r>
          </a:p>
          <a:p>
            <a:pPr marL="0" indent="0">
              <a:buNone/>
            </a:pPr>
            <a:endParaRPr lang="en-US" sz="1400" dirty="0"/>
          </a:p>
          <a:p>
            <a:r>
              <a:rPr lang="en-US" sz="1400" dirty="0"/>
              <a:t>Valid current MOTE certificates are required to connect to RTC+B Market Trials Systems for this phase of testing. </a:t>
            </a:r>
          </a:p>
          <a:p>
            <a:pPr marL="0" indent="0">
              <a:buNone/>
            </a:pPr>
            <a:endParaRPr lang="en-US" sz="1400" dirty="0"/>
          </a:p>
          <a:p>
            <a:r>
              <a:rPr lang="en-US" sz="1400" dirty="0"/>
              <a:t>Report issues to ERCOT at </a:t>
            </a:r>
            <a:r>
              <a:rPr lang="en-US" sz="1400" dirty="0">
                <a:hlinkClick r:id="rId3"/>
              </a:rPr>
              <a:t>rtcb@ercot.com</a:t>
            </a:r>
            <a:endParaRPr lang="en-US" sz="1400" dirty="0"/>
          </a:p>
          <a:p>
            <a:pPr marL="0" indent="0">
              <a:buNone/>
            </a:pPr>
            <a:endParaRPr lang="en-US" sz="1400" dirty="0"/>
          </a:p>
          <a:p>
            <a:r>
              <a:rPr lang="en-US" sz="1400" dirty="0"/>
              <a:t>Market Notice was sent on 2/26/2025 with details on QSE/Vendor sandbox testing.</a:t>
            </a:r>
          </a:p>
          <a:p>
            <a:pPr marL="0" indent="0">
              <a:buNone/>
            </a:pPr>
            <a:r>
              <a:rPr lang="en-US" sz="1400" dirty="0"/>
              <a:t>        </a:t>
            </a:r>
            <a:r>
              <a:rPr lang="en-US" sz="1400" dirty="0">
                <a:hlinkClick r:id="rId4"/>
              </a:rPr>
              <a:t>https://www.ercot.com/services/comm/mkt_notices/M-B022625-01</a:t>
            </a:r>
            <a:endParaRPr lang="en-US" sz="1400" dirty="0"/>
          </a:p>
          <a:p>
            <a:pPr marL="0" indent="0">
              <a:buNone/>
            </a:pPr>
            <a:endParaRPr lang="en-US" sz="1400" dirty="0"/>
          </a:p>
          <a:p>
            <a:r>
              <a:rPr lang="en-US" sz="1400" dirty="0"/>
              <a:t>Market Notice was sent on 4/16/2025 with details on QSE/Vendor submission testing and telemetry verification.</a:t>
            </a:r>
          </a:p>
          <a:p>
            <a:pPr marL="400050" lvl="1" indent="0">
              <a:buNone/>
            </a:pPr>
            <a:r>
              <a:rPr lang="en-US" sz="1400" dirty="0">
                <a:hlinkClick r:id="rId5"/>
              </a:rPr>
              <a:t>https://www.ercot.com/services/comm/mkt_notices/M-A041625-01</a:t>
            </a:r>
            <a:endParaRPr lang="en-US" sz="1400" dirty="0"/>
          </a:p>
          <a:p>
            <a:pPr marL="0" indent="0">
              <a:buNone/>
            </a:pPr>
            <a:endParaRPr lang="en-US" sz="1400" dirty="0"/>
          </a:p>
          <a:p>
            <a:pPr marL="0" indent="0">
              <a:buNone/>
            </a:pPr>
            <a:endParaRPr lang="en-US" sz="1400" dirty="0"/>
          </a:p>
          <a:p>
            <a:pPr marL="0" indent="0">
              <a:buNone/>
            </a:pPr>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02031711"/>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Outage Submissions Testing Plan</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799" y="949202"/>
            <a:ext cx="8642131" cy="5175701"/>
          </a:xfrm>
        </p:spPr>
        <p:txBody>
          <a:bodyPr/>
          <a:lstStyle/>
          <a:p>
            <a:r>
              <a:rPr lang="en-US" sz="1800" dirty="0">
                <a:ea typeface="Calibri" panose="020F0502020204030204" pitchFamily="34" charset="0"/>
              </a:rPr>
              <a:t>For the initial phases of market trial testing including Vendor sandbox testing and QSE submission testing (spanning Mar-Jun 2025): </a:t>
            </a:r>
          </a:p>
          <a:p>
            <a:pPr lvl="1">
              <a:buFont typeface="Courier New" panose="02070309020205020404" pitchFamily="49" charset="0"/>
              <a:buChar char="o"/>
            </a:pPr>
            <a:r>
              <a:rPr lang="en-US" sz="1600" dirty="0">
                <a:ea typeface="Calibri" panose="020F0502020204030204" pitchFamily="34" charset="0"/>
              </a:rPr>
              <a:t>Request QSEs to send us an email request (to RTCB@ercot.com) with the details of the outage to be approved for ERCOT review/action.</a:t>
            </a:r>
          </a:p>
          <a:p>
            <a:pPr lvl="1">
              <a:buFont typeface="Courier New" panose="02070309020205020404" pitchFamily="49" charset="0"/>
              <a:buChar char="o"/>
            </a:pPr>
            <a:r>
              <a:rPr lang="en-US" sz="1600" dirty="0">
                <a:ea typeface="Calibri" panose="020F0502020204030204" pitchFamily="34" charset="0"/>
              </a:rPr>
              <a:t>ERCOT will manually approve the outages. </a:t>
            </a:r>
          </a:p>
          <a:p>
            <a:pPr lvl="1">
              <a:buFont typeface="Courier New" panose="02070309020205020404" pitchFamily="49" charset="0"/>
              <a:buChar char="o"/>
            </a:pPr>
            <a:r>
              <a:rPr lang="en-US" sz="1600" dirty="0">
                <a:ea typeface="Calibri" panose="020F0502020204030204" pitchFamily="34" charset="0"/>
              </a:rPr>
              <a:t>This will help QSEs, and their vendors test their Outage Scheduler software.</a:t>
            </a:r>
          </a:p>
          <a:p>
            <a:pPr marL="0" indent="0">
              <a:buNone/>
            </a:pPr>
            <a:endParaRPr lang="en-US" sz="1800" dirty="0">
              <a:latin typeface="Aptos" panose="020B0004020202020204" pitchFamily="34" charset="0"/>
              <a:ea typeface="Calibri" panose="020F0502020204030204" pitchFamily="34" charset="0"/>
            </a:endParaRPr>
          </a:p>
          <a:p>
            <a:r>
              <a:rPr lang="en-US" sz="1800" dirty="0"/>
              <a:t>ERCOT is also reviewing the cutover plan for closed loop testing and Production go-live to carry the outages to the RTC systems and will add more details to the individual Market Trials handbooks. </a:t>
            </a:r>
          </a:p>
          <a:p>
            <a:pPr marL="0" indent="0">
              <a:buNone/>
            </a:pPr>
            <a:endParaRPr lang="en-US" sz="1800" dirty="0"/>
          </a:p>
          <a:p>
            <a:pPr marL="0" indent="0">
              <a:buNone/>
            </a:pPr>
            <a:endParaRPr lang="en-US" sz="1800" dirty="0"/>
          </a:p>
          <a:p>
            <a:endParaRPr lang="en-US" sz="1800" u="sng" dirty="0"/>
          </a:p>
          <a:p>
            <a:pPr marL="0" indent="0">
              <a:buNone/>
            </a:pPr>
            <a:endParaRPr lang="en-US" sz="1800" u="sng" dirty="0"/>
          </a:p>
          <a:p>
            <a:endParaRPr lang="en-US" sz="1800" u="sng" dirty="0"/>
          </a:p>
          <a:p>
            <a:endParaRPr lang="en-US" sz="1800" u="sng" dirty="0"/>
          </a:p>
          <a:p>
            <a:endParaRPr lang="en-US" sz="1800" u="sng" dirty="0"/>
          </a:p>
          <a:p>
            <a:endParaRPr lang="en-US" sz="1800" u="sng" dirty="0"/>
          </a:p>
          <a:p>
            <a:endParaRPr lang="en-US" sz="1800" u="sng" dirty="0"/>
          </a:p>
          <a:p>
            <a:endParaRPr lang="en-US" sz="1800" u="sng" dirty="0"/>
          </a:p>
          <a:p>
            <a:r>
              <a:rPr lang="en-US" sz="1800" u="sng" dirty="0">
                <a:highlight>
                  <a:srgbClr val="FFFF00"/>
                </a:highlight>
              </a:rPr>
              <a:t>Above 2.3.6 and 4.3.8 sections updates modifies XSDs, rest are EIP Specifications Document updates Only.</a:t>
            </a:r>
          </a:p>
          <a:p>
            <a:endParaRPr lang="en-US" sz="1800" u="sng" dirty="0"/>
          </a:p>
          <a:p>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4272829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and Market Submissions XSDs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799" y="949202"/>
            <a:ext cx="8642131" cy="5175701"/>
          </a:xfrm>
        </p:spPr>
        <p:txBody>
          <a:bodyPr/>
          <a:lstStyle/>
          <a:p>
            <a:r>
              <a:rPr lang="en-US" sz="1800" dirty="0"/>
              <a:t>Updated RTC EIP External Interfaces Specification document and Market Submissions XSDs to include below minor changes.  </a:t>
            </a:r>
          </a:p>
          <a:p>
            <a:r>
              <a:rPr lang="en-US" sz="1800" dirty="0"/>
              <a:t>Some of these are identified during ongoing Market Trials Sandbox Testing. </a:t>
            </a:r>
          </a:p>
          <a:p>
            <a:pPr marL="0" indent="0">
              <a:buNone/>
            </a:pPr>
            <a:endParaRPr lang="en-US" sz="1800" dirty="0"/>
          </a:p>
          <a:p>
            <a:pPr marL="0" indent="0">
              <a:buNone/>
            </a:pPr>
            <a:endParaRPr lang="en-US" sz="1800" dirty="0"/>
          </a:p>
          <a:p>
            <a:endParaRPr lang="en-US" sz="1800" u="sng" dirty="0"/>
          </a:p>
          <a:p>
            <a:pPr marL="0" indent="0">
              <a:buNone/>
            </a:pPr>
            <a:endParaRPr lang="en-US" sz="1800" u="sng" dirty="0"/>
          </a:p>
          <a:p>
            <a:endParaRPr lang="en-US" sz="1800" u="sng" dirty="0"/>
          </a:p>
          <a:p>
            <a:endParaRPr lang="en-US" sz="1800" u="sng" dirty="0"/>
          </a:p>
          <a:p>
            <a:endParaRPr lang="en-US" sz="1800" u="sng" dirty="0"/>
          </a:p>
          <a:p>
            <a:endParaRPr lang="en-US" sz="1800" u="sng" dirty="0"/>
          </a:p>
          <a:p>
            <a:pPr marL="0" indent="0">
              <a:buNone/>
            </a:pPr>
            <a:endParaRPr lang="en-US" sz="1800" u="sng" dirty="0"/>
          </a:p>
          <a:p>
            <a:r>
              <a:rPr lang="en-US" sz="1800" dirty="0"/>
              <a:t>4.3.8 &amp; 5.3.11 sections update 2 XSDs but no structural changes (value/comments changes only), rest are EIP Specifications Document updates.</a:t>
            </a:r>
          </a:p>
          <a:p>
            <a:endParaRPr lang="en-US" sz="1800" u="sng" dirty="0"/>
          </a:p>
          <a:p>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6" name="Picture 5">
            <a:extLst>
              <a:ext uri="{FF2B5EF4-FFF2-40B4-BE49-F238E27FC236}">
                <a16:creationId xmlns:a16="http://schemas.microsoft.com/office/drawing/2014/main" id="{B2133120-2CF8-4C5A-D097-E34C03008A3C}"/>
              </a:ext>
            </a:extLst>
          </p:cNvPr>
          <p:cNvPicPr>
            <a:picLocks noChangeAspect="1"/>
          </p:cNvPicPr>
          <p:nvPr/>
        </p:nvPicPr>
        <p:blipFill>
          <a:blip r:embed="rId2"/>
          <a:stretch>
            <a:fillRect/>
          </a:stretch>
        </p:blipFill>
        <p:spPr>
          <a:xfrm>
            <a:off x="929966" y="2322790"/>
            <a:ext cx="6410912" cy="261134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61533269"/>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39F2F4-47B2-4966-9217-61E5C243B270}">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A526C54-2038-4DDB-9077-84C80FF069E0}">
  <ds:schemaRefs>
    <ds:schemaRef ds:uri="5f527160-b6a2-448e-b210-55bbe2178a90"/>
    <ds:schemaRef ds:uri="8d5ee879-813f-4fb9-b7c2-a59846c21aeb"/>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3048</TotalTime>
  <Words>2319</Words>
  <Application>Microsoft Office PowerPoint</Application>
  <PresentationFormat>On-screen Show (4:3)</PresentationFormat>
  <Paragraphs>327</Paragraphs>
  <Slides>19</Slides>
  <Notes>0</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Cover Slide</vt:lpstr>
      <vt:lpstr>Horizontal Theme</vt:lpstr>
      <vt:lpstr>PowerPoint Presentation</vt:lpstr>
      <vt:lpstr>RTC+B Market Trials – Submissions Testing</vt:lpstr>
      <vt:lpstr>PowerPoint Presentation</vt:lpstr>
      <vt:lpstr>RTC+B Market Submissions - Systems configurations</vt:lpstr>
      <vt:lpstr>RTC+B Market Submissions - Systems configurations (Updated with URLs)</vt:lpstr>
      <vt:lpstr>RTC+B Market Submissions - Systems configurations Public Key Update for WAN/API submissions</vt:lpstr>
      <vt:lpstr>RTC+B Market Trials Systems Readiness Summary</vt:lpstr>
      <vt:lpstr>Outage Submissions Testing Plan</vt:lpstr>
      <vt:lpstr>Updates to EIP External Specifications Document and Market Submissions XSDs</vt:lpstr>
      <vt:lpstr>Updates to EIP External Specifications Document and Market Submissions XSDs</vt:lpstr>
      <vt:lpstr>Updates to EIP External Specifications Document and Market Submissions XSDs</vt:lpstr>
      <vt:lpstr>Updates to EIP External Specifications Document Related to Notifications (Alerts and Notices)</vt:lpstr>
      <vt:lpstr>FAQ - Market Trials Submission Testing</vt:lpstr>
      <vt:lpstr>Market Submissions Handbooks Review</vt:lpstr>
      <vt:lpstr>Market Submissions Handbooks Review</vt:lpstr>
      <vt:lpstr>FAQ - Market Trials Submission Testing </vt:lpstr>
      <vt:lpstr>FAQ - Market Trials Submission Testing </vt:lpstr>
      <vt:lpstr>FAQ - Market Trials Submission Testing </vt:lpstr>
      <vt:lpstr>RTC+B Market Trials - Market Submissions Testing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Hariharan, Sruthi</cp:lastModifiedBy>
  <cp:revision>19</cp:revision>
  <cp:lastPrinted>2017-10-10T21:31:05Z</cp:lastPrinted>
  <dcterms:created xsi:type="dcterms:W3CDTF">2016-01-21T15:20:31Z</dcterms:created>
  <dcterms:modified xsi:type="dcterms:W3CDTF">2025-05-27T21:43:34Z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ActionId">
    <vt:lpwstr>c62e7908-7660-43a6-b1c8-5c5c95dc1f11</vt:lpwstr>
  </property>
  <property fmtid="{D5CDD505-2E9C-101B-9397-08002B2CF9AE}" pid="4" name="MSIP_Label_7084cbda-52b8-46fb-a7b7-cb5bd465ed85_SetDate">
    <vt:lpwstr>2023-05-09T20:19:39Z</vt:lpwstr>
  </property>
  <property fmtid="{D5CDD505-2E9C-101B-9397-08002B2CF9AE}" pid="5" name="MSIP_Label_7084cbda-52b8-46fb-a7b7-cb5bd465ed85_Name">
    <vt:lpwstr>Internal</vt:lpwstr>
  </property>
  <property fmtid="{D5CDD505-2E9C-101B-9397-08002B2CF9AE}" pid="6" name="MSIP_Label_7084cbda-52b8-46fb-a7b7-cb5bd465ed85_ContentBits">
    <vt:lpwstr>0</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Method">
    <vt:lpwstr>Standard</vt:lpwstr>
  </property>
  <property fmtid="{D5CDD505-2E9C-101B-9397-08002B2CF9AE}" pid="9" name="ContentTypeId">
    <vt:lpwstr>0x0101009AF51A5998F0944EA03AB587B5B58FD3</vt:lpwstr>
  </property>
  <property fmtid="{D5CDD505-2E9C-101B-9397-08002B2CF9AE}" pid="10" name="MediaServiceImageTags">
    <vt:lpwstr/>
  </property>
</Properties>
</file>