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5">
  <p:sldMasterIdLst>
    <p:sldMasterId id="2147483653" r:id="rId1"/>
    <p:sldMasterId id="2147483648" r:id="rId2"/>
    <p:sldMasterId id="2147483651" r:id="rId3"/>
  </p:sldMasterIdLst>
  <p:notesMasterIdLst>
    <p:notesMasterId r:id="rId8"/>
  </p:notesMasterIdLst>
  <p:handoutMasterIdLst>
    <p:handoutMasterId r:id="rId9"/>
  </p:handoutMasterIdLst>
  <p:sldIdLst>
    <p:sldId id="260" r:id="rId4"/>
    <p:sldId id="267" r:id="rId5"/>
    <p:sldId id="299" r:id="rId6"/>
    <p:sldId id="292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mktrules/issues/NPRR1261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CRR Updates</a:t>
            </a:r>
          </a:p>
          <a:p>
            <a:endParaRPr lang="en-US" dirty="0"/>
          </a:p>
          <a:p>
            <a:r>
              <a:rPr lang="en-US" dirty="0"/>
              <a:t>Samantha Findley</a:t>
            </a:r>
          </a:p>
          <a:p>
            <a:r>
              <a:rPr lang="en-US" dirty="0"/>
              <a:t>CRR Market Operations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March 17,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6581-A32F-61A4-357E-C3240C46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88F42-DB93-1542-D0D5-834B40C1B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LTAS transactions and solution times</a:t>
            </a:r>
          </a:p>
          <a:p>
            <a:r>
              <a:rPr lang="en-US" sz="2400" dirty="0"/>
              <a:t>Update on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NPRR1261 Operational Flexibility for CRR auction limits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327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96A6-2116-5CB2-B2CF-F1B4B3CA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LTAS transactions and solution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6FF-9160-CC5B-6878-6BCA9C62E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1E19DC5-5B50-08B0-3FFF-ED7EB10FA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47209"/>
            <a:ext cx="8839200" cy="514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53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924A8-7A71-4F35-D72B-075962CB4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NPRR1261 Operational Flexibility for CRR auction limits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7473D-44FE-68B1-C418-44851285A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18968"/>
            <a:ext cx="8534400" cy="492943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NPRR1261 Operational Flexibility for CRR auction limits was approved by the PUCT on March 13.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https://www.ercot.com/mktrules/issues/NPRR1261</a:t>
            </a:r>
            <a:endParaRPr lang="en-US" sz="1400" u="sng" dirty="0">
              <a:solidFill>
                <a:srgbClr val="0563C1"/>
              </a:solidFill>
              <a:effectLst/>
              <a:ea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dirty="0">
                <a:ea typeface="Times New Roman" panose="02020603050405020304" pitchFamily="18" charset="0"/>
              </a:rPr>
              <a:t>The 2025.2nd6.AnnualAuction.Seq1 will be the first LTAS to use the transaction limit table below.</a:t>
            </a: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dirty="0">
                <a:ea typeface="Times New Roman" panose="02020603050405020304" pitchFamily="18" charset="0"/>
              </a:rPr>
              <a:t>Seq5 limits have been reduced by 25K/20K/50 due to the most recent Seq5 solution time.</a:t>
            </a:r>
          </a:p>
          <a:p>
            <a:pPr lvl="1">
              <a:spcBef>
                <a:spcPts val="0"/>
              </a:spcBef>
            </a:pPr>
            <a:endParaRPr lang="en-US" sz="1400" dirty="0">
              <a:effectLst/>
              <a:ea typeface="Calibri" panose="020F0502020204030204" pitchFamily="34" charset="0"/>
            </a:endParaRP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739A3-F250-95D8-E8EE-6841E4F67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4E6938-DCF3-682C-8539-6682AE86B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077" y="3714492"/>
            <a:ext cx="5001323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712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Agenda</vt:lpstr>
      <vt:lpstr>Historical LTAS transactions and solution times</vt:lpstr>
      <vt:lpstr>Update on NPRR1261 Operational Flexibility for CRR auction limits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2025-03-14T19:23:06Z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