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13"/>
  </p:notesMasterIdLst>
  <p:handoutMasterIdLst>
    <p:handoutMasterId r:id="rId14"/>
  </p:handoutMasterIdLst>
  <p:sldIdLst>
    <p:sldId id="268" r:id="rId7"/>
    <p:sldId id="2700" r:id="rId8"/>
    <p:sldId id="2701" r:id="rId9"/>
    <p:sldId id="489" r:id="rId10"/>
    <p:sldId id="2698" r:id="rId11"/>
    <p:sldId id="2699"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AF841F7-8C07-BB5D-903B-88FBBF7ABABF}" name="Webster, Trudi" initials="WT" userId="S::Trudi.Webster@ercot.com::8d3e025b-0265-4fbd-b136-a7bc92c16fd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731" autoAdjust="0"/>
  </p:normalViewPr>
  <p:slideViewPr>
    <p:cSldViewPr showGuides="1">
      <p:cViewPr varScale="1">
        <p:scale>
          <a:sx n="96" d="100"/>
          <a:sy n="96" d="100"/>
        </p:scale>
        <p:origin x="1956"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lo, Jeffrey" userId="c105959f-1c3a-49d3-b6c5-5ffb20d67f2e" providerId="ADAL" clId="{FC886AE5-3F80-4F8C-B52B-357B0A618312}"/>
    <pc:docChg chg="undo custSel addSld modSld sldOrd">
      <pc:chgData name="Billo, Jeffrey" userId="c105959f-1c3a-49d3-b6c5-5ffb20d67f2e" providerId="ADAL" clId="{FC886AE5-3F80-4F8C-B52B-357B0A618312}" dt="2025-03-12T21:54:14.609" v="2064" actId="20577"/>
      <pc:docMkLst>
        <pc:docMk/>
      </pc:docMkLst>
      <pc:sldChg chg="modSp mod">
        <pc:chgData name="Billo, Jeffrey" userId="c105959f-1c3a-49d3-b6c5-5ffb20d67f2e" providerId="ADAL" clId="{FC886AE5-3F80-4F8C-B52B-357B0A618312}" dt="2025-03-07T15:08:15.530" v="15" actId="20577"/>
        <pc:sldMkLst>
          <pc:docMk/>
          <pc:sldMk cId="1772682043" sldId="268"/>
        </pc:sldMkLst>
        <pc:spChg chg="mod">
          <ac:chgData name="Billo, Jeffrey" userId="c105959f-1c3a-49d3-b6c5-5ffb20d67f2e" providerId="ADAL" clId="{FC886AE5-3F80-4F8C-B52B-357B0A618312}" dt="2025-03-07T15:08:15.530" v="15" actId="20577"/>
          <ac:spMkLst>
            <pc:docMk/>
            <pc:sldMk cId="1772682043" sldId="268"/>
            <ac:spMk id="7" creationId="{00000000-0000-0000-0000-000000000000}"/>
          </ac:spMkLst>
        </pc:spChg>
      </pc:sldChg>
      <pc:sldChg chg="modSp mod ord">
        <pc:chgData name="Billo, Jeffrey" userId="c105959f-1c3a-49d3-b6c5-5ffb20d67f2e" providerId="ADAL" clId="{FC886AE5-3F80-4F8C-B52B-357B0A618312}" dt="2025-03-07T16:00:09.426" v="488" actId="2062"/>
        <pc:sldMkLst>
          <pc:docMk/>
          <pc:sldMk cId="2422469549" sldId="2698"/>
        </pc:sldMkLst>
        <pc:graphicFrameChg chg="modGraphic">
          <ac:chgData name="Billo, Jeffrey" userId="c105959f-1c3a-49d3-b6c5-5ffb20d67f2e" providerId="ADAL" clId="{FC886AE5-3F80-4F8C-B52B-357B0A618312}" dt="2025-03-07T16:00:09.426" v="488" actId="2062"/>
          <ac:graphicFrameMkLst>
            <pc:docMk/>
            <pc:sldMk cId="2422469549" sldId="2698"/>
            <ac:graphicFrameMk id="10" creationId="{710EBD90-6889-6645-BBCE-18A36EC7E650}"/>
          </ac:graphicFrameMkLst>
        </pc:graphicFrameChg>
      </pc:sldChg>
      <pc:sldChg chg="ord">
        <pc:chgData name="Billo, Jeffrey" userId="c105959f-1c3a-49d3-b6c5-5ffb20d67f2e" providerId="ADAL" clId="{FC886AE5-3F80-4F8C-B52B-357B0A618312}" dt="2025-03-07T15:08:34.335" v="17"/>
        <pc:sldMkLst>
          <pc:docMk/>
          <pc:sldMk cId="944261918" sldId="2699"/>
        </pc:sldMkLst>
      </pc:sldChg>
      <pc:sldChg chg="addSp modSp mod">
        <pc:chgData name="Billo, Jeffrey" userId="c105959f-1c3a-49d3-b6c5-5ffb20d67f2e" providerId="ADAL" clId="{FC886AE5-3F80-4F8C-B52B-357B0A618312}" dt="2025-03-07T16:38:18.924" v="1926" actId="20577"/>
        <pc:sldMkLst>
          <pc:docMk/>
          <pc:sldMk cId="571407975" sldId="2700"/>
        </pc:sldMkLst>
        <pc:spChg chg="mod">
          <ac:chgData name="Billo, Jeffrey" userId="c105959f-1c3a-49d3-b6c5-5ffb20d67f2e" providerId="ADAL" clId="{FC886AE5-3F80-4F8C-B52B-357B0A618312}" dt="2025-03-07T15:09:01.746" v="31" actId="20577"/>
          <ac:spMkLst>
            <pc:docMk/>
            <pc:sldMk cId="571407975" sldId="2700"/>
            <ac:spMk id="2" creationId="{BF20BA03-3A26-2B85-A762-E28CEE23C2B6}"/>
          </ac:spMkLst>
        </pc:spChg>
        <pc:spChg chg="mod">
          <ac:chgData name="Billo, Jeffrey" userId="c105959f-1c3a-49d3-b6c5-5ffb20d67f2e" providerId="ADAL" clId="{FC886AE5-3F80-4F8C-B52B-357B0A618312}" dt="2025-03-07T15:56:29.142" v="72" actId="20577"/>
          <ac:spMkLst>
            <pc:docMk/>
            <pc:sldMk cId="571407975" sldId="2700"/>
            <ac:spMk id="4" creationId="{9935EEE8-DC2D-29BC-1BE2-E577AE6CDD0D}"/>
          </ac:spMkLst>
        </pc:spChg>
        <pc:graphicFrameChg chg="add mod modGraphic">
          <ac:chgData name="Billo, Jeffrey" userId="c105959f-1c3a-49d3-b6c5-5ffb20d67f2e" providerId="ADAL" clId="{FC886AE5-3F80-4F8C-B52B-357B0A618312}" dt="2025-03-07T16:38:18.924" v="1926" actId="20577"/>
          <ac:graphicFrameMkLst>
            <pc:docMk/>
            <pc:sldMk cId="571407975" sldId="2700"/>
            <ac:graphicFrameMk id="5" creationId="{11B5FBD8-A476-18C7-4C05-EACEA1C7ECA1}"/>
          </ac:graphicFrameMkLst>
        </pc:graphicFrameChg>
      </pc:sldChg>
      <pc:sldChg chg="modSp add mod ord">
        <pc:chgData name="Billo, Jeffrey" userId="c105959f-1c3a-49d3-b6c5-5ffb20d67f2e" providerId="ADAL" clId="{FC886AE5-3F80-4F8C-B52B-357B0A618312}" dt="2025-03-12T21:54:14.609" v="2064" actId="20577"/>
        <pc:sldMkLst>
          <pc:docMk/>
          <pc:sldMk cId="2590837803" sldId="2701"/>
        </pc:sldMkLst>
        <pc:spChg chg="mod">
          <ac:chgData name="Billo, Jeffrey" userId="c105959f-1c3a-49d3-b6c5-5ffb20d67f2e" providerId="ADAL" clId="{FC886AE5-3F80-4F8C-B52B-357B0A618312}" dt="2025-03-07T16:24:36.076" v="1577" actId="20577"/>
          <ac:spMkLst>
            <pc:docMk/>
            <pc:sldMk cId="2590837803" sldId="2701"/>
            <ac:spMk id="2" creationId="{BF20BA03-3A26-2B85-A762-E28CEE23C2B6}"/>
          </ac:spMkLst>
        </pc:spChg>
        <pc:spChg chg="mod">
          <ac:chgData name="Billo, Jeffrey" userId="c105959f-1c3a-49d3-b6c5-5ffb20d67f2e" providerId="ADAL" clId="{FC886AE5-3F80-4F8C-B52B-357B0A618312}" dt="2025-03-12T21:54:14.609" v="2064" actId="20577"/>
          <ac:spMkLst>
            <pc:docMk/>
            <pc:sldMk cId="2590837803" sldId="2701"/>
            <ac:spMk id="4" creationId="{9935EEE8-DC2D-29BC-1BE2-E577AE6CDD0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3/12/2025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3/12/2025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827212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087901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7" name="Rectangle 6"/>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774340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24332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5"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2061033"/>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files/docs/2021/07/07/AS_Impact_and_Overshoot_Study_Report_v14_Final.docx"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www.ercot.com/files/docs/2024/11/18/ERCOT%20Large%20Load%20Events_PDCWG_19Nov2024.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371600"/>
            <a:ext cx="5105400" cy="3385542"/>
          </a:xfrm>
          <a:prstGeom prst="rect">
            <a:avLst/>
          </a:prstGeom>
          <a:noFill/>
        </p:spPr>
        <p:txBody>
          <a:bodyPr wrap="square" rtlCol="0">
            <a:spAutoFit/>
          </a:bodyPr>
          <a:lstStyle/>
          <a:p>
            <a:r>
              <a:rPr lang="en-US" sz="2400" b="1" dirty="0">
                <a:solidFill>
                  <a:schemeClr val="tx2"/>
                </a:solidFill>
              </a:rPr>
              <a:t>PGRR122</a:t>
            </a:r>
          </a:p>
          <a:p>
            <a:endParaRPr lang="en-US" sz="2000" b="1" dirty="0">
              <a:solidFill>
                <a:schemeClr val="tx2"/>
              </a:solidFill>
            </a:endParaRPr>
          </a:p>
          <a:p>
            <a:endParaRPr lang="en-US" b="1" dirty="0">
              <a:solidFill>
                <a:schemeClr val="tx2"/>
              </a:solidFill>
            </a:endParaRPr>
          </a:p>
          <a:p>
            <a:r>
              <a:rPr lang="en-US" sz="1600" b="1" dirty="0">
                <a:solidFill>
                  <a:schemeClr val="tx2"/>
                </a:solidFill>
              </a:rPr>
              <a:t>PLWG</a:t>
            </a:r>
          </a:p>
          <a:p>
            <a:r>
              <a:rPr lang="en-US" sz="1600" b="1" dirty="0">
                <a:solidFill>
                  <a:schemeClr val="tx2"/>
                </a:solidFill>
              </a:rPr>
              <a:t>March 18, 2025</a:t>
            </a:r>
          </a:p>
          <a:p>
            <a:endParaRPr lang="en-US" sz="2000" b="1" dirty="0">
              <a:solidFill>
                <a:schemeClr val="tx2"/>
              </a:solidFill>
            </a:endParaRPr>
          </a:p>
          <a:p>
            <a:endParaRPr lang="en-US" sz="2000" b="1" dirty="0">
              <a:solidFill>
                <a:schemeClr val="tx2"/>
              </a:solidFill>
            </a:endParaRPr>
          </a:p>
          <a:p>
            <a:endParaRPr lang="en-US" sz="2000" i="1" dirty="0">
              <a:solidFill>
                <a:schemeClr val="tx2"/>
              </a:solidFill>
            </a:endParaRPr>
          </a:p>
          <a:p>
            <a:endParaRPr lang="en-US" sz="2000" i="1" dirty="0">
              <a:solidFill>
                <a:schemeClr val="tx2"/>
              </a:solidFill>
            </a:endParaRPr>
          </a:p>
          <a:p>
            <a:r>
              <a:rPr lang="en-US" sz="2000" i="1" dirty="0">
                <a:solidFill>
                  <a:schemeClr val="tx2"/>
                </a:solidFill>
              </a:rPr>
              <a:t>Jeff Billo </a:t>
            </a:r>
          </a:p>
          <a:p>
            <a:r>
              <a:rPr lang="en-US" sz="2000" i="1" dirty="0">
                <a:solidFill>
                  <a:schemeClr val="tx2"/>
                </a:solidFill>
              </a:rPr>
              <a:t>ERCOT Operations Planning</a:t>
            </a:r>
            <a:endParaRPr lang="en-US" i="1" dirty="0">
              <a:solidFill>
                <a:schemeClr val="tx2"/>
              </a:solidFill>
            </a:endParaRPr>
          </a:p>
        </p:txBody>
      </p:sp>
    </p:spTree>
    <p:extLst>
      <p:ext uri="{BB962C8B-B14F-4D97-AF65-F5344CB8AC3E}">
        <p14:creationId xmlns:p14="http://schemas.microsoft.com/office/powerpoint/2010/main" val="177268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BA03-3A26-2B85-A762-E28CEE23C2B6}"/>
              </a:ext>
            </a:extLst>
          </p:cNvPr>
          <p:cNvSpPr>
            <a:spLocks noGrp="1"/>
          </p:cNvSpPr>
          <p:nvPr>
            <p:ph type="title"/>
          </p:nvPr>
        </p:nvSpPr>
        <p:spPr/>
        <p:txBody>
          <a:bodyPr/>
          <a:lstStyle/>
          <a:p>
            <a:r>
              <a:rPr lang="en-US" sz="2400" dirty="0"/>
              <a:t>PGRR122 Update</a:t>
            </a:r>
          </a:p>
        </p:txBody>
      </p:sp>
      <p:sp>
        <p:nvSpPr>
          <p:cNvPr id="3" name="Slide Number Placeholder 2">
            <a:extLst>
              <a:ext uri="{FF2B5EF4-FFF2-40B4-BE49-F238E27FC236}">
                <a16:creationId xmlns:a16="http://schemas.microsoft.com/office/drawing/2014/main" id="{70CBDB6F-35E0-DC99-924F-0FED3815671C}"/>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4" name="TextBox 3">
            <a:extLst>
              <a:ext uri="{FF2B5EF4-FFF2-40B4-BE49-F238E27FC236}">
                <a16:creationId xmlns:a16="http://schemas.microsoft.com/office/drawing/2014/main" id="{9935EEE8-DC2D-29BC-1BE2-E577AE6CDD0D}"/>
              </a:ext>
            </a:extLst>
          </p:cNvPr>
          <p:cNvSpPr txBox="1"/>
          <p:nvPr/>
        </p:nvSpPr>
        <p:spPr>
          <a:xfrm>
            <a:off x="389918" y="838200"/>
            <a:ext cx="8115302" cy="377026"/>
          </a:xfrm>
          <a:prstGeom prst="rect">
            <a:avLst/>
          </a:prstGeom>
          <a:noFill/>
        </p:spPr>
        <p:txBody>
          <a:bodyPr wrap="square" lIns="68580" tIns="34290" rIns="68580" bIns="34290" anchor="t">
            <a:spAutoFit/>
          </a:bodyPr>
          <a:lstStyle/>
          <a:p>
            <a:pPr>
              <a:spcAft>
                <a:spcPts val="600"/>
              </a:spcAft>
            </a:pPr>
            <a:r>
              <a:rPr lang="en-US" sz="2000" dirty="0"/>
              <a:t>DWG and PLWG Feedback</a:t>
            </a:r>
          </a:p>
        </p:txBody>
      </p:sp>
      <p:graphicFrame>
        <p:nvGraphicFramePr>
          <p:cNvPr id="5" name="Table 4">
            <a:extLst>
              <a:ext uri="{FF2B5EF4-FFF2-40B4-BE49-F238E27FC236}">
                <a16:creationId xmlns:a16="http://schemas.microsoft.com/office/drawing/2014/main" id="{11B5FBD8-A476-18C7-4C05-EACEA1C7ECA1}"/>
              </a:ext>
            </a:extLst>
          </p:cNvPr>
          <p:cNvGraphicFramePr>
            <a:graphicFrameLocks noGrp="1"/>
          </p:cNvGraphicFramePr>
          <p:nvPr>
            <p:extLst>
              <p:ext uri="{D42A27DB-BD31-4B8C-83A1-F6EECF244321}">
                <p14:modId xmlns:p14="http://schemas.microsoft.com/office/powerpoint/2010/main" val="2670246144"/>
              </p:ext>
            </p:extLst>
          </p:nvPr>
        </p:nvGraphicFramePr>
        <p:xfrm>
          <a:off x="457200" y="1308100"/>
          <a:ext cx="8229600" cy="48641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4128465828"/>
                    </a:ext>
                  </a:extLst>
                </a:gridCol>
                <a:gridCol w="4114800">
                  <a:extLst>
                    <a:ext uri="{9D8B030D-6E8A-4147-A177-3AD203B41FA5}">
                      <a16:colId xmlns:a16="http://schemas.microsoft.com/office/drawing/2014/main" val="594920219"/>
                    </a:ext>
                  </a:extLst>
                </a:gridCol>
              </a:tblGrid>
              <a:tr h="527050">
                <a:tc>
                  <a:txBody>
                    <a:bodyPr/>
                    <a:lstStyle/>
                    <a:p>
                      <a:pPr algn="ctr"/>
                      <a:r>
                        <a:rPr lang="en-US" dirty="0"/>
                        <a:t>Feedback</a:t>
                      </a:r>
                    </a:p>
                  </a:txBody>
                  <a:tcPr/>
                </a:tc>
                <a:tc>
                  <a:txBody>
                    <a:bodyPr/>
                    <a:lstStyle/>
                    <a:p>
                      <a:pPr algn="ctr"/>
                      <a:r>
                        <a:rPr lang="en-US" dirty="0"/>
                        <a:t>ERCOT’s Response</a:t>
                      </a:r>
                    </a:p>
                  </a:txBody>
                  <a:tcPr/>
                </a:tc>
                <a:extLst>
                  <a:ext uri="{0D108BD9-81ED-4DB2-BD59-A6C34878D82A}">
                    <a16:rowId xmlns:a16="http://schemas.microsoft.com/office/drawing/2014/main" val="1170539703"/>
                  </a:ext>
                </a:extLst>
              </a:tr>
              <a:tr h="527050">
                <a:tc>
                  <a:txBody>
                    <a:bodyPr/>
                    <a:lstStyle/>
                    <a:p>
                      <a:r>
                        <a:rPr lang="en-US" sz="1400" dirty="0"/>
                        <a:t>Frequency instability due to loss of large, voltage sensitive loads is a valid reliability concern.</a:t>
                      </a:r>
                    </a:p>
                  </a:txBody>
                  <a:tcPr/>
                </a:tc>
                <a:tc>
                  <a:txBody>
                    <a:bodyPr/>
                    <a:lstStyle/>
                    <a:p>
                      <a:pPr marL="285750" indent="-285750">
                        <a:buFont typeface="Arial" panose="020B0604020202020204" pitchFamily="34" charset="0"/>
                        <a:buChar char="•"/>
                      </a:pPr>
                      <a:r>
                        <a:rPr lang="en-US" sz="1400" dirty="0"/>
                        <a:t>ERCOT agrees.</a:t>
                      </a:r>
                    </a:p>
                  </a:txBody>
                  <a:tcPr/>
                </a:tc>
                <a:extLst>
                  <a:ext uri="{0D108BD9-81ED-4DB2-BD59-A6C34878D82A}">
                    <a16:rowId xmlns:a16="http://schemas.microsoft.com/office/drawing/2014/main" val="4094362394"/>
                  </a:ext>
                </a:extLst>
              </a:tr>
              <a:tr h="527050">
                <a:tc>
                  <a:txBody>
                    <a:bodyPr/>
                    <a:lstStyle/>
                    <a:p>
                      <a:r>
                        <a:rPr lang="en-US" sz="1400" dirty="0"/>
                        <a:t>The existing dynamic models do not properly represent the voltage sensitive nature of data centers. Hence, the studies will not show a criterion violation.</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ERCOT recommends using voltage protection settings in the models that correspond to recent data center trip events </a:t>
                      </a:r>
                      <a:r>
                        <a:rPr lang="en-US" sz="1400"/>
                        <a:t>if reliable </a:t>
                      </a:r>
                      <a:r>
                        <a:rPr lang="en-US" sz="1400" dirty="0"/>
                        <a:t>customer model data is not available.</a:t>
                      </a:r>
                    </a:p>
                    <a:p>
                      <a:pPr marL="285750" indent="-285750">
                        <a:buFont typeface="Arial" panose="020B0604020202020204" pitchFamily="34" charset="0"/>
                        <a:buChar char="•"/>
                      </a:pPr>
                      <a:r>
                        <a:rPr lang="en-US" sz="1400" dirty="0"/>
                        <a:t>ERCOT and TSPs should continue to work through DWG to ensure appropriate models are used in the studies. </a:t>
                      </a:r>
                    </a:p>
                    <a:p>
                      <a:pPr marL="285750" indent="-285750">
                        <a:buFont typeface="Arial" panose="020B0604020202020204" pitchFamily="34" charset="0"/>
                        <a:buChar char="•"/>
                      </a:pPr>
                      <a:r>
                        <a:rPr lang="en-US" sz="1400" dirty="0"/>
                        <a:t>ERCOT is working with industry and research partners to improve the models.</a:t>
                      </a:r>
                    </a:p>
                  </a:txBody>
                  <a:tcPr/>
                </a:tc>
                <a:extLst>
                  <a:ext uri="{0D108BD9-81ED-4DB2-BD59-A6C34878D82A}">
                    <a16:rowId xmlns:a16="http://schemas.microsoft.com/office/drawing/2014/main" val="240109288"/>
                  </a:ext>
                </a:extLst>
              </a:tr>
              <a:tr h="527050">
                <a:tc>
                  <a:txBody>
                    <a:bodyPr/>
                    <a:lstStyle/>
                    <a:p>
                      <a:r>
                        <a:rPr lang="en-US" sz="1400" dirty="0"/>
                        <a:t>Recent studies show that there may existing locations on the system where a fault will cause more than 1,000 MW of load to trip. If PGRR122 is implemented immediately, then there will be existing criteria violations that will be difficult to solve with transmission upgrades.</a:t>
                      </a:r>
                    </a:p>
                  </a:txBody>
                  <a:tcPr/>
                </a:tc>
                <a:tc>
                  <a:txBody>
                    <a:bodyPr/>
                    <a:lstStyle/>
                    <a:p>
                      <a:pPr marL="285750" indent="-285750">
                        <a:buFont typeface="Arial" panose="020B0604020202020204" pitchFamily="34" charset="0"/>
                        <a:buChar char="•"/>
                      </a:pPr>
                      <a:r>
                        <a:rPr lang="en-US" sz="1400" dirty="0"/>
                        <a:t>ERCOT proposes to:</a:t>
                      </a:r>
                    </a:p>
                    <a:p>
                      <a:pPr marL="742950" lvl="1" indent="-285750">
                        <a:buFont typeface="Arial" panose="020B0604020202020204" pitchFamily="34" charset="0"/>
                        <a:buChar char="•"/>
                      </a:pPr>
                      <a:r>
                        <a:rPr lang="en-US" sz="1400" dirty="0"/>
                        <a:t>Implement PGRR122 immediately for large load interconnection studies; and</a:t>
                      </a:r>
                    </a:p>
                    <a:p>
                      <a:pPr marL="742950" lvl="1" indent="-285750">
                        <a:buFont typeface="Arial" panose="020B0604020202020204" pitchFamily="34" charset="0"/>
                        <a:buChar char="•"/>
                      </a:pPr>
                      <a:r>
                        <a:rPr lang="en-US" sz="1400" dirty="0"/>
                        <a:t>Gray box the language for all other studies (annual planning analysis) until January 1, 2028. This will allow time to develop solutions for any “existing” criterion violations.</a:t>
                      </a:r>
                    </a:p>
                  </a:txBody>
                  <a:tcPr/>
                </a:tc>
                <a:extLst>
                  <a:ext uri="{0D108BD9-81ED-4DB2-BD59-A6C34878D82A}">
                    <a16:rowId xmlns:a16="http://schemas.microsoft.com/office/drawing/2014/main" val="1199937664"/>
                  </a:ext>
                </a:extLst>
              </a:tr>
            </a:tbl>
          </a:graphicData>
        </a:graphic>
      </p:graphicFrame>
    </p:spTree>
    <p:extLst>
      <p:ext uri="{BB962C8B-B14F-4D97-AF65-F5344CB8AC3E}">
        <p14:creationId xmlns:p14="http://schemas.microsoft.com/office/powerpoint/2010/main" val="571407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BA03-3A26-2B85-A762-E28CEE23C2B6}"/>
              </a:ext>
            </a:extLst>
          </p:cNvPr>
          <p:cNvSpPr>
            <a:spLocks noGrp="1"/>
          </p:cNvSpPr>
          <p:nvPr>
            <p:ph type="title"/>
          </p:nvPr>
        </p:nvSpPr>
        <p:spPr/>
        <p:txBody>
          <a:bodyPr/>
          <a:lstStyle/>
          <a:p>
            <a:r>
              <a:rPr lang="en-US" sz="2400" dirty="0"/>
              <a:t>PGRR122 Next Steps</a:t>
            </a:r>
          </a:p>
        </p:txBody>
      </p:sp>
      <p:sp>
        <p:nvSpPr>
          <p:cNvPr id="3" name="Slide Number Placeholder 2">
            <a:extLst>
              <a:ext uri="{FF2B5EF4-FFF2-40B4-BE49-F238E27FC236}">
                <a16:creationId xmlns:a16="http://schemas.microsoft.com/office/drawing/2014/main" id="{70CBDB6F-35E0-DC99-924F-0FED3815671C}"/>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4" name="TextBox 3">
            <a:extLst>
              <a:ext uri="{FF2B5EF4-FFF2-40B4-BE49-F238E27FC236}">
                <a16:creationId xmlns:a16="http://schemas.microsoft.com/office/drawing/2014/main" id="{9935EEE8-DC2D-29BC-1BE2-E577AE6CDD0D}"/>
              </a:ext>
            </a:extLst>
          </p:cNvPr>
          <p:cNvSpPr txBox="1"/>
          <p:nvPr/>
        </p:nvSpPr>
        <p:spPr>
          <a:xfrm>
            <a:off x="389918" y="838200"/>
            <a:ext cx="8115302" cy="1992853"/>
          </a:xfrm>
          <a:prstGeom prst="rect">
            <a:avLst/>
          </a:prstGeom>
          <a:noFill/>
        </p:spPr>
        <p:txBody>
          <a:bodyPr wrap="square" lIns="68580" tIns="34290" rIns="68580" bIns="34290" anchor="t">
            <a:spAutoFit/>
          </a:bodyPr>
          <a:lstStyle/>
          <a:p>
            <a:pPr marL="257175" indent="-257175">
              <a:spcAft>
                <a:spcPts val="600"/>
              </a:spcAft>
              <a:buFont typeface="Arial" panose="020B0604020202020204" pitchFamily="34" charset="0"/>
              <a:buChar char="•"/>
            </a:pPr>
            <a:r>
              <a:rPr lang="en-US" sz="2000" dirty="0"/>
              <a:t>ERCOT proposes to move forward with PGRR122:</a:t>
            </a:r>
          </a:p>
          <a:p>
            <a:pPr marL="714375" lvl="1" indent="-257175">
              <a:spcAft>
                <a:spcPts val="600"/>
              </a:spcAft>
              <a:buFont typeface="Arial" panose="020B0604020202020204" pitchFamily="34" charset="0"/>
              <a:buChar char="•"/>
            </a:pPr>
            <a:r>
              <a:rPr lang="en-US" dirty="0">
                <a:cs typeface="Arial"/>
              </a:rPr>
              <a:t>Modify LCRA comments by adding a gray box for all non-LLI studies</a:t>
            </a:r>
          </a:p>
          <a:p>
            <a:pPr marL="714375" lvl="1" indent="-257175">
              <a:spcAft>
                <a:spcPts val="600"/>
              </a:spcAft>
              <a:buFont typeface="Arial" panose="020B0604020202020204" pitchFamily="34" charset="0"/>
              <a:buChar char="•"/>
            </a:pPr>
            <a:r>
              <a:rPr lang="en-US" dirty="0">
                <a:cs typeface="Arial"/>
              </a:rPr>
              <a:t>Make clarifying edits to LCRA comments (see posted draft comments)</a:t>
            </a:r>
          </a:p>
          <a:p>
            <a:pPr marL="714375" lvl="1" indent="-257175">
              <a:spcAft>
                <a:spcPts val="600"/>
              </a:spcAft>
              <a:buFont typeface="Arial" panose="020B0604020202020204" pitchFamily="34" charset="0"/>
              <a:buChar char="•"/>
            </a:pPr>
            <a:r>
              <a:rPr lang="en-US" dirty="0">
                <a:cs typeface="Arial"/>
              </a:rPr>
              <a:t>Update the 1,000 MW limit before TAC approval based on results from ERCOT’s Frequency Overshoot Study (tentatively planned to share results in April) </a:t>
            </a:r>
          </a:p>
        </p:txBody>
      </p:sp>
    </p:spTree>
    <p:extLst>
      <p:ext uri="{BB962C8B-B14F-4D97-AF65-F5344CB8AC3E}">
        <p14:creationId xmlns:p14="http://schemas.microsoft.com/office/powerpoint/2010/main" val="2590837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28800" y="2743200"/>
            <a:ext cx="6324600" cy="1219200"/>
          </a:xfrm>
        </p:spPr>
        <p:txBody>
          <a:bodyPr/>
          <a:lstStyle/>
          <a:p>
            <a:pPr marL="0" indent="0">
              <a:buNone/>
            </a:pPr>
            <a:r>
              <a:rPr lang="en-US" b="1" dirty="0">
                <a:solidFill>
                  <a:srgbClr val="00AEC7"/>
                </a:solidFill>
              </a:rPr>
              <a:t>Questions?</a:t>
            </a:r>
            <a:endParaRPr lang="en-US" sz="2400" b="1" dirty="0">
              <a:solidFill>
                <a:srgbClr val="5B6770"/>
              </a:solidFill>
            </a:endParaRPr>
          </a:p>
        </p:txBody>
      </p:sp>
    </p:spTree>
    <p:extLst>
      <p:ext uri="{BB962C8B-B14F-4D97-AF65-F5344CB8AC3E}">
        <p14:creationId xmlns:p14="http://schemas.microsoft.com/office/powerpoint/2010/main" val="2721063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9C0B14-DBDC-A2C3-C972-FA921A71F2CC}"/>
              </a:ext>
            </a:extLst>
          </p:cNvPr>
          <p:cNvSpPr>
            <a:spLocks noGrp="1"/>
          </p:cNvSpPr>
          <p:nvPr>
            <p:ph type="title"/>
          </p:nvPr>
        </p:nvSpPr>
        <p:spPr>
          <a:xfrm>
            <a:off x="414237" y="228600"/>
            <a:ext cx="8458200" cy="518318"/>
          </a:xfrm>
        </p:spPr>
        <p:txBody>
          <a:bodyPr/>
          <a:lstStyle/>
          <a:p>
            <a:r>
              <a:rPr lang="en-US" sz="2400" b="1" dirty="0">
                <a:solidFill>
                  <a:schemeClr val="accent1"/>
                </a:solidFill>
              </a:rPr>
              <a:t>PGRR122 Background</a:t>
            </a:r>
            <a:endParaRPr lang="en-US" sz="2400" dirty="0"/>
          </a:p>
        </p:txBody>
      </p:sp>
      <p:sp>
        <p:nvSpPr>
          <p:cNvPr id="3" name="Slide Number Placeholder 2">
            <a:extLst>
              <a:ext uri="{FF2B5EF4-FFF2-40B4-BE49-F238E27FC236}">
                <a16:creationId xmlns:a16="http://schemas.microsoft.com/office/drawing/2014/main" id="{8EC0AB41-1A39-0D02-0973-59F5B643BCD9}"/>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TextBox 4">
            <a:extLst>
              <a:ext uri="{FF2B5EF4-FFF2-40B4-BE49-F238E27FC236}">
                <a16:creationId xmlns:a16="http://schemas.microsoft.com/office/drawing/2014/main" id="{CA2961AE-37E7-3AAB-E350-E6357FE88646}"/>
              </a:ext>
            </a:extLst>
          </p:cNvPr>
          <p:cNvSpPr txBox="1"/>
          <p:nvPr/>
        </p:nvSpPr>
        <p:spPr>
          <a:xfrm>
            <a:off x="389918" y="982645"/>
            <a:ext cx="8115302" cy="1223412"/>
          </a:xfrm>
          <a:prstGeom prst="rect">
            <a:avLst/>
          </a:prstGeom>
          <a:noFill/>
        </p:spPr>
        <p:txBody>
          <a:bodyPr wrap="square" lIns="68580" tIns="34290" rIns="68580" bIns="34290" anchor="t">
            <a:spAutoFit/>
          </a:bodyPr>
          <a:lstStyle/>
          <a:p>
            <a:pPr marL="257175" indent="-257175">
              <a:spcAft>
                <a:spcPts val="600"/>
              </a:spcAft>
              <a:buFont typeface="Arial" panose="020B0604020202020204" pitchFamily="34" charset="0"/>
              <a:buChar char="•"/>
            </a:pPr>
            <a:r>
              <a:rPr lang="en-US" dirty="0"/>
              <a:t>Southern Cross Directive 9 Study showed that the loss of 1,488 MW of demand during certain system conditions could cause frequency to exceed 60.6 Hz, which could lead to generator tripping and frequency instability</a:t>
            </a:r>
          </a:p>
          <a:p>
            <a:pPr marL="714375" lvl="1" indent="-257175">
              <a:spcAft>
                <a:spcPts val="600"/>
              </a:spcAft>
              <a:buFont typeface="Arial" panose="020B0604020202020204" pitchFamily="34" charset="0"/>
              <a:buChar char="•"/>
            </a:pPr>
            <a:r>
              <a:rPr lang="en-US" sz="1600" dirty="0">
                <a:cs typeface="Arial"/>
              </a:rPr>
              <a:t>NPRR1034 approved to limit DC tie exports (and imports) for frequency stability</a:t>
            </a:r>
            <a:endParaRPr lang="en-US" dirty="0">
              <a:cs typeface="Arial"/>
            </a:endParaRPr>
          </a:p>
        </p:txBody>
      </p:sp>
      <p:sp>
        <p:nvSpPr>
          <p:cNvPr id="6" name="TextBox 5">
            <a:extLst>
              <a:ext uri="{FF2B5EF4-FFF2-40B4-BE49-F238E27FC236}">
                <a16:creationId xmlns:a16="http://schemas.microsoft.com/office/drawing/2014/main" id="{D395EBAC-AF39-3C7C-F110-C5EF7E27E773}"/>
              </a:ext>
            </a:extLst>
          </p:cNvPr>
          <p:cNvSpPr txBox="1"/>
          <p:nvPr/>
        </p:nvSpPr>
        <p:spPr>
          <a:xfrm>
            <a:off x="1511523" y="5798809"/>
            <a:ext cx="7360914" cy="261610"/>
          </a:xfrm>
          <a:prstGeom prst="rect">
            <a:avLst/>
          </a:prstGeom>
          <a:noFill/>
        </p:spPr>
        <p:txBody>
          <a:bodyPr wrap="square" rtlCol="0">
            <a:spAutoFit/>
          </a:bodyPr>
          <a:lstStyle/>
          <a:p>
            <a:r>
              <a:rPr lang="en-US" sz="1100" dirty="0">
                <a:hlinkClick r:id="rId3"/>
              </a:rPr>
              <a:t>https://www.ercot.com/files/docs/2021/07/07/AS_Impact_and_Overshoot_Study_Report_v14_Final.docx</a:t>
            </a:r>
            <a:r>
              <a:rPr lang="en-US" sz="1100" dirty="0"/>
              <a:t> </a:t>
            </a:r>
          </a:p>
        </p:txBody>
      </p:sp>
      <p:graphicFrame>
        <p:nvGraphicFramePr>
          <p:cNvPr id="9" name="Table 8">
            <a:extLst>
              <a:ext uri="{FF2B5EF4-FFF2-40B4-BE49-F238E27FC236}">
                <a16:creationId xmlns:a16="http://schemas.microsoft.com/office/drawing/2014/main" id="{6B178B41-9DA1-33A2-B2BF-5A837B2D85C8}"/>
              </a:ext>
            </a:extLst>
          </p:cNvPr>
          <p:cNvGraphicFramePr>
            <a:graphicFrameLocks noGrp="1"/>
          </p:cNvGraphicFramePr>
          <p:nvPr>
            <p:extLst>
              <p:ext uri="{D42A27DB-BD31-4B8C-83A1-F6EECF244321}">
                <p14:modId xmlns:p14="http://schemas.microsoft.com/office/powerpoint/2010/main" val="3864056799"/>
              </p:ext>
            </p:extLst>
          </p:nvPr>
        </p:nvGraphicFramePr>
        <p:xfrm>
          <a:off x="599065" y="2340311"/>
          <a:ext cx="7886700" cy="1698289"/>
        </p:xfrm>
        <a:graphic>
          <a:graphicData uri="http://schemas.openxmlformats.org/drawingml/2006/table">
            <a:tbl>
              <a:tblPr firstRow="1" firstCol="1" bandRow="1">
                <a:tableStyleId>{5C22544A-7EE6-4342-B048-85BDC9FD1C3A}</a:tableStyleId>
              </a:tblPr>
              <a:tblGrid>
                <a:gridCol w="1970098">
                  <a:extLst>
                    <a:ext uri="{9D8B030D-6E8A-4147-A177-3AD203B41FA5}">
                      <a16:colId xmlns:a16="http://schemas.microsoft.com/office/drawing/2014/main" val="1588069885"/>
                    </a:ext>
                  </a:extLst>
                </a:gridCol>
                <a:gridCol w="1184582">
                  <a:extLst>
                    <a:ext uri="{9D8B030D-6E8A-4147-A177-3AD203B41FA5}">
                      <a16:colId xmlns:a16="http://schemas.microsoft.com/office/drawing/2014/main" val="1312005726"/>
                    </a:ext>
                  </a:extLst>
                </a:gridCol>
                <a:gridCol w="1577340">
                  <a:extLst>
                    <a:ext uri="{9D8B030D-6E8A-4147-A177-3AD203B41FA5}">
                      <a16:colId xmlns:a16="http://schemas.microsoft.com/office/drawing/2014/main" val="3400814866"/>
                    </a:ext>
                  </a:extLst>
                </a:gridCol>
                <a:gridCol w="1260295">
                  <a:extLst>
                    <a:ext uri="{9D8B030D-6E8A-4147-A177-3AD203B41FA5}">
                      <a16:colId xmlns:a16="http://schemas.microsoft.com/office/drawing/2014/main" val="1817140939"/>
                    </a:ext>
                  </a:extLst>
                </a:gridCol>
                <a:gridCol w="1894385">
                  <a:extLst>
                    <a:ext uri="{9D8B030D-6E8A-4147-A177-3AD203B41FA5}">
                      <a16:colId xmlns:a16="http://schemas.microsoft.com/office/drawing/2014/main" val="3580115366"/>
                    </a:ext>
                  </a:extLst>
                </a:gridCol>
              </a:tblGrid>
              <a:tr h="361950">
                <a:tc>
                  <a:txBody>
                    <a:bodyPr/>
                    <a:lstStyle/>
                    <a:p>
                      <a:pPr marL="0" marR="0" algn="ctr">
                        <a:spcBef>
                          <a:spcPts val="0"/>
                        </a:spcBef>
                        <a:spcAft>
                          <a:spcPts val="0"/>
                        </a:spcAft>
                      </a:pPr>
                      <a:r>
                        <a:rPr lang="en-US" sz="1100" cap="small" dirty="0">
                          <a:effectLst/>
                        </a:rPr>
                        <a:t>Scenario Name</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cap="small">
                          <a:effectLst/>
                        </a:rPr>
                        <a:t>Inertia (GW·s)</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cap="small" dirty="0">
                          <a:effectLst/>
                        </a:rPr>
                        <a:t>Load</a:t>
                      </a:r>
                      <a:endParaRPr lang="en-US" sz="1200" dirty="0">
                        <a:effectLst/>
                      </a:endParaRPr>
                    </a:p>
                    <a:p>
                      <a:pPr marL="0" marR="0" algn="ctr">
                        <a:spcBef>
                          <a:spcPts val="0"/>
                        </a:spcBef>
                        <a:spcAft>
                          <a:spcPts val="0"/>
                        </a:spcAft>
                      </a:pPr>
                      <a:r>
                        <a:rPr lang="en-US" sz="1100" cap="small" dirty="0">
                          <a:effectLst/>
                        </a:rPr>
                        <a:t>(GW)</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cap="small">
                          <a:effectLst/>
                        </a:rPr>
                        <a:t>Wind</a:t>
                      </a:r>
                      <a:endParaRPr lang="en-US" sz="1200">
                        <a:effectLst/>
                      </a:endParaRPr>
                    </a:p>
                    <a:p>
                      <a:pPr marL="0" marR="0" algn="ctr">
                        <a:spcBef>
                          <a:spcPts val="0"/>
                        </a:spcBef>
                        <a:spcAft>
                          <a:spcPts val="0"/>
                        </a:spcAft>
                      </a:pPr>
                      <a:r>
                        <a:rPr lang="en-US" sz="1100" cap="small">
                          <a:effectLst/>
                        </a:rPr>
                        <a:t>(GW)</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cap="small">
                          <a:effectLst/>
                        </a:rPr>
                        <a:t>Synchronous Gen (GW)</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03370697"/>
                  </a:ext>
                </a:extLst>
              </a:tr>
              <a:tr h="216254">
                <a:tc>
                  <a:txBody>
                    <a:bodyPr/>
                    <a:lstStyle/>
                    <a:p>
                      <a:pPr marL="0" marR="0" algn="ctr">
                        <a:spcBef>
                          <a:spcPts val="0"/>
                        </a:spcBef>
                        <a:spcAft>
                          <a:spcPts val="0"/>
                        </a:spcAft>
                      </a:pPr>
                      <a:r>
                        <a:rPr lang="en-US" sz="1100" cap="small" dirty="0">
                          <a:effectLst/>
                        </a:rPr>
                        <a:t>Scenario 0</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130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34</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15.5</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19</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72509842"/>
                  </a:ext>
                </a:extLst>
              </a:tr>
              <a:tr h="214807">
                <a:tc>
                  <a:txBody>
                    <a:bodyPr/>
                    <a:lstStyle/>
                    <a:p>
                      <a:pPr marL="0" marR="0" algn="ctr">
                        <a:spcBef>
                          <a:spcPts val="0"/>
                        </a:spcBef>
                        <a:spcAft>
                          <a:spcPts val="0"/>
                        </a:spcAft>
                      </a:pPr>
                      <a:r>
                        <a:rPr lang="en-US" sz="1100" cap="small">
                          <a:effectLst/>
                        </a:rPr>
                        <a:t>Scenario 1</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130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34</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10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24.5</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52721279"/>
                  </a:ext>
                </a:extLst>
              </a:tr>
              <a:tr h="256186">
                <a:tc>
                  <a:txBody>
                    <a:bodyPr/>
                    <a:lstStyle/>
                    <a:p>
                      <a:pPr marL="0" marR="0" algn="ctr">
                        <a:spcBef>
                          <a:spcPts val="0"/>
                        </a:spcBef>
                        <a:spcAft>
                          <a:spcPts val="0"/>
                        </a:spcAft>
                      </a:pPr>
                      <a:r>
                        <a:rPr lang="en-US" sz="1100" cap="small">
                          <a:effectLst/>
                        </a:rPr>
                        <a:t>Scenario 2</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130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32</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5</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27.5</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18819567"/>
                  </a:ext>
                </a:extLst>
              </a:tr>
              <a:tr h="228600">
                <a:tc>
                  <a:txBody>
                    <a:bodyPr/>
                    <a:lstStyle/>
                    <a:p>
                      <a:pPr marL="0" marR="0" algn="ctr">
                        <a:spcBef>
                          <a:spcPts val="0"/>
                        </a:spcBef>
                        <a:spcAft>
                          <a:spcPts val="0"/>
                        </a:spcAft>
                      </a:pPr>
                      <a:r>
                        <a:rPr lang="en-US" sz="1100" cap="small">
                          <a:effectLst/>
                        </a:rPr>
                        <a:t>Scenario 3</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130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32</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3.5</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29</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5379686"/>
                  </a:ext>
                </a:extLst>
              </a:tr>
              <a:tr h="228600">
                <a:tc>
                  <a:txBody>
                    <a:bodyPr/>
                    <a:lstStyle/>
                    <a:p>
                      <a:pPr marL="0" marR="0" algn="ctr">
                        <a:spcBef>
                          <a:spcPts val="0"/>
                        </a:spcBef>
                        <a:spcAft>
                          <a:spcPts val="0"/>
                        </a:spcAft>
                      </a:pPr>
                      <a:r>
                        <a:rPr lang="en-US" sz="1100" cap="small">
                          <a:effectLst/>
                        </a:rPr>
                        <a:t>Scenario 4</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120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29.9</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3.5</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26.9</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61700555"/>
                  </a:ext>
                </a:extLst>
              </a:tr>
              <a:tr h="191892">
                <a:tc>
                  <a:txBody>
                    <a:bodyPr/>
                    <a:lstStyle/>
                    <a:p>
                      <a:pPr marL="0" marR="0" algn="ctr">
                        <a:spcBef>
                          <a:spcPts val="0"/>
                        </a:spcBef>
                        <a:spcAft>
                          <a:spcPts val="0"/>
                        </a:spcAft>
                      </a:pPr>
                      <a:r>
                        <a:rPr lang="en-US" sz="1100" cap="small">
                          <a:effectLst/>
                        </a:rPr>
                        <a:t>Scenario 5</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110</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27.2</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3.5</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24.2</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16626854"/>
                  </a:ext>
                </a:extLst>
              </a:tr>
            </a:tbl>
          </a:graphicData>
        </a:graphic>
      </p:graphicFrame>
      <p:graphicFrame>
        <p:nvGraphicFramePr>
          <p:cNvPr id="10" name="Table 9">
            <a:extLst>
              <a:ext uri="{FF2B5EF4-FFF2-40B4-BE49-F238E27FC236}">
                <a16:creationId xmlns:a16="http://schemas.microsoft.com/office/drawing/2014/main" id="{710EBD90-6889-6645-BBCE-18A36EC7E650}"/>
              </a:ext>
            </a:extLst>
          </p:cNvPr>
          <p:cNvGraphicFramePr>
            <a:graphicFrameLocks noGrp="1"/>
          </p:cNvGraphicFramePr>
          <p:nvPr>
            <p:extLst>
              <p:ext uri="{D42A27DB-BD31-4B8C-83A1-F6EECF244321}">
                <p14:modId xmlns:p14="http://schemas.microsoft.com/office/powerpoint/2010/main" val="1997979266"/>
              </p:ext>
            </p:extLst>
          </p:nvPr>
        </p:nvGraphicFramePr>
        <p:xfrm>
          <a:off x="599065" y="4254492"/>
          <a:ext cx="7886700" cy="1459230"/>
        </p:xfrm>
        <a:graphic>
          <a:graphicData uri="http://schemas.openxmlformats.org/drawingml/2006/table">
            <a:tbl>
              <a:tblPr firstRow="1" firstCol="1" bandRow="1">
                <a:tableStyleId>{5C22544A-7EE6-4342-B048-85BDC9FD1C3A}</a:tableStyleId>
              </a:tblPr>
              <a:tblGrid>
                <a:gridCol w="1135685">
                  <a:extLst>
                    <a:ext uri="{9D8B030D-6E8A-4147-A177-3AD203B41FA5}">
                      <a16:colId xmlns:a16="http://schemas.microsoft.com/office/drawing/2014/main" val="1300806996"/>
                    </a:ext>
                  </a:extLst>
                </a:gridCol>
                <a:gridCol w="996879">
                  <a:extLst>
                    <a:ext uri="{9D8B030D-6E8A-4147-A177-3AD203B41FA5}">
                      <a16:colId xmlns:a16="http://schemas.microsoft.com/office/drawing/2014/main" val="3217996380"/>
                    </a:ext>
                  </a:extLst>
                </a:gridCol>
                <a:gridCol w="1066282">
                  <a:extLst>
                    <a:ext uri="{9D8B030D-6E8A-4147-A177-3AD203B41FA5}">
                      <a16:colId xmlns:a16="http://schemas.microsoft.com/office/drawing/2014/main" val="3226999416"/>
                    </a:ext>
                  </a:extLst>
                </a:gridCol>
                <a:gridCol w="1052086">
                  <a:extLst>
                    <a:ext uri="{9D8B030D-6E8A-4147-A177-3AD203B41FA5}">
                      <a16:colId xmlns:a16="http://schemas.microsoft.com/office/drawing/2014/main" val="1615576875"/>
                    </a:ext>
                  </a:extLst>
                </a:gridCol>
                <a:gridCol w="1137262">
                  <a:extLst>
                    <a:ext uri="{9D8B030D-6E8A-4147-A177-3AD203B41FA5}">
                      <a16:colId xmlns:a16="http://schemas.microsoft.com/office/drawing/2014/main" val="871893881"/>
                    </a:ext>
                  </a:extLst>
                </a:gridCol>
                <a:gridCol w="1220861">
                  <a:extLst>
                    <a:ext uri="{9D8B030D-6E8A-4147-A177-3AD203B41FA5}">
                      <a16:colId xmlns:a16="http://schemas.microsoft.com/office/drawing/2014/main" val="2739064335"/>
                    </a:ext>
                  </a:extLst>
                </a:gridCol>
                <a:gridCol w="1277645">
                  <a:extLst>
                    <a:ext uri="{9D8B030D-6E8A-4147-A177-3AD203B41FA5}">
                      <a16:colId xmlns:a16="http://schemas.microsoft.com/office/drawing/2014/main" val="3607675237"/>
                    </a:ext>
                  </a:extLst>
                </a:gridCol>
              </a:tblGrid>
              <a:tr h="361950">
                <a:tc>
                  <a:txBody>
                    <a:bodyPr/>
                    <a:lstStyle/>
                    <a:p>
                      <a:pPr marL="0" marR="0" algn="ctr">
                        <a:spcBef>
                          <a:spcPts val="0"/>
                        </a:spcBef>
                        <a:spcAft>
                          <a:spcPts val="0"/>
                        </a:spcAft>
                      </a:pPr>
                      <a:r>
                        <a:rPr lang="en-US" sz="1100" cap="small">
                          <a:effectLst/>
                        </a:rPr>
                        <a:t> </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1200">
                          <a:effectLst/>
                        </a:rPr>
                        <a:t>Scenario 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100" kern="1200">
                          <a:effectLst/>
                        </a:rPr>
                        <a:t>Scenario 1</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100" kern="1200">
                          <a:effectLst/>
                        </a:rPr>
                        <a:t>Scenario 2</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100" kern="1200">
                          <a:effectLst/>
                        </a:rPr>
                        <a:t>Scenario 3</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100" kern="1200">
                          <a:effectLst/>
                        </a:rPr>
                        <a:t>Scenario 4</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100" kern="1200">
                          <a:effectLst/>
                        </a:rPr>
                        <a:t>Scenario 5</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7548291"/>
                  </a:ext>
                </a:extLst>
              </a:tr>
              <a:tr h="351790">
                <a:tc>
                  <a:txBody>
                    <a:bodyPr/>
                    <a:lstStyle/>
                    <a:p>
                      <a:pPr marL="0" marR="0" algn="ctr">
                        <a:spcBef>
                          <a:spcPts val="0"/>
                        </a:spcBef>
                        <a:spcAft>
                          <a:spcPts val="0"/>
                        </a:spcAft>
                      </a:pPr>
                      <a:r>
                        <a:rPr lang="en-US" sz="900" kern="1200">
                          <a:effectLst/>
                        </a:rPr>
                        <a:t>Highest Frequency Overshoot (Hz) DR=2.0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100" dirty="0">
                          <a:effectLst/>
                        </a:rPr>
                        <a:t>60.38</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60.47</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60.51</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60.53</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60.60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60.70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6484792"/>
                  </a:ext>
                </a:extLst>
              </a:tr>
              <a:tr h="351790">
                <a:tc>
                  <a:txBody>
                    <a:bodyPr/>
                    <a:lstStyle/>
                    <a:p>
                      <a:pPr marL="0" marR="0" algn="ctr">
                        <a:spcBef>
                          <a:spcPts val="0"/>
                        </a:spcBef>
                        <a:spcAft>
                          <a:spcPts val="0"/>
                        </a:spcAft>
                      </a:pPr>
                      <a:r>
                        <a:rPr lang="en-US" sz="900" kern="1200">
                          <a:effectLst/>
                        </a:rPr>
                        <a:t>Highest Frequency Overshoot (Hz) DR=0.0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100" dirty="0">
                          <a:effectLst/>
                        </a:rPr>
                        <a:t>60.42</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60.54</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a:effectLst/>
                        </a:rPr>
                        <a:t>60.60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60.62</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60.73</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60.89</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63180451"/>
                  </a:ext>
                </a:extLst>
              </a:tr>
            </a:tbl>
          </a:graphicData>
        </a:graphic>
      </p:graphicFrame>
    </p:spTree>
    <p:extLst>
      <p:ext uri="{BB962C8B-B14F-4D97-AF65-F5344CB8AC3E}">
        <p14:creationId xmlns:p14="http://schemas.microsoft.com/office/powerpoint/2010/main" val="2422469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BA03-3A26-2B85-A762-E28CEE23C2B6}"/>
              </a:ext>
            </a:extLst>
          </p:cNvPr>
          <p:cNvSpPr>
            <a:spLocks noGrp="1"/>
          </p:cNvSpPr>
          <p:nvPr>
            <p:ph type="title"/>
          </p:nvPr>
        </p:nvSpPr>
        <p:spPr/>
        <p:txBody>
          <a:bodyPr/>
          <a:lstStyle/>
          <a:p>
            <a:r>
              <a:rPr lang="en-US" sz="2400" dirty="0"/>
              <a:t>PGRR122</a:t>
            </a:r>
          </a:p>
        </p:txBody>
      </p:sp>
      <p:sp>
        <p:nvSpPr>
          <p:cNvPr id="3" name="Slide Number Placeholder 2">
            <a:extLst>
              <a:ext uri="{FF2B5EF4-FFF2-40B4-BE49-F238E27FC236}">
                <a16:creationId xmlns:a16="http://schemas.microsoft.com/office/drawing/2014/main" id="{70CBDB6F-35E0-DC99-924F-0FED3815671C}"/>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4" name="TextBox 3">
            <a:extLst>
              <a:ext uri="{FF2B5EF4-FFF2-40B4-BE49-F238E27FC236}">
                <a16:creationId xmlns:a16="http://schemas.microsoft.com/office/drawing/2014/main" id="{9935EEE8-DC2D-29BC-1BE2-E577AE6CDD0D}"/>
              </a:ext>
            </a:extLst>
          </p:cNvPr>
          <p:cNvSpPr txBox="1"/>
          <p:nvPr/>
        </p:nvSpPr>
        <p:spPr>
          <a:xfrm>
            <a:off x="389918" y="838200"/>
            <a:ext cx="8115302" cy="5624617"/>
          </a:xfrm>
          <a:prstGeom prst="rect">
            <a:avLst/>
          </a:prstGeom>
          <a:noFill/>
        </p:spPr>
        <p:txBody>
          <a:bodyPr wrap="square" lIns="68580" tIns="34290" rIns="68580" bIns="34290" anchor="t">
            <a:spAutoFit/>
          </a:bodyPr>
          <a:lstStyle/>
          <a:p>
            <a:pPr marL="257175" indent="-257175">
              <a:spcAft>
                <a:spcPts val="600"/>
              </a:spcAft>
              <a:buFont typeface="Arial" panose="020B0604020202020204" pitchFamily="34" charset="0"/>
              <a:buChar char="•"/>
            </a:pPr>
            <a:r>
              <a:rPr lang="en-US" sz="2000" dirty="0"/>
              <a:t>Problem Statement:</a:t>
            </a:r>
          </a:p>
          <a:p>
            <a:pPr marL="714375" lvl="1" indent="-257175">
              <a:spcAft>
                <a:spcPts val="600"/>
              </a:spcAft>
              <a:buFont typeface="Arial" panose="020B0604020202020204" pitchFamily="34" charset="0"/>
              <a:buChar char="•"/>
            </a:pPr>
            <a:r>
              <a:rPr lang="en-US" dirty="0">
                <a:cs typeface="Arial"/>
              </a:rPr>
              <a:t>Several Large Load interconnection (LLI) requests that exceed 1,000 MW and multiple areas with smaller LLI that in aggregate exceed 1,000 MW</a:t>
            </a:r>
          </a:p>
          <a:p>
            <a:pPr marL="714375" lvl="1" indent="-257175">
              <a:spcAft>
                <a:spcPts val="600"/>
              </a:spcAft>
              <a:buFont typeface="Arial" panose="020B0604020202020204" pitchFamily="34" charset="0"/>
              <a:buChar char="•"/>
            </a:pPr>
            <a:r>
              <a:rPr lang="en-US" dirty="0">
                <a:cs typeface="Arial"/>
              </a:rPr>
              <a:t>ERCOT has observed poor voltage ride through capability of Large Loads: </a:t>
            </a:r>
            <a:r>
              <a:rPr lang="en-US" sz="1000" dirty="0">
                <a:cs typeface="Arial"/>
                <a:hlinkClick r:id="rId2"/>
              </a:rPr>
              <a:t>https://www.ercot.com/files/docs/2024/11/18/ERCOT%20Large%20Load%20Events_PDCWG_19Nov2024.pdf</a:t>
            </a:r>
            <a:r>
              <a:rPr lang="en-US" sz="1000" dirty="0">
                <a:cs typeface="Arial"/>
              </a:rPr>
              <a:t> </a:t>
            </a:r>
            <a:endParaRPr lang="en-US" dirty="0">
              <a:cs typeface="Arial"/>
            </a:endParaRPr>
          </a:p>
          <a:p>
            <a:pPr marL="714375" lvl="1" indent="-257175">
              <a:spcAft>
                <a:spcPts val="600"/>
              </a:spcAft>
              <a:buFont typeface="Arial" panose="020B0604020202020204" pitchFamily="34" charset="0"/>
              <a:buChar char="•"/>
            </a:pPr>
            <a:r>
              <a:rPr lang="en-US" dirty="0">
                <a:cs typeface="Arial"/>
              </a:rPr>
              <a:t>Southern Cross study showed that there is a frequency stability limit for the amount of demand that can be lost under contingency</a:t>
            </a:r>
          </a:p>
          <a:p>
            <a:pPr marL="714375" lvl="1" indent="-257175">
              <a:spcAft>
                <a:spcPts val="600"/>
              </a:spcAft>
              <a:buFont typeface="Arial" panose="020B0604020202020204" pitchFamily="34" charset="0"/>
              <a:buChar char="•"/>
            </a:pPr>
            <a:r>
              <a:rPr lang="en-US" dirty="0">
                <a:cs typeface="Arial"/>
              </a:rPr>
              <a:t>Large Loads do not register as an ERCOT Market Participant, so ERCOT cannot curtail them in real-time (like a DC tie)</a:t>
            </a:r>
          </a:p>
          <a:p>
            <a:pPr marL="257175" indent="-257175">
              <a:spcAft>
                <a:spcPts val="600"/>
              </a:spcAft>
              <a:buFont typeface="Arial" panose="020B0604020202020204" pitchFamily="34" charset="0"/>
              <a:buChar char="•"/>
            </a:pPr>
            <a:r>
              <a:rPr lang="en-US" sz="2000" dirty="0">
                <a:cs typeface="Arial"/>
              </a:rPr>
              <a:t>Proposed Solution:</a:t>
            </a:r>
          </a:p>
          <a:p>
            <a:pPr marL="714375" lvl="1" indent="-257175">
              <a:spcAft>
                <a:spcPts val="600"/>
              </a:spcAft>
              <a:buFont typeface="Arial" panose="020B0604020202020204" pitchFamily="34" charset="0"/>
              <a:buChar char="•"/>
            </a:pPr>
            <a:r>
              <a:rPr lang="en-US" dirty="0">
                <a:cs typeface="Arial"/>
              </a:rPr>
              <a:t>Establish a maximum amount of load (MW) that can be lost under contingency to maintain frequency stability</a:t>
            </a:r>
          </a:p>
          <a:p>
            <a:pPr marL="1171575" lvl="2" indent="-257175">
              <a:spcAft>
                <a:spcPts val="600"/>
              </a:spcAft>
              <a:buFont typeface="Arial" panose="020B0604020202020204" pitchFamily="34" charset="0"/>
              <a:buChar char="•"/>
            </a:pPr>
            <a:r>
              <a:rPr lang="en-US" dirty="0">
                <a:cs typeface="Arial"/>
              </a:rPr>
              <a:t>Conduct a study to determine maximum loss of load limit</a:t>
            </a:r>
          </a:p>
          <a:p>
            <a:pPr marL="1171575" lvl="2" indent="-257175">
              <a:spcAft>
                <a:spcPts val="600"/>
              </a:spcAft>
              <a:buFont typeface="Arial" panose="020B0604020202020204" pitchFamily="34" charset="0"/>
              <a:buChar char="•"/>
            </a:pPr>
            <a:r>
              <a:rPr lang="en-US" dirty="0">
                <a:cs typeface="Arial"/>
              </a:rPr>
              <a:t>Based on the Southern Cross study limit of 1,488 MW, and considering a margin to account for system changes, set the limit to be 1,000 MW initially </a:t>
            </a:r>
          </a:p>
        </p:txBody>
      </p:sp>
    </p:spTree>
    <p:extLst>
      <p:ext uri="{BB962C8B-B14F-4D97-AF65-F5344CB8AC3E}">
        <p14:creationId xmlns:p14="http://schemas.microsoft.com/office/powerpoint/2010/main" val="94426191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c34af464-7aa1-4edd-9be4-83dffc1cb926"/>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1356</TotalTime>
  <Words>645</Words>
  <Application>Microsoft Office PowerPoint</Application>
  <PresentationFormat>On-screen Show (4:3)</PresentationFormat>
  <Paragraphs>109</Paragraphs>
  <Slides>6</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6</vt:i4>
      </vt:variant>
    </vt:vector>
  </HeadingPairs>
  <TitlesOfParts>
    <vt:vector size="12" baseType="lpstr">
      <vt:lpstr>Arial</vt:lpstr>
      <vt:lpstr>Calibri</vt:lpstr>
      <vt:lpstr>Times New Roman</vt:lpstr>
      <vt:lpstr>1_Custom Design</vt:lpstr>
      <vt:lpstr>Office Theme</vt:lpstr>
      <vt:lpstr>Custom Design</vt:lpstr>
      <vt:lpstr>PowerPoint Presentation</vt:lpstr>
      <vt:lpstr>PGRR122 Update</vt:lpstr>
      <vt:lpstr>PGRR122 Next Steps</vt:lpstr>
      <vt:lpstr>PowerPoint Presentation</vt:lpstr>
      <vt:lpstr>PGRR122 Background</vt:lpstr>
      <vt:lpstr>PGRR122</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Billo, Jeffrey</cp:lastModifiedBy>
  <cp:revision>59</cp:revision>
  <cp:lastPrinted>2016-01-21T20:53:15Z</cp:lastPrinted>
  <dcterms:created xsi:type="dcterms:W3CDTF">2016-01-21T15:20:31Z</dcterms:created>
  <dcterms:modified xsi:type="dcterms:W3CDTF">2025-03-12T21:54:19Z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2024-11-20T17:32:53Z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7981b2ae-185f-4702-8104-ecf6e4ce1802</vt:lpwstr>
  </property>
  <property fmtid="{D5CDD505-2E9C-101B-9397-08002B2CF9AE}" pid="9" name="MSIP_Label_7084cbda-52b8-46fb-a7b7-cb5bd465ed85_ContentBits">
    <vt:lpwstr>0</vt:lpwstr>
  </property>
</Properties>
</file>