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318" r:id="rId9"/>
    <p:sldId id="706" r:id="rId10"/>
    <p:sldId id="708" r:id="rId11"/>
    <p:sldId id="294" r:id="rId12"/>
    <p:sldId id="267" r:id="rId1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118" d="100"/>
          <a:sy n="118" d="100"/>
        </p:scale>
        <p:origin x="37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70F68966-850A-4EA1-9CD8-608697B54B11}"/>
    <pc:docChg chg="custSel modSld">
      <pc:chgData name="Anderson, Troy" userId="04de3903-03dd-44db-8353-3f14e4dd6886" providerId="ADAL" clId="{70F68966-850A-4EA1-9CD8-608697B54B11}" dt="2025-03-11T17:51:05.114" v="84" actId="6549"/>
      <pc:docMkLst>
        <pc:docMk/>
      </pc:docMkLst>
      <pc:sldChg chg="modSp mod">
        <pc:chgData name="Anderson, Troy" userId="04de3903-03dd-44db-8353-3f14e4dd6886" providerId="ADAL" clId="{70F68966-850A-4EA1-9CD8-608697B54B11}" dt="2025-03-11T17:51:05.114" v="84" actId="6549"/>
        <pc:sldMkLst>
          <pc:docMk/>
          <pc:sldMk cId="4064255820" sldId="318"/>
        </pc:sldMkLst>
        <pc:spChg chg="mod">
          <ac:chgData name="Anderson, Troy" userId="04de3903-03dd-44db-8353-3f14e4dd6886" providerId="ADAL" clId="{70F68966-850A-4EA1-9CD8-608697B54B11}" dt="2025-03-11T17:51:05.114" v="84" actId="6549"/>
          <ac:spMkLst>
            <pc:docMk/>
            <pc:sldMk cId="4064255820" sldId="318"/>
            <ac:spMk id="3" creationId="{00000000-0000-0000-0000-000000000000}"/>
          </ac:spMkLst>
        </pc:spChg>
        <pc:picChg chg="mod">
          <ac:chgData name="Anderson, Troy" userId="04de3903-03dd-44db-8353-3f14e4dd6886" providerId="ADAL" clId="{70F68966-850A-4EA1-9CD8-608697B54B11}" dt="2025-03-11T17:50:37.769" v="81" actId="1038"/>
          <ac:picMkLst>
            <pc:docMk/>
            <pc:sldMk cId="4064255820" sldId="318"/>
            <ac:picMk id="9" creationId="{28BFAC96-0982-EB59-C09B-6C833031BADA}"/>
          </ac:picMkLst>
        </pc:picChg>
        <pc:cxnChg chg="mod">
          <ac:chgData name="Anderson, Troy" userId="04de3903-03dd-44db-8353-3f14e4dd6886" providerId="ADAL" clId="{70F68966-850A-4EA1-9CD8-608697B54B11}" dt="2025-03-11T17:50:32.939" v="76" actId="1036"/>
          <ac:cxnSpMkLst>
            <pc:docMk/>
            <pc:sldMk cId="4064255820" sldId="318"/>
            <ac:cxnSpMk id="8" creationId="{DAF8F4E2-C777-4CC5-CF7A-4130C86C4643}"/>
          </ac:cxnSpMkLst>
        </pc:cxnChg>
      </pc:sldChg>
      <pc:sldChg chg="addSp modSp mod">
        <pc:chgData name="Anderson, Troy" userId="04de3903-03dd-44db-8353-3f14e4dd6886" providerId="ADAL" clId="{70F68966-850A-4EA1-9CD8-608697B54B11}" dt="2025-03-11T17:46:46.415" v="37" actId="113"/>
        <pc:sldMkLst>
          <pc:docMk/>
          <pc:sldMk cId="4249386037" sldId="706"/>
        </pc:sldMkLst>
        <pc:spChg chg="mod">
          <ac:chgData name="Anderson, Troy" userId="04de3903-03dd-44db-8353-3f14e4dd6886" providerId="ADAL" clId="{70F68966-850A-4EA1-9CD8-608697B54B11}" dt="2025-03-11T17:46:07.162" v="31" actId="20577"/>
          <ac:spMkLst>
            <pc:docMk/>
            <pc:sldMk cId="4249386037" sldId="706"/>
            <ac:spMk id="4" creationId="{4B2EE148-6B8D-CD45-C358-68A5C2C23D65}"/>
          </ac:spMkLst>
        </pc:spChg>
        <pc:spChg chg="mod">
          <ac:chgData name="Anderson, Troy" userId="04de3903-03dd-44db-8353-3f14e4dd6886" providerId="ADAL" clId="{70F68966-850A-4EA1-9CD8-608697B54B11}" dt="2025-03-11T17:45:53.543" v="10" actId="1035"/>
          <ac:spMkLst>
            <pc:docMk/>
            <pc:sldMk cId="4249386037" sldId="706"/>
            <ac:spMk id="22" creationId="{607283F4-E212-A1A9-262F-34411FE2EF9F}"/>
          </ac:spMkLst>
        </pc:spChg>
        <pc:spChg chg="mod">
          <ac:chgData name="Anderson, Troy" userId="04de3903-03dd-44db-8353-3f14e4dd6886" providerId="ADAL" clId="{70F68966-850A-4EA1-9CD8-608697B54B11}" dt="2025-03-11T17:46:01.646" v="30" actId="1035"/>
          <ac:spMkLst>
            <pc:docMk/>
            <pc:sldMk cId="4249386037" sldId="706"/>
            <ac:spMk id="23" creationId="{07F34012-CD28-318A-7E53-C6DD49EAC532}"/>
          </ac:spMkLst>
        </pc:spChg>
        <pc:graphicFrameChg chg="modGraphic">
          <ac:chgData name="Anderson, Troy" userId="04de3903-03dd-44db-8353-3f14e4dd6886" providerId="ADAL" clId="{70F68966-850A-4EA1-9CD8-608697B54B11}" dt="2025-03-11T17:46:46.415" v="37" actId="113"/>
          <ac:graphicFrameMkLst>
            <pc:docMk/>
            <pc:sldMk cId="4249386037" sldId="706"/>
            <ac:graphicFrameMk id="33" creationId="{00000000-0000-0000-0000-000000000000}"/>
          </ac:graphicFrameMkLst>
        </pc:graphicFrameChg>
        <pc:cxnChg chg="add mod">
          <ac:chgData name="Anderson, Troy" userId="04de3903-03dd-44db-8353-3f14e4dd6886" providerId="ADAL" clId="{70F68966-850A-4EA1-9CD8-608697B54B11}" dt="2025-03-11T17:46:31.733" v="34" actId="14100"/>
          <ac:cxnSpMkLst>
            <pc:docMk/>
            <pc:sldMk cId="4249386037" sldId="706"/>
            <ac:cxnSpMk id="40" creationId="{BD5E546D-7781-14B9-C838-C6A64325B9DD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March 12, 2025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4114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NPRR1234 – Interconnection Requirements for Large Loads and 			Modeling Standards for Loads 25 MW or Greater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NPRR1256 – Settlement of MRA of ESRs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SCR829 – API for the NDCRC Application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dirty="0"/>
              <a:t>Additional time needed to complete IAs</a:t>
            </a:r>
            <a:endParaRPr lang="en-US" sz="1600" i="1" dirty="0"/>
          </a:p>
          <a:p>
            <a:pPr lvl="3">
              <a:tabLst>
                <a:tab pos="2232025" algn="l"/>
                <a:tab pos="2517775" algn="l"/>
              </a:tabLst>
            </a:pPr>
            <a:r>
              <a:rPr lang="en-US" sz="1400" i="1" dirty="0"/>
              <a:t>NPRR1226 – Estimated Demand Response Data</a:t>
            </a:r>
          </a:p>
          <a:p>
            <a:pPr lvl="3">
              <a:tabLst>
                <a:tab pos="2232025" algn="l"/>
                <a:tab pos="2517775" algn="l"/>
              </a:tabLst>
            </a:pPr>
            <a:r>
              <a:rPr lang="en-US" sz="1400" i="1" dirty="0"/>
              <a:t>SCR830 – Expose Limited API Endpoints Using Machine-to-Machine 			Authentication</a:t>
            </a:r>
            <a:endParaRPr lang="en-US" sz="1400" dirty="0"/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3/26/2025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38B0D7-CEB7-F7B7-70BF-1F6B66CEF60D}"/>
              </a:ext>
            </a:extLst>
          </p:cNvPr>
          <p:cNvSpPr/>
          <p:nvPr/>
        </p:nvSpPr>
        <p:spPr>
          <a:xfrm>
            <a:off x="2520655" y="5638800"/>
            <a:ext cx="478849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See link below for new go-live history posting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2199"/>
            <a:ext cx="8686800" cy="5606661"/>
          </a:xfrm>
        </p:spPr>
        <p:txBody>
          <a:bodyPr/>
          <a:lstStyle/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2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March Effective Date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3/1/2025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NPRR1254	– Modeling Deadline for Initial Submission of Resource Registration Data</a:t>
            </a: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RTC+B Market Trials Sandbox Deployed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3/7/2025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2/26/2025 Market Notice details for connectivity</a:t>
            </a: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March Release – </a:t>
            </a:r>
            <a:r>
              <a:rPr lang="en-US" sz="1600" b="1" dirty="0"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3/28/2025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NPRR1145	– Use of State Estimator-Calculated ERCOT-Wide TLFs in Lieu of Seasonal Base 			Case ERCOT-Wide TLFs for Settlement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May Release – </a:t>
            </a:r>
            <a:r>
              <a:rPr lang="en-US" sz="1600" b="1" dirty="0"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5/29/2025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NPRR1253 	– Incorporate ESR Charging Load Information into ICCP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ICCP and Public API implementation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8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Follow-up from February PRS meeting on IA variances: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5654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Total Revision Request project cost delivered in 2022-2024	$14.52M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5654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Cost overruns for the 12 projects that exceeded IA estimates	$  2.06M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5654675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$930k for NPRR863 ECRS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5654675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$507k for NPRR863 FFR Advancement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5654675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$620k for remaining 10 projects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5654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Cost underruns for the 2 projects that fell below IA estimates	($256k)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288860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AF8F4E2-C777-4CC5-CF7A-4130C86C4643}"/>
              </a:ext>
            </a:extLst>
          </p:cNvPr>
          <p:cNvCxnSpPr>
            <a:cxnSpLocks/>
          </p:cNvCxnSpPr>
          <p:nvPr/>
        </p:nvCxnSpPr>
        <p:spPr>
          <a:xfrm>
            <a:off x="457200" y="4155260"/>
            <a:ext cx="807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8BFAC96-0982-EB59-C09B-6C833031B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9712" y="4419600"/>
            <a:ext cx="2005688" cy="148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8580596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RTC+B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 Trials Sandbox Deployed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NPRR1253</a:t>
                      </a:r>
                      <a:r>
                        <a:rPr kumimoji="0" lang="en-US" sz="10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r>
                        <a:rPr kumimoji="0" lang="en-US" sz="10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42300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EE148-6B8D-CD45-C358-68A5C2C23D65}"/>
              </a:ext>
            </a:extLst>
          </p:cNvPr>
          <p:cNvSpPr txBox="1"/>
          <p:nvPr/>
        </p:nvSpPr>
        <p:spPr>
          <a:xfrm>
            <a:off x="4254547" y="1242389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962401"/>
            <a:ext cx="2864424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39456" y="4653616"/>
            <a:ext cx="2864424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962400"/>
            <a:ext cx="2963416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44520" y="4653615"/>
            <a:ext cx="297917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282588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190277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34335"/>
            <a:ext cx="169163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NPRR1253(a) – ICCP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NPRR1253(b) – 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3E3253-6895-F1FF-8ECA-FA116C4C2906}"/>
              </a:ext>
            </a:extLst>
          </p:cNvPr>
          <p:cNvSpPr txBox="1"/>
          <p:nvPr/>
        </p:nvSpPr>
        <p:spPr>
          <a:xfrm>
            <a:off x="7145688" y="285024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90ED5A1E-3866-5EE5-43F1-1FEAD803E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158" y="1600200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3/1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B0756-31BE-5966-47A4-55F3ED8C8FA6}"/>
              </a:ext>
            </a:extLst>
          </p:cNvPr>
          <p:cNvSpPr txBox="1"/>
          <p:nvPr/>
        </p:nvSpPr>
        <p:spPr>
          <a:xfrm>
            <a:off x="2795586" y="1905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20788E33-F5D2-FABD-28BF-A39CF5E8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46" y="2269185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3/7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BD1726-D2EF-8F2B-7412-47CB25B44C33}"/>
              </a:ext>
            </a:extLst>
          </p:cNvPr>
          <p:cNvSpPr txBox="1"/>
          <p:nvPr/>
        </p:nvSpPr>
        <p:spPr>
          <a:xfrm>
            <a:off x="2793522" y="261701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D5E546D-7781-14B9-C838-C6A64325B9DD}"/>
              </a:ext>
            </a:extLst>
          </p:cNvPr>
          <p:cNvCxnSpPr>
            <a:cxnSpLocks/>
          </p:cNvCxnSpPr>
          <p:nvPr/>
        </p:nvCxnSpPr>
        <p:spPr>
          <a:xfrm>
            <a:off x="4343400" y="1658471"/>
            <a:ext cx="2034623" cy="1204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F4EC3-604F-F7C0-4C69-C34481C57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81" y="890416"/>
            <a:ext cx="8940048" cy="23933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6F5A89-2ED6-9BD7-6FBD-07EE14610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592" y="4213761"/>
            <a:ext cx="8782015" cy="142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357227"/>
              </p:ext>
            </p:extLst>
          </p:nvPr>
        </p:nvGraphicFramePr>
        <p:xfrm>
          <a:off x="89933" y="877012"/>
          <a:ext cx="8955921" cy="5139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Estimated Demand Response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time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48938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Requirements for Large Loads and Modeling Standards for Loads 25 MW or Greater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4730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$600k-$800k, 12-18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RIOO, EMS, MMS, NMMS, Reporting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RIOO implementation of current processes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7190814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Settlement of MRA of ESRs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$25k-$50k,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Settlements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aligns with NPRR885 timeline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471508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SCR829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API for the NDCRC Application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$100k-$200k,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NDCRC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conflicts with RTC+B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325487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SCR830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Expose Limited API Endpoints Using Machine-to-Machine Authentication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time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1932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39676"/>
              </p:ext>
            </p:extLst>
          </p:nvPr>
        </p:nvGraphicFramePr>
        <p:xfrm>
          <a:off x="3581400" y="65944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7408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4560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4730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2/27/2025: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3/</a:t>
            </a:r>
            <a:r>
              <a:rPr lang="en-US" sz="1800" u="sng" dirty="0"/>
              <a:t>26</a:t>
            </a:r>
            <a:r>
              <a:rPr lang="en-US" sz="1800" dirty="0"/>
              <a:t>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744636-DBC9-F65D-11EE-3F0CF74BE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447800"/>
            <a:ext cx="4376928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744765</TotalTime>
  <Words>769</Words>
  <Application>Microsoft Office PowerPoint</Application>
  <PresentationFormat>On-screen Show (4:3)</PresentationFormat>
  <Paragraphs>277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2025 Release Targets – Approved NPRRs / SCRs / xGRRs </vt:lpstr>
      <vt:lpstr>Major Projects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3140</cp:revision>
  <cp:lastPrinted>2024-02-06T15:16:31Z</cp:lastPrinted>
  <dcterms:created xsi:type="dcterms:W3CDTF">2016-01-21T15:20:31Z</dcterms:created>
  <dcterms:modified xsi:type="dcterms:W3CDTF">2025-03-11T17:51:08Z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