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2">
  <p:sldMasterIdLst>
    <p:sldMasterId id="2147483653" r:id="rId4"/>
    <p:sldMasterId id="2147483648" r:id="rId5"/>
  </p:sldMasterIdLst>
  <p:notesMasterIdLst>
    <p:notesMasterId r:id="rId36"/>
  </p:notesMasterIdLst>
  <p:handoutMasterIdLst>
    <p:handoutMasterId r:id="rId37"/>
  </p:handoutMasterIdLst>
  <p:sldIdLst>
    <p:sldId id="338" r:id="rId6"/>
    <p:sldId id="369" r:id="rId7"/>
    <p:sldId id="404" r:id="rId8"/>
    <p:sldId id="393" r:id="rId9"/>
    <p:sldId id="398" r:id="rId10"/>
    <p:sldId id="380" r:id="rId11"/>
    <p:sldId id="373" r:id="rId12"/>
    <p:sldId id="387" r:id="rId13"/>
    <p:sldId id="396" r:id="rId14"/>
    <p:sldId id="405" r:id="rId15"/>
    <p:sldId id="397" r:id="rId16"/>
    <p:sldId id="389" r:id="rId17"/>
    <p:sldId id="388" r:id="rId18"/>
    <p:sldId id="370" r:id="rId19"/>
    <p:sldId id="394" r:id="rId20"/>
    <p:sldId id="391" r:id="rId21"/>
    <p:sldId id="395" r:id="rId22"/>
    <p:sldId id="372" r:id="rId23"/>
    <p:sldId id="374" r:id="rId24"/>
    <p:sldId id="379" r:id="rId25"/>
    <p:sldId id="385" r:id="rId26"/>
    <p:sldId id="399" r:id="rId27"/>
    <p:sldId id="381" r:id="rId28"/>
    <p:sldId id="382" r:id="rId29"/>
    <p:sldId id="383" r:id="rId30"/>
    <p:sldId id="386" r:id="rId31"/>
    <p:sldId id="390" r:id="rId32"/>
    <p:sldId id="400" r:id="rId33"/>
    <p:sldId id="367" r:id="rId34"/>
    <p:sldId id="353" r:id="rId35"/>
  </p:sldIdLst>
  <p:sldSz cx="9144000" cy="6858000" type="screen4x3"/>
  <p:notesSz cx="6985000" cy="92837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A27DE27-4B96-A59E-FDD9-EF7C24BC629B}" name="Schmall, John" initials="SJ" userId="S::john.schmall@ercot.com::f98f7ff2-2efd-46b1-a0be-6e7428f04ce8" providerId="AD"/>
  <p188:author id="{61CD393B-B17F-647C-CC65-41A4EDC8BC3E}" name="Woodfin, Dan" initials="WD" userId="S::dan.woodfin@ercot.com::241f4bb4-a54f-4ff5-bea3-a7be5eec2bbc" providerId="AD"/>
  <p188:author id="{45A5BF4A-79CF-094C-5A49-8F5E49E493A8}" name="Schmall, John" initials="SJ" userId="S::John.Schmall@ercot.com::f98f7ff2-2efd-46b1-a0be-6e7428f04ce8" providerId="AD"/>
  <p188:author id="{1E6A1C6D-95E2-9F58-4E53-AFEA81F9AAB2}" name="Solis, Stephen" initials="SS" userId="S::Stephen.Solis@ercot.com::4217e5b7-af20-42de-818f-e9ca39127043"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7B1180C-BD1D-4D6E-8A5A-0F85E497447A}" v="18" dt="2025-03-06T17:27:24.353"/>
    <p1510:client id="{6E3DA548-91F4-4CAC-A73B-90D92ED378E5}" v="426" dt="2025-03-06T20:43:41.47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38" autoAdjust="0"/>
    <p:restoredTop sz="94645" autoAdjust="0"/>
  </p:normalViewPr>
  <p:slideViewPr>
    <p:cSldViewPr showGuides="1">
      <p:cViewPr varScale="1">
        <p:scale>
          <a:sx n="101" d="100"/>
          <a:sy n="101" d="100"/>
        </p:scale>
        <p:origin x="1872" y="108"/>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viewProps" Target="viewProps.xml"/><Relationship Id="rId21" Type="http://schemas.openxmlformats.org/officeDocument/2006/relationships/slide" Target="slides/slide16.xml"/><Relationship Id="rId34" Type="http://schemas.openxmlformats.org/officeDocument/2006/relationships/slide" Target="slides/slide29.xml"/><Relationship Id="rId42" Type="http://schemas.microsoft.com/office/2016/11/relationships/changesInfo" Target="changesInfos/changesInfo1.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microsoft.com/office/2015/10/relationships/revisionInfo" Target="revisionInfo.xml"/><Relationship Id="rId8" Type="http://schemas.openxmlformats.org/officeDocument/2006/relationships/slide" Target="slides/slide3.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allo, Andrew" userId="cc58da07-39e6-4d6c-a067-ef04bd655513" providerId="ADAL" clId="{6E3DA548-91F4-4CAC-A73B-90D92ED378E5}"/>
    <pc:docChg chg="addSld modSld">
      <pc:chgData name="Gallo, Andrew" userId="cc58da07-39e6-4d6c-a067-ef04bd655513" providerId="ADAL" clId="{6E3DA548-91F4-4CAC-A73B-90D92ED378E5}" dt="2025-03-06T20:43:41.472" v="427" actId="20577"/>
      <pc:docMkLst>
        <pc:docMk/>
      </pc:docMkLst>
      <pc:sldChg chg="modSp add mod modAnim">
        <pc:chgData name="Gallo, Andrew" userId="cc58da07-39e6-4d6c-a067-ef04bd655513" providerId="ADAL" clId="{6E3DA548-91F4-4CAC-A73B-90D92ED378E5}" dt="2025-03-06T20:43:41.472" v="427" actId="20577"/>
        <pc:sldMkLst>
          <pc:docMk/>
          <pc:sldMk cId="2825961720" sldId="405"/>
        </pc:sldMkLst>
        <pc:spChg chg="mod">
          <ac:chgData name="Gallo, Andrew" userId="cc58da07-39e6-4d6c-a067-ef04bd655513" providerId="ADAL" clId="{6E3DA548-91F4-4CAC-A73B-90D92ED378E5}" dt="2025-03-06T20:43:41.472" v="427" actId="20577"/>
          <ac:spMkLst>
            <pc:docMk/>
            <pc:sldMk cId="2825961720" sldId="405"/>
            <ac:spMk id="3" creationId="{F1EA7CB8-7CD8-66BF-7028-53732121790A}"/>
          </ac:spMkLst>
        </pc:spChg>
      </pc:sldChg>
    </pc:docChg>
  </pc:docChgLst>
  <pc:docChgLst>
    <pc:chgData name="Gallo, Andrew" userId="cc58da07-39e6-4d6c-a067-ef04bd655513" providerId="ADAL" clId="{47B1180C-BD1D-4D6E-8A5A-0F85E497447A}"/>
    <pc:docChg chg="modSld">
      <pc:chgData name="Gallo, Andrew" userId="cc58da07-39e6-4d6c-a067-ef04bd655513" providerId="ADAL" clId="{47B1180C-BD1D-4D6E-8A5A-0F85E497447A}" dt="2025-03-06T17:27:24.353" v="17"/>
      <pc:docMkLst>
        <pc:docMk/>
      </pc:docMkLst>
      <pc:sldChg chg="modAnim">
        <pc:chgData name="Gallo, Andrew" userId="cc58da07-39e6-4d6c-a067-ef04bd655513" providerId="ADAL" clId="{47B1180C-BD1D-4D6E-8A5A-0F85E497447A}" dt="2025-03-06T17:26:25.299" v="12"/>
        <pc:sldMkLst>
          <pc:docMk/>
          <pc:sldMk cId="3496764727" sldId="370"/>
        </pc:sldMkLst>
      </pc:sldChg>
      <pc:sldChg chg="modAnim">
        <pc:chgData name="Gallo, Andrew" userId="cc58da07-39e6-4d6c-a067-ef04bd655513" providerId="ADAL" clId="{47B1180C-BD1D-4D6E-8A5A-0F85E497447A}" dt="2025-03-06T17:27:03.706" v="14"/>
        <pc:sldMkLst>
          <pc:docMk/>
          <pc:sldMk cId="3268387702" sldId="381"/>
        </pc:sldMkLst>
      </pc:sldChg>
      <pc:sldChg chg="modAnim">
        <pc:chgData name="Gallo, Andrew" userId="cc58da07-39e6-4d6c-a067-ef04bd655513" providerId="ADAL" clId="{47B1180C-BD1D-4D6E-8A5A-0F85E497447A}" dt="2025-03-06T17:27:09.964" v="15"/>
        <pc:sldMkLst>
          <pc:docMk/>
          <pc:sldMk cId="121403613" sldId="382"/>
        </pc:sldMkLst>
      </pc:sldChg>
      <pc:sldChg chg="modAnim">
        <pc:chgData name="Gallo, Andrew" userId="cc58da07-39e6-4d6c-a067-ef04bd655513" providerId="ADAL" clId="{47B1180C-BD1D-4D6E-8A5A-0F85E497447A}" dt="2025-03-06T17:27:16.739" v="16"/>
        <pc:sldMkLst>
          <pc:docMk/>
          <pc:sldMk cId="1946626205" sldId="383"/>
        </pc:sldMkLst>
      </pc:sldChg>
      <pc:sldChg chg="modAnim">
        <pc:chgData name="Gallo, Andrew" userId="cc58da07-39e6-4d6c-a067-ef04bd655513" providerId="ADAL" clId="{47B1180C-BD1D-4D6E-8A5A-0F85E497447A}" dt="2025-03-06T17:26:14.706" v="11"/>
        <pc:sldMkLst>
          <pc:docMk/>
          <pc:sldMk cId="1585412299" sldId="389"/>
        </pc:sldMkLst>
      </pc:sldChg>
      <pc:sldChg chg="modAnim">
        <pc:chgData name="Gallo, Andrew" userId="cc58da07-39e6-4d6c-a067-ef04bd655513" providerId="ADAL" clId="{47B1180C-BD1D-4D6E-8A5A-0F85E497447A}" dt="2025-03-06T17:27:24.353" v="17"/>
        <pc:sldMkLst>
          <pc:docMk/>
          <pc:sldMk cId="694500215" sldId="390"/>
        </pc:sldMkLst>
      </pc:sldChg>
      <pc:sldChg chg="modAnim">
        <pc:chgData name="Gallo, Andrew" userId="cc58da07-39e6-4d6c-a067-ef04bd655513" providerId="ADAL" clId="{47B1180C-BD1D-4D6E-8A5A-0F85E497447A}" dt="2025-03-06T17:26:36.299" v="13"/>
        <pc:sldMkLst>
          <pc:docMk/>
          <pc:sldMk cId="2857531391" sldId="391"/>
        </pc:sldMkLst>
      </pc:sldChg>
      <pc:sldChg chg="modAnim">
        <pc:chgData name="Gallo, Andrew" userId="cc58da07-39e6-4d6c-a067-ef04bd655513" providerId="ADAL" clId="{47B1180C-BD1D-4D6E-8A5A-0F85E497447A}" dt="2025-03-06T17:25:34.547" v="7"/>
        <pc:sldMkLst>
          <pc:docMk/>
          <pc:sldMk cId="788025417" sldId="393"/>
        </pc:sldMkLst>
      </pc:sldChg>
      <pc:sldChg chg="modAnim">
        <pc:chgData name="Gallo, Andrew" userId="cc58da07-39e6-4d6c-a067-ef04bd655513" providerId="ADAL" clId="{47B1180C-BD1D-4D6E-8A5A-0F85E497447A}" dt="2025-03-06T17:26:01.465" v="9"/>
        <pc:sldMkLst>
          <pc:docMk/>
          <pc:sldMk cId="102325457" sldId="396"/>
        </pc:sldMkLst>
      </pc:sldChg>
      <pc:sldChg chg="modAnim">
        <pc:chgData name="Gallo, Andrew" userId="cc58da07-39e6-4d6c-a067-ef04bd655513" providerId="ADAL" clId="{47B1180C-BD1D-4D6E-8A5A-0F85E497447A}" dt="2025-03-06T17:26:08.004" v="10"/>
        <pc:sldMkLst>
          <pc:docMk/>
          <pc:sldMk cId="3930348368" sldId="397"/>
        </pc:sldMkLst>
      </pc:sldChg>
      <pc:sldChg chg="modAnim">
        <pc:chgData name="Gallo, Andrew" userId="cc58da07-39e6-4d6c-a067-ef04bd655513" providerId="ADAL" clId="{47B1180C-BD1D-4D6E-8A5A-0F85E497447A}" dt="2025-03-06T17:25:44.074" v="8"/>
        <pc:sldMkLst>
          <pc:docMk/>
          <pc:sldMk cId="1842696979" sldId="398"/>
        </pc:sldMkLst>
      </pc:sldChg>
      <pc:sldChg chg="modAnim">
        <pc:chgData name="Gallo, Andrew" userId="cc58da07-39e6-4d6c-a067-ef04bd655513" providerId="ADAL" clId="{47B1180C-BD1D-4D6E-8A5A-0F85E497447A}" dt="2025-03-06T17:25:26.971" v="6"/>
        <pc:sldMkLst>
          <pc:docMk/>
          <pc:sldMk cId="1712121255" sldId="404"/>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27466" cy="466087"/>
          </a:xfrm>
          <a:prstGeom prst="rect">
            <a:avLst/>
          </a:prstGeom>
        </p:spPr>
        <p:txBody>
          <a:bodyPr vert="horz" lIns="91221" tIns="45610" rIns="91221" bIns="45610" rtlCol="0"/>
          <a:lstStyle>
            <a:lvl1pPr algn="l">
              <a:defRPr sz="1200"/>
            </a:lvl1pPr>
          </a:lstStyle>
          <a:p>
            <a:endParaRPr lang="en-US" dirty="0"/>
          </a:p>
        </p:txBody>
      </p:sp>
      <p:sp>
        <p:nvSpPr>
          <p:cNvPr id="3" name="Date Placeholder 2"/>
          <p:cNvSpPr>
            <a:spLocks noGrp="1"/>
          </p:cNvSpPr>
          <p:nvPr>
            <p:ph type="dt" sz="quarter" idx="1"/>
          </p:nvPr>
        </p:nvSpPr>
        <p:spPr>
          <a:xfrm>
            <a:off x="3955953" y="1"/>
            <a:ext cx="3027466" cy="466087"/>
          </a:xfrm>
          <a:prstGeom prst="rect">
            <a:avLst/>
          </a:prstGeom>
        </p:spPr>
        <p:txBody>
          <a:bodyPr vert="horz" lIns="91221" tIns="45610" rIns="91221" bIns="45610" rtlCol="0"/>
          <a:lstStyle>
            <a:lvl1pPr algn="r">
              <a:defRPr sz="1200"/>
            </a:lvl1pPr>
          </a:lstStyle>
          <a:p>
            <a:fld id="{F750BF31-E9A8-4E88-81E7-44C5092290FC}" type="datetimeFigureOut">
              <a:rPr lang="en-US" smtClean="0"/>
              <a:t>3/6/2025</a:t>
            </a:fld>
            <a:endParaRPr lang="en-US" dirty="0"/>
          </a:p>
        </p:txBody>
      </p:sp>
      <p:sp>
        <p:nvSpPr>
          <p:cNvPr id="4" name="Footer Placeholder 3"/>
          <p:cNvSpPr>
            <a:spLocks noGrp="1"/>
          </p:cNvSpPr>
          <p:nvPr>
            <p:ph type="ftr" sz="quarter" idx="2"/>
          </p:nvPr>
        </p:nvSpPr>
        <p:spPr>
          <a:xfrm>
            <a:off x="1" y="8817613"/>
            <a:ext cx="3027466" cy="466087"/>
          </a:xfrm>
          <a:prstGeom prst="rect">
            <a:avLst/>
          </a:prstGeom>
        </p:spPr>
        <p:txBody>
          <a:bodyPr vert="horz" lIns="91221" tIns="45610" rIns="91221" bIns="4561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55953" y="8817613"/>
            <a:ext cx="3027466" cy="466087"/>
          </a:xfrm>
          <a:prstGeom prst="rect">
            <a:avLst/>
          </a:prstGeom>
        </p:spPr>
        <p:txBody>
          <a:bodyPr vert="horz" lIns="91221" tIns="45610" rIns="91221" bIns="4561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4185"/>
          </a:xfrm>
          <a:prstGeom prst="rect">
            <a:avLst/>
          </a:prstGeom>
        </p:spPr>
        <p:txBody>
          <a:bodyPr vert="horz" lIns="92953" tIns="46477" rIns="92953" bIns="46477" rtlCol="0"/>
          <a:lstStyle>
            <a:lvl1pPr algn="l">
              <a:defRPr sz="1200"/>
            </a:lvl1pPr>
          </a:lstStyle>
          <a:p>
            <a:endParaRPr lang="en-US" dirty="0"/>
          </a:p>
        </p:txBody>
      </p:sp>
      <p:sp>
        <p:nvSpPr>
          <p:cNvPr id="3" name="Date Placeholder 2"/>
          <p:cNvSpPr>
            <a:spLocks noGrp="1"/>
          </p:cNvSpPr>
          <p:nvPr>
            <p:ph type="dt" idx="1"/>
          </p:nvPr>
        </p:nvSpPr>
        <p:spPr>
          <a:xfrm>
            <a:off x="3956551" y="0"/>
            <a:ext cx="3026833" cy="464185"/>
          </a:xfrm>
          <a:prstGeom prst="rect">
            <a:avLst/>
          </a:prstGeom>
        </p:spPr>
        <p:txBody>
          <a:bodyPr vert="horz" lIns="92953" tIns="46477" rIns="92953" bIns="46477" rtlCol="0"/>
          <a:lstStyle>
            <a:lvl1pPr algn="r">
              <a:defRPr sz="1200"/>
            </a:lvl1pPr>
          </a:lstStyle>
          <a:p>
            <a:fld id="{67EFB637-CCC9-4803-8851-F6915048CBB4}" type="datetimeFigureOut">
              <a:rPr lang="en-US" smtClean="0"/>
              <a:t>3/6/2025</a:t>
            </a:fld>
            <a:endParaRPr lang="en-US" dirty="0"/>
          </a:p>
        </p:txBody>
      </p:sp>
      <p:sp>
        <p:nvSpPr>
          <p:cNvPr id="4" name="Slide Image Placeholder 3"/>
          <p:cNvSpPr>
            <a:spLocks noGrp="1" noRot="1" noChangeAspect="1"/>
          </p:cNvSpPr>
          <p:nvPr>
            <p:ph type="sldImg" idx="2"/>
          </p:nvPr>
        </p:nvSpPr>
        <p:spPr>
          <a:xfrm>
            <a:off x="1171575" y="695325"/>
            <a:ext cx="4641850" cy="3481388"/>
          </a:xfrm>
          <a:prstGeom prst="rect">
            <a:avLst/>
          </a:prstGeom>
          <a:noFill/>
          <a:ln w="12700">
            <a:solidFill>
              <a:prstClr val="black"/>
            </a:solidFill>
          </a:ln>
        </p:spPr>
        <p:txBody>
          <a:bodyPr vert="horz" lIns="92953" tIns="46477" rIns="92953" bIns="46477" rtlCol="0" anchor="ctr"/>
          <a:lstStyle/>
          <a:p>
            <a:endParaRPr lang="en-US" dirty="0"/>
          </a:p>
        </p:txBody>
      </p:sp>
      <p:sp>
        <p:nvSpPr>
          <p:cNvPr id="5" name="Notes Placeholder 4"/>
          <p:cNvSpPr>
            <a:spLocks noGrp="1"/>
          </p:cNvSpPr>
          <p:nvPr>
            <p:ph type="body" sz="quarter" idx="3"/>
          </p:nvPr>
        </p:nvSpPr>
        <p:spPr>
          <a:xfrm>
            <a:off x="698500" y="4409758"/>
            <a:ext cx="5588000" cy="4177665"/>
          </a:xfrm>
          <a:prstGeom prst="rect">
            <a:avLst/>
          </a:prstGeom>
        </p:spPr>
        <p:txBody>
          <a:bodyPr vert="horz" lIns="92953" tIns="46477" rIns="92953" bIns="46477"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17904"/>
            <a:ext cx="3026833" cy="464185"/>
          </a:xfrm>
          <a:prstGeom prst="rect">
            <a:avLst/>
          </a:prstGeom>
        </p:spPr>
        <p:txBody>
          <a:bodyPr vert="horz" lIns="92953" tIns="46477" rIns="92953" bIns="46477"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56551" y="8817904"/>
            <a:ext cx="3026833" cy="464185"/>
          </a:xfrm>
          <a:prstGeom prst="rect">
            <a:avLst/>
          </a:prstGeom>
        </p:spPr>
        <p:txBody>
          <a:bodyPr vert="horz" lIns="92953" tIns="46477" rIns="92953" bIns="46477"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71575" y="695325"/>
            <a:ext cx="4641850" cy="34813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dirty="0"/>
          </a:p>
        </p:txBody>
      </p:sp>
    </p:spTree>
    <p:extLst>
      <p:ext uri="{BB962C8B-B14F-4D97-AF65-F5344CB8AC3E}">
        <p14:creationId xmlns:p14="http://schemas.microsoft.com/office/powerpoint/2010/main" val="1011193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dirty="0"/>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p>
            <a:r>
              <a:rPr lang="en-US" dirty="0"/>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dirty="0"/>
              <a:t>Footer text goes here.</a:t>
            </a:r>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dirty="0"/>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hyperlink" Target="https://www.ercot.com/files/docs/2024/11/08/05.%20%20Dwg-Procedure-Manual-Revision-22-clean.docx" TargetMode="Externa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hyperlink" Target="mailto:NOGRR245@ercot.com" TargetMode="Externa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3" Type="http://schemas.openxmlformats.org/officeDocument/2006/relationships/hyperlink" Target="https://www.ercot.com/services/comm/mkt_notices/M-A010825-03" TargetMode="External"/><Relationship Id="rId2" Type="http://schemas.openxmlformats.org/officeDocument/2006/relationships/hyperlink" Target="https://www.ercot.com/services/comm/mkt_notices/M-A010825-01" TargetMode="External"/><Relationship Id="rId1" Type="http://schemas.openxmlformats.org/officeDocument/2006/relationships/slideLayout" Target="../slideLayouts/slideLayout3.xml"/><Relationship Id="rId4" Type="http://schemas.openxmlformats.org/officeDocument/2006/relationships/hyperlink" Target="https://www.ercot.com/files/docs/2024/04/26/May%201,%202024%20Nodal%20Operating%20Guide.pdf"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581400" y="2133600"/>
            <a:ext cx="5029200" cy="3293209"/>
          </a:xfrm>
          <a:prstGeom prst="rect">
            <a:avLst/>
          </a:prstGeom>
          <a:noFill/>
        </p:spPr>
        <p:txBody>
          <a:bodyPr wrap="square" rtlCol="0">
            <a:spAutoFit/>
          </a:bodyPr>
          <a:lstStyle/>
          <a:p>
            <a:r>
              <a:rPr lang="en-US" sz="2800" b="1" dirty="0">
                <a:solidFill>
                  <a:schemeClr val="tx2"/>
                </a:solidFill>
              </a:rPr>
              <a:t>Frequently Asked Questions</a:t>
            </a:r>
          </a:p>
          <a:p>
            <a:endParaRPr lang="en-US" sz="2000" b="1" dirty="0">
              <a:solidFill>
                <a:schemeClr val="tx2"/>
              </a:solidFill>
            </a:endParaRPr>
          </a:p>
          <a:p>
            <a:endParaRPr lang="en-US" sz="2000" b="1" dirty="0">
              <a:solidFill>
                <a:schemeClr val="tx2"/>
              </a:solidFill>
            </a:endParaRPr>
          </a:p>
          <a:p>
            <a:endParaRPr lang="en-US" sz="2000" b="1" dirty="0">
              <a:solidFill>
                <a:schemeClr val="tx2"/>
              </a:solidFill>
            </a:endParaRPr>
          </a:p>
          <a:p>
            <a:pPr eaLnBrk="1" hangingPunct="1"/>
            <a:r>
              <a:rPr lang="en-US" altLang="en-US" sz="2000" dirty="0">
                <a:solidFill>
                  <a:schemeClr val="tx2"/>
                </a:solidFill>
              </a:rPr>
              <a:t>Andrew Gallo</a:t>
            </a:r>
          </a:p>
          <a:p>
            <a:pPr eaLnBrk="1" hangingPunct="1"/>
            <a:r>
              <a:rPr lang="en-US" altLang="en-US" sz="2000" dirty="0">
                <a:solidFill>
                  <a:schemeClr val="tx2"/>
                </a:solidFill>
              </a:rPr>
              <a:t>ERCOT Legal Department</a:t>
            </a:r>
          </a:p>
          <a:p>
            <a:endParaRPr lang="en-US" sz="2000" b="1" dirty="0">
              <a:solidFill>
                <a:schemeClr val="tx2"/>
              </a:solidFill>
            </a:endParaRPr>
          </a:p>
          <a:p>
            <a:endParaRPr lang="en-US" sz="2000" b="1" dirty="0">
              <a:solidFill>
                <a:schemeClr val="tx2"/>
              </a:solidFill>
            </a:endParaRPr>
          </a:p>
          <a:p>
            <a:r>
              <a:rPr kumimoji="0" lang="en-US" sz="2000" b="1" i="0" u="none" strike="noStrike" kern="1200" cap="none" spc="0" normalizeH="0" baseline="0" noProof="0" dirty="0">
                <a:ln>
                  <a:noFill/>
                </a:ln>
                <a:solidFill>
                  <a:srgbClr val="5B6770"/>
                </a:solidFill>
                <a:effectLst/>
                <a:uLnTx/>
                <a:uFillTx/>
                <a:latin typeface="Arial" panose="020B0604020202020204"/>
                <a:ea typeface="+mn-ea"/>
                <a:cs typeface="+mn-cs"/>
              </a:rPr>
              <a:t>NOGRR245 Workshop</a:t>
            </a:r>
            <a:endParaRPr lang="en-US" sz="2000" b="1" dirty="0">
              <a:solidFill>
                <a:schemeClr val="tx2"/>
              </a:solidFill>
            </a:endParaRPr>
          </a:p>
          <a:p>
            <a:r>
              <a:rPr lang="en-US" sz="2000" b="1" dirty="0">
                <a:solidFill>
                  <a:schemeClr val="tx2"/>
                </a:solidFill>
              </a:rPr>
              <a:t>March 10, 2025</a:t>
            </a:r>
          </a:p>
        </p:txBody>
      </p:sp>
    </p:spTree>
    <p:extLst>
      <p:ext uri="{BB962C8B-B14F-4D97-AF65-F5344CB8AC3E}">
        <p14:creationId xmlns:p14="http://schemas.microsoft.com/office/powerpoint/2010/main" val="36769188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56C67F-4C61-ADEF-A8A8-A9691195BFD9}"/>
              </a:ext>
            </a:extLst>
          </p:cNvPr>
          <p:cNvSpPr>
            <a:spLocks noGrp="1"/>
          </p:cNvSpPr>
          <p:nvPr>
            <p:ph type="title"/>
          </p:nvPr>
        </p:nvSpPr>
        <p:spPr/>
        <p:txBody>
          <a:bodyPr/>
          <a:lstStyle/>
          <a:p>
            <a:r>
              <a:rPr lang="en-US" dirty="0"/>
              <a:t>NOGRR245 FAQs</a:t>
            </a:r>
          </a:p>
        </p:txBody>
      </p:sp>
      <p:sp>
        <p:nvSpPr>
          <p:cNvPr id="4" name="Slide Number Placeholder 3">
            <a:extLst>
              <a:ext uri="{FF2B5EF4-FFF2-40B4-BE49-F238E27FC236}">
                <a16:creationId xmlns:a16="http://schemas.microsoft.com/office/drawing/2014/main" id="{C2AF16C6-5FA5-7BD9-2FD3-1A2EA155B098}"/>
              </a:ext>
            </a:extLst>
          </p:cNvPr>
          <p:cNvSpPr>
            <a:spLocks noGrp="1"/>
          </p:cNvSpPr>
          <p:nvPr>
            <p:ph type="sldNum" sz="quarter" idx="4"/>
          </p:nvPr>
        </p:nvSpPr>
        <p:spPr/>
        <p:txBody>
          <a:bodyPr/>
          <a:lstStyle/>
          <a:p>
            <a:fld id="{1D93BD3E-1E9A-4970-A6F7-E7AC52762E0C}" type="slidenum">
              <a:rPr lang="en-US" smtClean="0"/>
              <a:pPr/>
              <a:t>10</a:t>
            </a:fld>
            <a:endParaRPr lang="en-US" dirty="0"/>
          </a:p>
        </p:txBody>
      </p:sp>
      <p:sp>
        <p:nvSpPr>
          <p:cNvPr id="3" name="TextBox 2">
            <a:extLst>
              <a:ext uri="{FF2B5EF4-FFF2-40B4-BE49-F238E27FC236}">
                <a16:creationId xmlns:a16="http://schemas.microsoft.com/office/drawing/2014/main" id="{F1EA7CB8-7CD8-66BF-7028-53732121790A}"/>
              </a:ext>
            </a:extLst>
          </p:cNvPr>
          <p:cNvSpPr txBox="1"/>
          <p:nvPr/>
        </p:nvSpPr>
        <p:spPr>
          <a:xfrm>
            <a:off x="381000" y="990600"/>
            <a:ext cx="8382000" cy="4814203"/>
          </a:xfrm>
          <a:prstGeom prst="rect">
            <a:avLst/>
          </a:prstGeom>
          <a:noFill/>
        </p:spPr>
        <p:txBody>
          <a:bodyPr wrap="square">
            <a:spAutoFit/>
          </a:bodyPr>
          <a:lstStyle/>
          <a:p>
            <a:pPr marL="0" lvl="1">
              <a:lnSpc>
                <a:spcPct val="114000"/>
              </a:lnSpc>
            </a:pPr>
            <a:r>
              <a:rPr lang="en-US" b="1" u="sng"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Question</a:t>
            </a:r>
            <a:r>
              <a:rPr lang="en-US"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 If OEMs state they will have software updates to improve equipment ride-through capability (</a:t>
            </a:r>
            <a:r>
              <a:rPr lang="en-US" i="1"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i.e.</a:t>
            </a:r>
            <a:r>
              <a:rPr lang="en-US"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 maximize) but do not know or will not release the details before 4/1/25, REs cannot provide the information required by the NOG to request an extension or exemption; what should we do in that case?</a:t>
            </a:r>
          </a:p>
          <a:p>
            <a:pPr marL="0" lvl="1">
              <a:lnSpc>
                <a:spcPct val="114000"/>
              </a:lnSpc>
            </a:pPr>
            <a:endParaRPr lang="en-US"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endParaRPr>
          </a:p>
          <a:p>
            <a:pPr marL="0" lvl="1">
              <a:lnSpc>
                <a:spcPct val="114000"/>
              </a:lnSpc>
            </a:pPr>
            <a:r>
              <a:rPr lang="en-US" b="1" u="sng"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Answer</a:t>
            </a:r>
            <a:r>
              <a:rPr lang="en-US"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 NOG – approved by PUCT - require submittal of all required information on or before 4/1/25 - ERCOT has no authority to change or extend that deadline</a:t>
            </a:r>
          </a:p>
          <a:p>
            <a:pPr marL="342900" lvl="1" indent="-342900">
              <a:lnSpc>
                <a:spcPct val="114000"/>
              </a:lnSpc>
              <a:buFont typeface="Arial" panose="020B0604020202020204" pitchFamily="34" charset="0"/>
              <a:buChar char="•"/>
            </a:pPr>
            <a:r>
              <a:rPr lang="en-US"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You should follow NOG requirements to ensure Resources’ ride-through capabilities are set to “maximum level the equipment allows” ASAP but no later than 12/31/25</a:t>
            </a:r>
          </a:p>
          <a:p>
            <a:pPr marL="342900" lvl="1" indent="-342900">
              <a:lnSpc>
                <a:spcPct val="114000"/>
              </a:lnSpc>
              <a:buFont typeface="Arial" panose="020B0604020202020204" pitchFamily="34" charset="0"/>
              <a:buChar char="•"/>
            </a:pPr>
            <a:r>
              <a:rPr lang="en-US"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You should provide to ERCOT the best info you have </a:t>
            </a:r>
            <a:r>
              <a:rPr lang="en-US" i="1"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with as much detail as possible </a:t>
            </a:r>
            <a:r>
              <a:rPr lang="en-US"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by 4/1/25 and supplement it with additional information </a:t>
            </a:r>
            <a:r>
              <a:rPr lang="en-US" i="1"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as soon as you receive it</a:t>
            </a:r>
          </a:p>
          <a:p>
            <a:pPr marL="342900" lvl="1" indent="-342900">
              <a:lnSpc>
                <a:spcPct val="114000"/>
              </a:lnSpc>
              <a:buFont typeface="Arial" panose="020B0604020202020204" pitchFamily="34" charset="0"/>
              <a:buChar char="•"/>
            </a:pPr>
            <a:r>
              <a:rPr lang="en-US"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ERCOT staff will take those actions into account when performing studies to determine whether to grant an extension or exemption</a:t>
            </a:r>
          </a:p>
          <a:p>
            <a:pPr marL="342900" lvl="1" indent="-342900">
              <a:lnSpc>
                <a:spcPct val="114000"/>
              </a:lnSpc>
              <a:buFont typeface="Arial" panose="020B0604020202020204" pitchFamily="34" charset="0"/>
              <a:buChar char="•"/>
            </a:pPr>
            <a:r>
              <a:rPr lang="en-US"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Keep in mind, ERCOT staff cannot assess Resources’ impact on ERCOT System reliability until they </a:t>
            </a:r>
            <a:r>
              <a:rPr lang="en-US" kern="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know </a:t>
            </a:r>
            <a:r>
              <a:rPr lang="en-US" i="1" kern="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all </a:t>
            </a:r>
            <a:r>
              <a:rPr lang="en-US" kern="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Resources</a:t>
            </a:r>
            <a:r>
              <a:rPr lang="en-US"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 actual post-maximization capabilities</a:t>
            </a:r>
          </a:p>
        </p:txBody>
      </p:sp>
    </p:spTree>
    <p:extLst>
      <p:ext uri="{BB962C8B-B14F-4D97-AF65-F5344CB8AC3E}">
        <p14:creationId xmlns:p14="http://schemas.microsoft.com/office/powerpoint/2010/main" val="28259617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56C67F-4C61-ADEF-A8A8-A9691195BFD9}"/>
              </a:ext>
            </a:extLst>
          </p:cNvPr>
          <p:cNvSpPr>
            <a:spLocks noGrp="1"/>
          </p:cNvSpPr>
          <p:nvPr>
            <p:ph type="title"/>
          </p:nvPr>
        </p:nvSpPr>
        <p:spPr/>
        <p:txBody>
          <a:bodyPr/>
          <a:lstStyle/>
          <a:p>
            <a:r>
              <a:rPr lang="en-US" dirty="0"/>
              <a:t>NOGRR245 FAQs</a:t>
            </a:r>
          </a:p>
        </p:txBody>
      </p:sp>
      <p:sp>
        <p:nvSpPr>
          <p:cNvPr id="4" name="Slide Number Placeholder 3">
            <a:extLst>
              <a:ext uri="{FF2B5EF4-FFF2-40B4-BE49-F238E27FC236}">
                <a16:creationId xmlns:a16="http://schemas.microsoft.com/office/drawing/2014/main" id="{C2AF16C6-5FA5-7BD9-2FD3-1A2EA155B098}"/>
              </a:ext>
            </a:extLst>
          </p:cNvPr>
          <p:cNvSpPr>
            <a:spLocks noGrp="1"/>
          </p:cNvSpPr>
          <p:nvPr>
            <p:ph type="sldNum" sz="quarter" idx="4"/>
          </p:nvPr>
        </p:nvSpPr>
        <p:spPr/>
        <p:txBody>
          <a:bodyPr/>
          <a:lstStyle/>
          <a:p>
            <a:fld id="{1D93BD3E-1E9A-4970-A6F7-E7AC52762E0C}" type="slidenum">
              <a:rPr lang="en-US" smtClean="0"/>
              <a:pPr/>
              <a:t>11</a:t>
            </a:fld>
            <a:endParaRPr lang="en-US" dirty="0"/>
          </a:p>
        </p:txBody>
      </p:sp>
      <p:sp>
        <p:nvSpPr>
          <p:cNvPr id="3" name="TextBox 2">
            <a:extLst>
              <a:ext uri="{FF2B5EF4-FFF2-40B4-BE49-F238E27FC236}">
                <a16:creationId xmlns:a16="http://schemas.microsoft.com/office/drawing/2014/main" id="{F1EA7CB8-7CD8-66BF-7028-53732121790A}"/>
              </a:ext>
            </a:extLst>
          </p:cNvPr>
          <p:cNvSpPr txBox="1"/>
          <p:nvPr/>
        </p:nvSpPr>
        <p:spPr>
          <a:xfrm>
            <a:off x="381000" y="838200"/>
            <a:ext cx="8382000" cy="5446235"/>
          </a:xfrm>
          <a:prstGeom prst="rect">
            <a:avLst/>
          </a:prstGeom>
          <a:noFill/>
        </p:spPr>
        <p:txBody>
          <a:bodyPr wrap="square">
            <a:spAutoFit/>
          </a:bodyPr>
          <a:lstStyle/>
          <a:p>
            <a:pPr marL="0" lvl="1">
              <a:lnSpc>
                <a:spcPct val="114000"/>
              </a:lnSpc>
            </a:pPr>
            <a:r>
              <a:rPr lang="en-US" sz="1700" b="1" u="sng"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Question</a:t>
            </a:r>
            <a:r>
              <a:rPr lang="en-US" sz="17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 Our inverter protection settings were established based on equipment capability rather than </a:t>
            </a:r>
            <a:r>
              <a:rPr lang="en-US" sz="1700" i="1"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absolute</a:t>
            </a:r>
            <a:r>
              <a:rPr lang="en-US" sz="17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 limits, meaning configured to trip at or near those limits; existing settings meet existing requirements and do not risk tripping within ride-through requirements; do you agree it does not merit making updates to protection settings because the effort and cost to adhere to NOGRR245 by maximizing settings to “absolute” equipment limits is not justified?</a:t>
            </a:r>
          </a:p>
          <a:p>
            <a:pPr marL="0" lvl="1">
              <a:lnSpc>
                <a:spcPct val="114000"/>
              </a:lnSpc>
            </a:pPr>
            <a:endParaRPr lang="en-US" sz="17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endParaRPr>
          </a:p>
          <a:p>
            <a:pPr marL="0" lvl="1">
              <a:lnSpc>
                <a:spcPct val="114000"/>
              </a:lnSpc>
            </a:pPr>
            <a:r>
              <a:rPr lang="en-US" sz="1700" b="1" u="sng"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Answer</a:t>
            </a:r>
            <a:r>
              <a:rPr lang="en-US" sz="17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 NOGRR245 was drafted to require Resources to </a:t>
            </a:r>
            <a:r>
              <a:rPr lang="en-US" sz="1700" i="1"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maximize</a:t>
            </a:r>
            <a:r>
              <a:rPr lang="en-US" sz="17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 ride-through performance and capabilities, not just meet </a:t>
            </a:r>
            <a:r>
              <a:rPr lang="en-US" sz="1700" i="1"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minimum</a:t>
            </a:r>
            <a:r>
              <a:rPr lang="en-US" sz="17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 requirements</a:t>
            </a:r>
          </a:p>
          <a:p>
            <a:pPr marL="285750" lvl="1" indent="-285750">
              <a:lnSpc>
                <a:spcPct val="114000"/>
              </a:lnSpc>
              <a:buFont typeface="Arial" panose="020B0604020202020204" pitchFamily="34" charset="0"/>
              <a:buChar char="•"/>
            </a:pPr>
            <a:r>
              <a:rPr lang="en-US" sz="17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NOG require </a:t>
            </a:r>
            <a:r>
              <a:rPr lang="en-US" sz="1700" i="1"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all </a:t>
            </a:r>
            <a:r>
              <a:rPr lang="en-US" sz="17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IBRs, Type 1 WGRs and Type 2 WGRs to </a:t>
            </a:r>
            <a:r>
              <a:rPr lang="en-US" sz="1700" i="1"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maximize – to the fullest extent </a:t>
            </a:r>
            <a:r>
              <a:rPr lang="en-US" sz="1700" b="1" i="1"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possible</a:t>
            </a:r>
            <a:r>
              <a:rPr lang="en-US" sz="17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 – frequency and voltage ride-through performance and capability but that does not mean </a:t>
            </a:r>
            <a:r>
              <a:rPr lang="en-US" sz="1700" i="1"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absolute limits </a:t>
            </a:r>
            <a:r>
              <a:rPr lang="en-US" sz="17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of equipment capability - appropriate margins in accordance with OEM guidance and Good Utility Practice are expected to prevent equipment damage when maximizing performance</a:t>
            </a:r>
          </a:p>
          <a:p>
            <a:pPr marL="285750" lvl="1" indent="-285750">
              <a:lnSpc>
                <a:spcPct val="114000"/>
              </a:lnSpc>
              <a:buFont typeface="Arial" panose="020B0604020202020204" pitchFamily="34" charset="0"/>
              <a:buChar char="•"/>
            </a:pPr>
            <a:r>
              <a:rPr lang="en-US" sz="17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If ERCOT learns a Resource did </a:t>
            </a:r>
            <a:r>
              <a:rPr lang="en-US" sz="1700" i="1"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not</a:t>
            </a:r>
            <a:r>
              <a:rPr lang="en-US" sz="17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 maximize its protection systems, controls, and other plant equipment (w/n equipment limitations and consistent with Good Utility Practice) to achieve, as close as reasonably possible, the capability and performance in IEEE 2800-2022, sections 5, 7 and 9 (and not just meet </a:t>
            </a:r>
            <a:r>
              <a:rPr lang="en-US" sz="1700" i="1"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minimum </a:t>
            </a:r>
            <a:r>
              <a:rPr lang="en-US" sz="17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requirements), the Resource could be considered out of compliance</a:t>
            </a:r>
          </a:p>
        </p:txBody>
      </p:sp>
    </p:spTree>
    <p:extLst>
      <p:ext uri="{BB962C8B-B14F-4D97-AF65-F5344CB8AC3E}">
        <p14:creationId xmlns:p14="http://schemas.microsoft.com/office/powerpoint/2010/main" val="39303483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56C67F-4C61-ADEF-A8A8-A9691195BFD9}"/>
              </a:ext>
            </a:extLst>
          </p:cNvPr>
          <p:cNvSpPr>
            <a:spLocks noGrp="1"/>
          </p:cNvSpPr>
          <p:nvPr>
            <p:ph type="title"/>
          </p:nvPr>
        </p:nvSpPr>
        <p:spPr/>
        <p:txBody>
          <a:bodyPr/>
          <a:lstStyle/>
          <a:p>
            <a:r>
              <a:rPr lang="en-US" dirty="0"/>
              <a:t>NOGRR245 FAQs</a:t>
            </a:r>
          </a:p>
        </p:txBody>
      </p:sp>
      <p:sp>
        <p:nvSpPr>
          <p:cNvPr id="4" name="Slide Number Placeholder 3">
            <a:extLst>
              <a:ext uri="{FF2B5EF4-FFF2-40B4-BE49-F238E27FC236}">
                <a16:creationId xmlns:a16="http://schemas.microsoft.com/office/drawing/2014/main" id="{C2AF16C6-5FA5-7BD9-2FD3-1A2EA155B098}"/>
              </a:ext>
            </a:extLst>
          </p:cNvPr>
          <p:cNvSpPr>
            <a:spLocks noGrp="1"/>
          </p:cNvSpPr>
          <p:nvPr>
            <p:ph type="sldNum" sz="quarter" idx="4"/>
          </p:nvPr>
        </p:nvSpPr>
        <p:spPr/>
        <p:txBody>
          <a:bodyPr/>
          <a:lstStyle/>
          <a:p>
            <a:fld id="{1D93BD3E-1E9A-4970-A6F7-E7AC52762E0C}" type="slidenum">
              <a:rPr lang="en-US" smtClean="0"/>
              <a:pPr/>
              <a:t>12</a:t>
            </a:fld>
            <a:endParaRPr lang="en-US" dirty="0"/>
          </a:p>
        </p:txBody>
      </p:sp>
      <p:sp>
        <p:nvSpPr>
          <p:cNvPr id="3" name="TextBox 2">
            <a:extLst>
              <a:ext uri="{FF2B5EF4-FFF2-40B4-BE49-F238E27FC236}">
                <a16:creationId xmlns:a16="http://schemas.microsoft.com/office/drawing/2014/main" id="{F1EA7CB8-7CD8-66BF-7028-53732121790A}"/>
              </a:ext>
            </a:extLst>
          </p:cNvPr>
          <p:cNvSpPr txBox="1"/>
          <p:nvPr/>
        </p:nvSpPr>
        <p:spPr>
          <a:xfrm>
            <a:off x="381000" y="838200"/>
            <a:ext cx="8382000" cy="5148012"/>
          </a:xfrm>
          <a:prstGeom prst="rect">
            <a:avLst/>
          </a:prstGeom>
          <a:noFill/>
        </p:spPr>
        <p:txBody>
          <a:bodyPr wrap="square">
            <a:spAutoFit/>
          </a:bodyPr>
          <a:lstStyle/>
          <a:p>
            <a:pPr marL="0" lvl="1">
              <a:lnSpc>
                <a:spcPct val="114000"/>
              </a:lnSpc>
            </a:pPr>
            <a:r>
              <a:rPr lang="en-US" sz="1700" b="1" u="sng"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Question</a:t>
            </a:r>
            <a:r>
              <a:rPr lang="en-US" sz="17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 If current settings are not set at minimum requirement but also not set to </a:t>
            </a:r>
            <a:r>
              <a:rPr lang="en-US" sz="1700" i="1"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absolute</a:t>
            </a:r>
            <a:r>
              <a:rPr lang="en-US" sz="17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 maximum capability, setting changes are not required, is that correct?</a:t>
            </a:r>
          </a:p>
          <a:p>
            <a:pPr marL="0" lvl="1">
              <a:lnSpc>
                <a:spcPct val="114000"/>
              </a:lnSpc>
            </a:pPr>
            <a:endParaRPr lang="en-US" sz="17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endParaRPr>
          </a:p>
          <a:p>
            <a:pPr marL="0" lvl="1">
              <a:lnSpc>
                <a:spcPct val="114000"/>
              </a:lnSpc>
            </a:pPr>
            <a:r>
              <a:rPr lang="en-US" sz="1700" b="1" u="sng"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Answer</a:t>
            </a:r>
            <a:r>
              <a:rPr lang="en-US" sz="17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 NOG do not require setting equipment to “absolute maximum capability” but do require you to ensure ride-through capability and performance is not merely set at </a:t>
            </a:r>
            <a:r>
              <a:rPr lang="en-US" sz="1700" i="1"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minimum</a:t>
            </a:r>
            <a:r>
              <a:rPr lang="en-US" sz="17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 level in NOG </a:t>
            </a:r>
            <a:r>
              <a:rPr lang="en-US" sz="1700" i="1"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if you can maximize ride-through capability beyond the minimum level </a:t>
            </a:r>
            <a:r>
              <a:rPr lang="en-US" sz="17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consistent w/ OEM recommendations and Good Utility Practice</a:t>
            </a:r>
            <a:endParaRPr lang="en-US" sz="1700" i="1"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endParaRPr>
          </a:p>
          <a:p>
            <a:pPr marL="285750" lvl="1" indent="-285750">
              <a:lnSpc>
                <a:spcPct val="114000"/>
              </a:lnSpc>
              <a:buFont typeface="Arial" panose="020B0604020202020204" pitchFamily="34" charset="0"/>
              <a:buChar char="•"/>
            </a:pPr>
            <a:r>
              <a:rPr lang="en-US" sz="17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NOG Sec. 2.9.1(8) provides “maximizing” means making, “software, settings, firmware, and parameterization changes, which includes any memory upgrades to accommodate such changes that do not involve modifying other Resource equipment or components, to maximize capabilities of the Resource with respect to the specified IEEE 2800-2022 requirements </a:t>
            </a:r>
            <a:r>
              <a:rPr lang="en-US" sz="1700" i="1"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in accordance with Good Utility Practice</a:t>
            </a:r>
            <a:r>
              <a:rPr lang="en-US" sz="17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 (emphasis added) </a:t>
            </a:r>
          </a:p>
          <a:p>
            <a:pPr marL="285750" lvl="1" indent="-285750">
              <a:lnSpc>
                <a:spcPct val="114000"/>
              </a:lnSpc>
              <a:buFont typeface="Arial" panose="020B0604020202020204" pitchFamily="34" charset="0"/>
              <a:buChar char="•"/>
            </a:pPr>
            <a:r>
              <a:rPr lang="en-US" sz="17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If you believe you maximized Resource ride-through capability to </a:t>
            </a:r>
            <a:r>
              <a:rPr lang="en-US" sz="1700" i="1"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maximum extent the equipment allows </a:t>
            </a:r>
            <a:r>
              <a:rPr lang="en-US" sz="17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(consistent with Good Utility Practice) and Resource at least meets capability and performance requirements in NOG Sections 2.6 and 2.9 (whichever apply to it), no additional setting changes are required</a:t>
            </a:r>
          </a:p>
          <a:p>
            <a:pPr marL="285750" lvl="1" indent="-285750">
              <a:lnSpc>
                <a:spcPct val="114000"/>
              </a:lnSpc>
              <a:buFont typeface="Arial" panose="020B0604020202020204" pitchFamily="34" charset="0"/>
              <a:buChar char="•"/>
            </a:pPr>
            <a:endParaRPr lang="en-US" sz="1700"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854122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56C67F-4C61-ADEF-A8A8-A9691195BFD9}"/>
              </a:ext>
            </a:extLst>
          </p:cNvPr>
          <p:cNvSpPr>
            <a:spLocks noGrp="1"/>
          </p:cNvSpPr>
          <p:nvPr>
            <p:ph type="title"/>
          </p:nvPr>
        </p:nvSpPr>
        <p:spPr/>
        <p:txBody>
          <a:bodyPr/>
          <a:lstStyle/>
          <a:p>
            <a:r>
              <a:rPr lang="en-US" dirty="0"/>
              <a:t>NOGRR245 FAQs</a:t>
            </a:r>
          </a:p>
        </p:txBody>
      </p:sp>
      <p:sp>
        <p:nvSpPr>
          <p:cNvPr id="4" name="Slide Number Placeholder 3">
            <a:extLst>
              <a:ext uri="{FF2B5EF4-FFF2-40B4-BE49-F238E27FC236}">
                <a16:creationId xmlns:a16="http://schemas.microsoft.com/office/drawing/2014/main" id="{C2AF16C6-5FA5-7BD9-2FD3-1A2EA155B098}"/>
              </a:ext>
            </a:extLst>
          </p:cNvPr>
          <p:cNvSpPr>
            <a:spLocks noGrp="1"/>
          </p:cNvSpPr>
          <p:nvPr>
            <p:ph type="sldNum" sz="quarter" idx="4"/>
          </p:nvPr>
        </p:nvSpPr>
        <p:spPr/>
        <p:txBody>
          <a:bodyPr/>
          <a:lstStyle/>
          <a:p>
            <a:fld id="{1D93BD3E-1E9A-4970-A6F7-E7AC52762E0C}" type="slidenum">
              <a:rPr lang="en-US" smtClean="0"/>
              <a:pPr/>
              <a:t>13</a:t>
            </a:fld>
            <a:endParaRPr lang="en-US" dirty="0"/>
          </a:p>
        </p:txBody>
      </p:sp>
      <p:sp>
        <p:nvSpPr>
          <p:cNvPr id="3" name="TextBox 2">
            <a:extLst>
              <a:ext uri="{FF2B5EF4-FFF2-40B4-BE49-F238E27FC236}">
                <a16:creationId xmlns:a16="http://schemas.microsoft.com/office/drawing/2014/main" id="{F1EA7CB8-7CD8-66BF-7028-53732121790A}"/>
              </a:ext>
            </a:extLst>
          </p:cNvPr>
          <p:cNvSpPr txBox="1"/>
          <p:nvPr/>
        </p:nvSpPr>
        <p:spPr>
          <a:xfrm>
            <a:off x="381000" y="838200"/>
            <a:ext cx="8382000" cy="4636910"/>
          </a:xfrm>
          <a:prstGeom prst="rect">
            <a:avLst/>
          </a:prstGeom>
          <a:noFill/>
        </p:spPr>
        <p:txBody>
          <a:bodyPr wrap="square">
            <a:spAutoFit/>
          </a:bodyPr>
          <a:lstStyle/>
          <a:p>
            <a:pPr marL="0" lvl="1">
              <a:lnSpc>
                <a:spcPct val="114000"/>
              </a:lnSpc>
            </a:pPr>
            <a:r>
              <a:rPr lang="en-US" sz="2000" b="1" u="sng"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Question</a:t>
            </a:r>
            <a:r>
              <a:rPr lang="en-US" sz="20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 What does “modification was fully implemented prior to January 1, 2028” in NOG Sec. 2.9.1(1)(a)(ii) mean (</a:t>
            </a:r>
            <a:r>
              <a:rPr lang="en-US" sz="2000" i="1"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i.e.</a:t>
            </a:r>
            <a:r>
              <a:rPr lang="en-US" sz="20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 what criteria apply to consider this milestone achieved)?</a:t>
            </a:r>
          </a:p>
          <a:p>
            <a:pPr marL="0" lvl="1">
              <a:lnSpc>
                <a:spcPct val="114000"/>
              </a:lnSpc>
            </a:pPr>
            <a:endParaRPr lang="en-US" sz="20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endParaRPr>
          </a:p>
          <a:p>
            <a:pPr marL="0" lvl="1">
              <a:lnSpc>
                <a:spcPct val="114000"/>
              </a:lnSpc>
            </a:pPr>
            <a:r>
              <a:rPr lang="en-US" sz="2000" b="1" u="sng"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Answer</a:t>
            </a:r>
            <a:r>
              <a:rPr lang="en-US" sz="20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 NOG Sec. 2.9.1(1)(a)(ii) requires modification be fully implemented before 1/1/28</a:t>
            </a:r>
          </a:p>
          <a:p>
            <a:pPr marL="285750" lvl="1" indent="-285750">
              <a:lnSpc>
                <a:spcPct val="114000"/>
              </a:lnSpc>
              <a:buFont typeface="Arial" panose="020B0604020202020204" pitchFamily="34" charset="0"/>
              <a:buChar char="•"/>
            </a:pPr>
            <a:r>
              <a:rPr lang="en-US" sz="20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PG Sec. 5.2.1(1)(c)(iii) provides that modifying any IBR control settings or equipment that impacts dynamic response at Point of Interconnection (POI) in a manner deemed to require further study per PG Sec. 5.5(5) must follow requirements in PG Sec. 5.2</a:t>
            </a:r>
          </a:p>
          <a:p>
            <a:pPr marL="285750" lvl="1" indent="-285750">
              <a:lnSpc>
                <a:spcPct val="114000"/>
              </a:lnSpc>
              <a:buFont typeface="Arial" panose="020B0604020202020204" pitchFamily="34" charset="0"/>
              <a:buChar char="•"/>
            </a:pPr>
            <a:r>
              <a:rPr lang="en-US" sz="20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Based on plain meaning of “fully implemented,” modifications must have gone through the ERCOT processes in PG and be completed – </a:t>
            </a:r>
            <a:r>
              <a:rPr lang="en-US" sz="2000" i="1"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i.e</a:t>
            </a:r>
            <a:r>
              <a:rPr lang="en-US" sz="20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 Resource is commissioned</a:t>
            </a:r>
            <a:endParaRPr lang="en-US" sz="2000"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909848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56C67F-4C61-ADEF-A8A8-A9691195BFD9}"/>
              </a:ext>
            </a:extLst>
          </p:cNvPr>
          <p:cNvSpPr>
            <a:spLocks noGrp="1"/>
          </p:cNvSpPr>
          <p:nvPr>
            <p:ph type="title"/>
          </p:nvPr>
        </p:nvSpPr>
        <p:spPr/>
        <p:txBody>
          <a:bodyPr/>
          <a:lstStyle/>
          <a:p>
            <a:r>
              <a:rPr lang="en-US" dirty="0"/>
              <a:t>NOGRR245 FAQs</a:t>
            </a:r>
          </a:p>
        </p:txBody>
      </p:sp>
      <p:sp>
        <p:nvSpPr>
          <p:cNvPr id="4" name="Slide Number Placeholder 3">
            <a:extLst>
              <a:ext uri="{FF2B5EF4-FFF2-40B4-BE49-F238E27FC236}">
                <a16:creationId xmlns:a16="http://schemas.microsoft.com/office/drawing/2014/main" id="{C2AF16C6-5FA5-7BD9-2FD3-1A2EA155B098}"/>
              </a:ext>
            </a:extLst>
          </p:cNvPr>
          <p:cNvSpPr>
            <a:spLocks noGrp="1"/>
          </p:cNvSpPr>
          <p:nvPr>
            <p:ph type="sldNum" sz="quarter" idx="4"/>
          </p:nvPr>
        </p:nvSpPr>
        <p:spPr/>
        <p:txBody>
          <a:bodyPr/>
          <a:lstStyle/>
          <a:p>
            <a:fld id="{1D93BD3E-1E9A-4970-A6F7-E7AC52762E0C}" type="slidenum">
              <a:rPr lang="en-US" smtClean="0"/>
              <a:pPr/>
              <a:t>14</a:t>
            </a:fld>
            <a:endParaRPr lang="en-US" dirty="0"/>
          </a:p>
        </p:txBody>
      </p:sp>
      <p:sp>
        <p:nvSpPr>
          <p:cNvPr id="3" name="TextBox 2">
            <a:extLst>
              <a:ext uri="{FF2B5EF4-FFF2-40B4-BE49-F238E27FC236}">
                <a16:creationId xmlns:a16="http://schemas.microsoft.com/office/drawing/2014/main" id="{F1EA7CB8-7CD8-66BF-7028-53732121790A}"/>
              </a:ext>
            </a:extLst>
          </p:cNvPr>
          <p:cNvSpPr txBox="1"/>
          <p:nvPr/>
        </p:nvSpPr>
        <p:spPr>
          <a:xfrm>
            <a:off x="484654" y="892549"/>
            <a:ext cx="8021171" cy="4814203"/>
          </a:xfrm>
          <a:prstGeom prst="rect">
            <a:avLst/>
          </a:prstGeom>
          <a:noFill/>
        </p:spPr>
        <p:txBody>
          <a:bodyPr wrap="square">
            <a:spAutoFit/>
          </a:bodyPr>
          <a:lstStyle/>
          <a:p>
            <a:pPr marL="0" lvl="1">
              <a:lnSpc>
                <a:spcPct val="114000"/>
              </a:lnSpc>
            </a:pPr>
            <a:r>
              <a:rPr lang="en-US" b="1" u="sng"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Question</a:t>
            </a:r>
            <a:r>
              <a:rPr lang="en-US"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 Do Type  3 wind projects that undergo repower have until 1/1/2028 to comply with NOGRR 245 modification requirements?</a:t>
            </a:r>
          </a:p>
          <a:p>
            <a:pPr marL="0" lvl="1">
              <a:lnSpc>
                <a:spcPct val="114000"/>
              </a:lnSpc>
            </a:pPr>
            <a:endParaRPr lang="en-US"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endParaRPr>
          </a:p>
          <a:p>
            <a:pPr marL="0" lvl="1">
              <a:lnSpc>
                <a:spcPct val="114000"/>
              </a:lnSpc>
            </a:pPr>
            <a:r>
              <a:rPr lang="en-US" b="1" u="sng"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Answer</a:t>
            </a:r>
            <a:r>
              <a:rPr lang="en-US"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 Type 3 WGRs are "inverter-based" so all requirements applicable to IBRs apply to them </a:t>
            </a:r>
          </a:p>
          <a:p>
            <a:pPr marL="214313" lvl="1" indent="-214313">
              <a:lnSpc>
                <a:spcPct val="114000"/>
              </a:lnSpc>
              <a:buFont typeface="Arial" panose="020B0604020202020204" pitchFamily="34" charset="0"/>
              <a:buChar char="•"/>
            </a:pPr>
            <a:r>
              <a:rPr lang="en-US"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NOG Sec. 2.9.1.1 applies to IBRs w/ SGIA dated after 8/1/24 and any existing Resources making modifications covered by Planning Guide (PG) Sec. 5.2.1(1)(c) after 8/1/24</a:t>
            </a:r>
          </a:p>
          <a:p>
            <a:pPr marL="214313" lvl="1" indent="-214313">
              <a:lnSpc>
                <a:spcPct val="114000"/>
              </a:lnSpc>
              <a:buFont typeface="Arial" panose="020B0604020202020204" pitchFamily="34" charset="0"/>
              <a:buChar char="•"/>
            </a:pPr>
            <a:r>
              <a:rPr lang="en-US"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If Resource w/ SGIA </a:t>
            </a:r>
            <a:r>
              <a:rPr lang="en-US" b="1"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pre-dating 8/1/24</a:t>
            </a:r>
            <a:r>
              <a:rPr lang="en-US"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 makes modifications covered by PG Sec. 5.2.1(1)(c) and fully implements the work by 1/1/28, the VRT requirements in </a:t>
            </a:r>
            <a:r>
              <a:rPr lang="en-US" b="1"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NOG Sec. 2.9.1.2</a:t>
            </a:r>
            <a:r>
              <a:rPr lang="en-US"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 are compliance obligation </a:t>
            </a:r>
            <a:r>
              <a:rPr lang="en-US" i="1"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but Resource still must maximize VRT capability to the fullest extent equipment allows (consistent with Good Utility Practice)</a:t>
            </a:r>
          </a:p>
          <a:p>
            <a:pPr marL="214313" lvl="1" indent="-214313">
              <a:lnSpc>
                <a:spcPct val="114000"/>
              </a:lnSpc>
              <a:buFont typeface="Arial" panose="020B0604020202020204" pitchFamily="34" charset="0"/>
              <a:buChar char="•"/>
            </a:pPr>
            <a:r>
              <a:rPr lang="en-US"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If work not done by 1/1/28, post-modification Resource must meet </a:t>
            </a:r>
            <a:r>
              <a:rPr lang="en-US" b="1"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NOG Sec. 2.9.1.1</a:t>
            </a:r>
          </a:p>
        </p:txBody>
      </p:sp>
    </p:spTree>
    <p:extLst>
      <p:ext uri="{BB962C8B-B14F-4D97-AF65-F5344CB8AC3E}">
        <p14:creationId xmlns:p14="http://schemas.microsoft.com/office/powerpoint/2010/main" val="34967647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56C67F-4C61-ADEF-A8A8-A9691195BFD9}"/>
              </a:ext>
            </a:extLst>
          </p:cNvPr>
          <p:cNvSpPr>
            <a:spLocks noGrp="1"/>
          </p:cNvSpPr>
          <p:nvPr>
            <p:ph type="title"/>
          </p:nvPr>
        </p:nvSpPr>
        <p:spPr/>
        <p:txBody>
          <a:bodyPr/>
          <a:lstStyle/>
          <a:p>
            <a:r>
              <a:rPr lang="en-US" dirty="0"/>
              <a:t>NOGRR245 FAQs</a:t>
            </a:r>
          </a:p>
        </p:txBody>
      </p:sp>
      <p:sp>
        <p:nvSpPr>
          <p:cNvPr id="4" name="Slide Number Placeholder 3">
            <a:extLst>
              <a:ext uri="{FF2B5EF4-FFF2-40B4-BE49-F238E27FC236}">
                <a16:creationId xmlns:a16="http://schemas.microsoft.com/office/drawing/2014/main" id="{C2AF16C6-5FA5-7BD9-2FD3-1A2EA155B098}"/>
              </a:ext>
            </a:extLst>
          </p:cNvPr>
          <p:cNvSpPr>
            <a:spLocks noGrp="1"/>
          </p:cNvSpPr>
          <p:nvPr>
            <p:ph type="sldNum" sz="quarter" idx="4"/>
          </p:nvPr>
        </p:nvSpPr>
        <p:spPr/>
        <p:txBody>
          <a:bodyPr/>
          <a:lstStyle/>
          <a:p>
            <a:fld id="{1D93BD3E-1E9A-4970-A6F7-E7AC52762E0C}" type="slidenum">
              <a:rPr lang="en-US" smtClean="0"/>
              <a:pPr/>
              <a:t>15</a:t>
            </a:fld>
            <a:endParaRPr lang="en-US" dirty="0"/>
          </a:p>
        </p:txBody>
      </p:sp>
      <p:sp>
        <p:nvSpPr>
          <p:cNvPr id="3" name="TextBox 2">
            <a:extLst>
              <a:ext uri="{FF2B5EF4-FFF2-40B4-BE49-F238E27FC236}">
                <a16:creationId xmlns:a16="http://schemas.microsoft.com/office/drawing/2014/main" id="{F1EA7CB8-7CD8-66BF-7028-53732121790A}"/>
              </a:ext>
            </a:extLst>
          </p:cNvPr>
          <p:cNvSpPr txBox="1"/>
          <p:nvPr/>
        </p:nvSpPr>
        <p:spPr>
          <a:xfrm>
            <a:off x="381000" y="838200"/>
            <a:ext cx="8382000" cy="4636910"/>
          </a:xfrm>
          <a:prstGeom prst="rect">
            <a:avLst/>
          </a:prstGeom>
          <a:noFill/>
        </p:spPr>
        <p:txBody>
          <a:bodyPr wrap="square">
            <a:spAutoFit/>
          </a:bodyPr>
          <a:lstStyle/>
          <a:p>
            <a:pPr marL="0" lvl="1">
              <a:lnSpc>
                <a:spcPct val="114000"/>
              </a:lnSpc>
            </a:pPr>
            <a:r>
              <a:rPr lang="en-US" sz="2000" b="1" u="sng"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Question</a:t>
            </a:r>
            <a:r>
              <a:rPr lang="en-US" sz="20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 If the intent was to reach Commercial Operations Date (COD) before 1/1/28 but COD is delayed beyond the owner’s control, can you confirm only Legacy requirements must be met? </a:t>
            </a:r>
          </a:p>
          <a:p>
            <a:pPr marL="0" lvl="1">
              <a:lnSpc>
                <a:spcPct val="114000"/>
              </a:lnSpc>
            </a:pPr>
            <a:endParaRPr lang="en-US" sz="20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endParaRPr>
          </a:p>
          <a:p>
            <a:pPr marL="0" lvl="1">
              <a:lnSpc>
                <a:spcPct val="114000"/>
              </a:lnSpc>
            </a:pPr>
            <a:r>
              <a:rPr lang="en-US" sz="2000" b="1" u="sng"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Answer</a:t>
            </a:r>
            <a:r>
              <a:rPr lang="en-US" sz="20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 The analysis does not focus on “COD” but on when the Resource fully implements the modifications by 1/1/28</a:t>
            </a:r>
          </a:p>
          <a:p>
            <a:pPr marL="285750" lvl="1" indent="-285750">
              <a:lnSpc>
                <a:spcPct val="114000"/>
              </a:lnSpc>
              <a:buFont typeface="Arial" panose="020B0604020202020204" pitchFamily="34" charset="0"/>
              <a:buChar char="•"/>
            </a:pPr>
            <a:r>
              <a:rPr lang="en-US" sz="20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NOG were approved by stakeholders, Board and PUC – ERCOT cannot change dates in NOG</a:t>
            </a:r>
          </a:p>
          <a:p>
            <a:pPr marL="285750" lvl="1" indent="-285750">
              <a:lnSpc>
                <a:spcPct val="114000"/>
              </a:lnSpc>
              <a:buFont typeface="Arial" panose="020B0604020202020204" pitchFamily="34" charset="0"/>
              <a:buChar char="•"/>
            </a:pPr>
            <a:r>
              <a:rPr lang="en-US" sz="20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If Resource does not fully implement modifications prior to 1/1/28, NOG Section 2.9.1(8) requires it to meet and, if possible, exceed IEEE 2800-2022 sections 5, 7 and 9</a:t>
            </a:r>
          </a:p>
          <a:p>
            <a:pPr marL="285750" lvl="1" indent="-285750">
              <a:lnSpc>
                <a:spcPct val="114000"/>
              </a:lnSpc>
              <a:buFont typeface="Arial" panose="020B0604020202020204" pitchFamily="34" charset="0"/>
              <a:buChar char="•"/>
            </a:pPr>
            <a:r>
              <a:rPr lang="en-US" sz="20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If it cannot meet IEEE 2800-2022 after maximizing capabilities, NOG Section 2.9.1(1)(a)(ii) requires it to meet Preferred requirements in Section 2.9.1.1</a:t>
            </a:r>
          </a:p>
        </p:txBody>
      </p:sp>
    </p:spTree>
    <p:extLst>
      <p:ext uri="{BB962C8B-B14F-4D97-AF65-F5344CB8AC3E}">
        <p14:creationId xmlns:p14="http://schemas.microsoft.com/office/powerpoint/2010/main" val="2769440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56C67F-4C61-ADEF-A8A8-A9691195BFD9}"/>
              </a:ext>
            </a:extLst>
          </p:cNvPr>
          <p:cNvSpPr>
            <a:spLocks noGrp="1"/>
          </p:cNvSpPr>
          <p:nvPr>
            <p:ph type="title"/>
          </p:nvPr>
        </p:nvSpPr>
        <p:spPr/>
        <p:txBody>
          <a:bodyPr/>
          <a:lstStyle/>
          <a:p>
            <a:r>
              <a:rPr lang="en-US" dirty="0"/>
              <a:t>NOGRR245 FAQs</a:t>
            </a:r>
          </a:p>
        </p:txBody>
      </p:sp>
      <p:sp>
        <p:nvSpPr>
          <p:cNvPr id="4" name="Slide Number Placeholder 3">
            <a:extLst>
              <a:ext uri="{FF2B5EF4-FFF2-40B4-BE49-F238E27FC236}">
                <a16:creationId xmlns:a16="http://schemas.microsoft.com/office/drawing/2014/main" id="{C2AF16C6-5FA5-7BD9-2FD3-1A2EA155B098}"/>
              </a:ext>
            </a:extLst>
          </p:cNvPr>
          <p:cNvSpPr>
            <a:spLocks noGrp="1"/>
          </p:cNvSpPr>
          <p:nvPr>
            <p:ph type="sldNum" sz="quarter" idx="4"/>
          </p:nvPr>
        </p:nvSpPr>
        <p:spPr/>
        <p:txBody>
          <a:bodyPr/>
          <a:lstStyle/>
          <a:p>
            <a:fld id="{1D93BD3E-1E9A-4970-A6F7-E7AC52762E0C}" type="slidenum">
              <a:rPr lang="en-US" smtClean="0"/>
              <a:pPr/>
              <a:t>16</a:t>
            </a:fld>
            <a:endParaRPr lang="en-US" dirty="0"/>
          </a:p>
        </p:txBody>
      </p:sp>
      <p:sp>
        <p:nvSpPr>
          <p:cNvPr id="3" name="TextBox 2">
            <a:extLst>
              <a:ext uri="{FF2B5EF4-FFF2-40B4-BE49-F238E27FC236}">
                <a16:creationId xmlns:a16="http://schemas.microsoft.com/office/drawing/2014/main" id="{F1EA7CB8-7CD8-66BF-7028-53732121790A}"/>
              </a:ext>
            </a:extLst>
          </p:cNvPr>
          <p:cNvSpPr txBox="1"/>
          <p:nvPr/>
        </p:nvSpPr>
        <p:spPr>
          <a:xfrm>
            <a:off x="381000" y="838200"/>
            <a:ext cx="8382000" cy="4849789"/>
          </a:xfrm>
          <a:prstGeom prst="rect">
            <a:avLst/>
          </a:prstGeom>
          <a:noFill/>
        </p:spPr>
        <p:txBody>
          <a:bodyPr wrap="square">
            <a:spAutoFit/>
          </a:bodyPr>
          <a:lstStyle/>
          <a:p>
            <a:pPr marL="0" lvl="1">
              <a:lnSpc>
                <a:spcPct val="114000"/>
              </a:lnSpc>
            </a:pPr>
            <a:r>
              <a:rPr lang="en-US" sz="1700" b="1" u="sng"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Question</a:t>
            </a:r>
            <a:r>
              <a:rPr lang="en-US" sz="17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 If a Resource goes through repowering and reaches COD before 1/1/28, what requirements must it meet: legacy or preferred? </a:t>
            </a:r>
          </a:p>
          <a:p>
            <a:pPr marL="0" lvl="1">
              <a:lnSpc>
                <a:spcPct val="114000"/>
              </a:lnSpc>
            </a:pPr>
            <a:endParaRPr lang="en-US" sz="17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endParaRPr>
          </a:p>
          <a:p>
            <a:pPr marL="0" lvl="1">
              <a:lnSpc>
                <a:spcPct val="114000"/>
              </a:lnSpc>
            </a:pPr>
            <a:r>
              <a:rPr lang="en-US" sz="1700" b="1" u="sng"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Answer</a:t>
            </a:r>
            <a:r>
              <a:rPr lang="en-US" sz="17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 Capability and performance requirement for </a:t>
            </a:r>
            <a:r>
              <a:rPr lang="en-US" sz="1700" b="1" i="1"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all</a:t>
            </a:r>
            <a:r>
              <a:rPr lang="en-US" sz="17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 IBRs, Type 1 WGRs and Type 2 WGRs is to </a:t>
            </a:r>
            <a:r>
              <a:rPr lang="en-US" sz="1700" i="1"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maximize </a:t>
            </a:r>
            <a:r>
              <a:rPr lang="en-US" sz="17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performance of protection systems, controls, and other plant equipment (w/n equipment limitations and consistent with Good Utility Practice) to achieve, </a:t>
            </a:r>
            <a:r>
              <a:rPr lang="en-US" sz="1700" i="1"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as close as reasonably possible</a:t>
            </a:r>
            <a:r>
              <a:rPr lang="en-US" sz="17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 capability and performance in IEEE 2800-2022, sections 5, 7 and 9, </a:t>
            </a:r>
            <a:r>
              <a:rPr lang="en-US" sz="1700" i="1"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not just meet minimum requirements in Section 2.9.1.2</a:t>
            </a:r>
            <a:r>
              <a:rPr lang="en-US" sz="17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 (Legacy)</a:t>
            </a:r>
          </a:p>
          <a:p>
            <a:pPr marL="285750" lvl="1" indent="-285750">
              <a:lnSpc>
                <a:spcPct val="114000"/>
              </a:lnSpc>
              <a:buFont typeface="Arial" panose="020B0604020202020204" pitchFamily="34" charset="0"/>
              <a:buChar char="•"/>
            </a:pPr>
            <a:r>
              <a:rPr lang="en-US" sz="17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If Resource cannot meet/exceed IEEE 2800-2022 requirements, NOG Sec. 2.9.1(8) requires it to maximize protection systems, controls, and other plant equipment (w/n equipment limitations and consistent with Good Utility Practice) to achieve, </a:t>
            </a:r>
            <a:r>
              <a:rPr lang="en-US" sz="1700" i="1"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as close as reasonably possible</a:t>
            </a:r>
            <a:r>
              <a:rPr lang="en-US" sz="17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 IEEE 2800-2022</a:t>
            </a:r>
          </a:p>
          <a:p>
            <a:pPr marL="285750" lvl="1" indent="-285750">
              <a:lnSpc>
                <a:spcPct val="114000"/>
              </a:lnSpc>
              <a:buFont typeface="Arial" panose="020B0604020202020204" pitchFamily="34" charset="0"/>
              <a:buChar char="•"/>
            </a:pPr>
            <a:r>
              <a:rPr lang="en-US" sz="17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After maximizing, NOG Sections 2.9.1(1)(b) and 2.9.1.2(8) require Resource to meet and, if possible, exceed the requirements in Sections 2.9.1.2(1)-(7)</a:t>
            </a:r>
          </a:p>
          <a:p>
            <a:pPr marL="285750" lvl="1" indent="-285750">
              <a:lnSpc>
                <a:spcPct val="114000"/>
              </a:lnSpc>
              <a:buFont typeface="Arial" panose="020B0604020202020204" pitchFamily="34" charset="0"/>
              <a:buChar char="•"/>
            </a:pPr>
            <a:r>
              <a:rPr lang="en-US" sz="17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So long as Resource repowering is </a:t>
            </a:r>
            <a:r>
              <a:rPr lang="en-US" sz="1700" i="1"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fully implemented </a:t>
            </a:r>
            <a:r>
              <a:rPr lang="en-US" sz="17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prior to 1/1/28, NOG Sections 2.9.1(1)(a)(ii) and 2.9.1(4) provide it must meet capability and performance in Sec. 2.9.1.2.</a:t>
            </a:r>
          </a:p>
        </p:txBody>
      </p:sp>
    </p:spTree>
    <p:extLst>
      <p:ext uri="{BB962C8B-B14F-4D97-AF65-F5344CB8AC3E}">
        <p14:creationId xmlns:p14="http://schemas.microsoft.com/office/powerpoint/2010/main" val="28575313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56C67F-4C61-ADEF-A8A8-A9691195BFD9}"/>
              </a:ext>
            </a:extLst>
          </p:cNvPr>
          <p:cNvSpPr>
            <a:spLocks noGrp="1"/>
          </p:cNvSpPr>
          <p:nvPr>
            <p:ph type="title"/>
          </p:nvPr>
        </p:nvSpPr>
        <p:spPr/>
        <p:txBody>
          <a:bodyPr/>
          <a:lstStyle/>
          <a:p>
            <a:r>
              <a:rPr lang="en-US" dirty="0"/>
              <a:t>NOGRR245 FAQs</a:t>
            </a:r>
          </a:p>
        </p:txBody>
      </p:sp>
      <p:sp>
        <p:nvSpPr>
          <p:cNvPr id="4" name="Slide Number Placeholder 3">
            <a:extLst>
              <a:ext uri="{FF2B5EF4-FFF2-40B4-BE49-F238E27FC236}">
                <a16:creationId xmlns:a16="http://schemas.microsoft.com/office/drawing/2014/main" id="{C2AF16C6-5FA5-7BD9-2FD3-1A2EA155B098}"/>
              </a:ext>
            </a:extLst>
          </p:cNvPr>
          <p:cNvSpPr>
            <a:spLocks noGrp="1"/>
          </p:cNvSpPr>
          <p:nvPr>
            <p:ph type="sldNum" sz="quarter" idx="4"/>
          </p:nvPr>
        </p:nvSpPr>
        <p:spPr/>
        <p:txBody>
          <a:bodyPr/>
          <a:lstStyle/>
          <a:p>
            <a:fld id="{1D93BD3E-1E9A-4970-A6F7-E7AC52762E0C}" type="slidenum">
              <a:rPr lang="en-US" smtClean="0"/>
              <a:pPr/>
              <a:t>17</a:t>
            </a:fld>
            <a:endParaRPr lang="en-US" dirty="0"/>
          </a:p>
        </p:txBody>
      </p:sp>
      <p:sp>
        <p:nvSpPr>
          <p:cNvPr id="3" name="TextBox 2">
            <a:extLst>
              <a:ext uri="{FF2B5EF4-FFF2-40B4-BE49-F238E27FC236}">
                <a16:creationId xmlns:a16="http://schemas.microsoft.com/office/drawing/2014/main" id="{F1EA7CB8-7CD8-66BF-7028-53732121790A}"/>
              </a:ext>
            </a:extLst>
          </p:cNvPr>
          <p:cNvSpPr txBox="1"/>
          <p:nvPr/>
        </p:nvSpPr>
        <p:spPr>
          <a:xfrm>
            <a:off x="381000" y="838200"/>
            <a:ext cx="8382000" cy="5744458"/>
          </a:xfrm>
          <a:prstGeom prst="rect">
            <a:avLst/>
          </a:prstGeom>
          <a:noFill/>
        </p:spPr>
        <p:txBody>
          <a:bodyPr wrap="square">
            <a:spAutoFit/>
          </a:bodyPr>
          <a:lstStyle/>
          <a:p>
            <a:pPr marL="0" lvl="1">
              <a:lnSpc>
                <a:spcPct val="114000"/>
              </a:lnSpc>
            </a:pPr>
            <a:r>
              <a:rPr lang="en-US" sz="1700" b="1" u="sng"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Question</a:t>
            </a:r>
            <a:r>
              <a:rPr lang="en-US" sz="17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 If a repower without changing the inverters occurs before 1/1/28, what requirements does the project need to meet: Legacy or Preferred? </a:t>
            </a:r>
          </a:p>
          <a:p>
            <a:pPr marL="0" lvl="1">
              <a:lnSpc>
                <a:spcPct val="114000"/>
              </a:lnSpc>
            </a:pPr>
            <a:endParaRPr lang="en-US" sz="17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endParaRPr>
          </a:p>
          <a:p>
            <a:pPr marL="0" lvl="1">
              <a:lnSpc>
                <a:spcPct val="114000"/>
              </a:lnSpc>
            </a:pPr>
            <a:r>
              <a:rPr lang="en-US" sz="1700" b="1" u="sng"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Answer</a:t>
            </a:r>
            <a:r>
              <a:rPr lang="en-US" sz="17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 Analysis does not focus solely on whether inverters are changed</a:t>
            </a:r>
          </a:p>
          <a:p>
            <a:pPr marL="285750" lvl="1" indent="-285750">
              <a:lnSpc>
                <a:spcPct val="114000"/>
              </a:lnSpc>
              <a:buFont typeface="Arial" panose="020B0604020202020204" pitchFamily="34" charset="0"/>
              <a:buChar char="•"/>
            </a:pPr>
            <a:r>
              <a:rPr lang="en-US" sz="17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Any modification of existing Resource meeting requirements in PG Section 5.2.1(1)(c) must go through GIM process</a:t>
            </a:r>
          </a:p>
          <a:p>
            <a:pPr marL="285750" lvl="1" indent="-285750">
              <a:lnSpc>
                <a:spcPct val="114000"/>
              </a:lnSpc>
              <a:buFont typeface="Arial" panose="020B0604020202020204" pitchFamily="34" charset="0"/>
              <a:buChar char="•"/>
            </a:pPr>
            <a:endParaRPr lang="en-US" sz="17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endParaRPr>
          </a:p>
          <a:p>
            <a:pPr marL="285750" lvl="1" indent="-285750">
              <a:lnSpc>
                <a:spcPct val="114000"/>
              </a:lnSpc>
              <a:buFont typeface="Arial" panose="020B0604020202020204" pitchFamily="34" charset="0"/>
              <a:buChar char="•"/>
            </a:pPr>
            <a:endParaRPr lang="en-US" sz="17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endParaRPr>
          </a:p>
          <a:p>
            <a:pPr marL="0" lvl="1">
              <a:lnSpc>
                <a:spcPct val="114000"/>
              </a:lnSpc>
            </a:pPr>
            <a:r>
              <a:rPr lang="en-US" sz="1700" b="1" u="sng"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Question</a:t>
            </a:r>
            <a:r>
              <a:rPr lang="en-US" sz="17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 What if repower without changing inverters occurs </a:t>
            </a:r>
            <a:r>
              <a:rPr lang="en-US" sz="1700" i="1"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after</a:t>
            </a:r>
            <a:r>
              <a:rPr lang="en-US" sz="17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 1/1/28, what requirements does the project need to meet: Legacy or Preferred? </a:t>
            </a:r>
          </a:p>
          <a:p>
            <a:pPr marL="0" lvl="1">
              <a:lnSpc>
                <a:spcPct val="114000"/>
              </a:lnSpc>
            </a:pPr>
            <a:endParaRPr lang="en-US" sz="17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endParaRPr>
          </a:p>
          <a:p>
            <a:pPr marL="0" lvl="1">
              <a:lnSpc>
                <a:spcPct val="114000"/>
              </a:lnSpc>
            </a:pPr>
            <a:r>
              <a:rPr lang="en-US" sz="1700" b="1" u="sng"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Answer</a:t>
            </a:r>
            <a:r>
              <a:rPr lang="en-US" sz="17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 Analysis focuses on when Resource fully implements modifications (in this case after 1/1/28)</a:t>
            </a:r>
          </a:p>
          <a:p>
            <a:pPr marL="285750" lvl="1" indent="-285750">
              <a:lnSpc>
                <a:spcPct val="114000"/>
              </a:lnSpc>
              <a:buFont typeface="Arial" panose="020B0604020202020204" pitchFamily="34" charset="0"/>
              <a:buChar char="•"/>
            </a:pPr>
            <a:r>
              <a:rPr lang="en-US" sz="17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In this case, NOG 2.9.1(8) requires Resource to meet and, if possible, exceed IEEE 2800-2022 sections 5, 7 and 9</a:t>
            </a:r>
          </a:p>
          <a:p>
            <a:pPr marL="285750" lvl="1" indent="-285750">
              <a:lnSpc>
                <a:spcPct val="114000"/>
              </a:lnSpc>
              <a:buFont typeface="Arial" panose="020B0604020202020204" pitchFamily="34" charset="0"/>
              <a:buChar char="•"/>
            </a:pPr>
            <a:r>
              <a:rPr lang="en-US" sz="17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If, after maximizing capabilities, it cannot meet IEEE 2800-2022, NOG 2.9.1(1)(a)(ii) requires it to meet capability and performance requirements in Section 2.9.1.1.</a:t>
            </a:r>
          </a:p>
          <a:p>
            <a:pPr marL="0" lvl="1">
              <a:lnSpc>
                <a:spcPct val="114000"/>
              </a:lnSpc>
            </a:pPr>
            <a:endParaRPr lang="en-US" sz="17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endParaRPr>
          </a:p>
          <a:p>
            <a:pPr marL="0" lvl="1">
              <a:lnSpc>
                <a:spcPct val="114000"/>
              </a:lnSpc>
            </a:pPr>
            <a:endParaRPr lang="en-US" sz="17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699623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8" end="8"/>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9" end="9"/>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56C67F-4C61-ADEF-A8A8-A9691195BFD9}"/>
              </a:ext>
            </a:extLst>
          </p:cNvPr>
          <p:cNvSpPr>
            <a:spLocks noGrp="1"/>
          </p:cNvSpPr>
          <p:nvPr>
            <p:ph type="title"/>
          </p:nvPr>
        </p:nvSpPr>
        <p:spPr/>
        <p:txBody>
          <a:bodyPr/>
          <a:lstStyle/>
          <a:p>
            <a:r>
              <a:rPr lang="en-US" dirty="0"/>
              <a:t>NOGRR245 FAQs</a:t>
            </a:r>
          </a:p>
        </p:txBody>
      </p:sp>
      <p:sp>
        <p:nvSpPr>
          <p:cNvPr id="4" name="Slide Number Placeholder 3">
            <a:extLst>
              <a:ext uri="{FF2B5EF4-FFF2-40B4-BE49-F238E27FC236}">
                <a16:creationId xmlns:a16="http://schemas.microsoft.com/office/drawing/2014/main" id="{C2AF16C6-5FA5-7BD9-2FD3-1A2EA155B098}"/>
              </a:ext>
            </a:extLst>
          </p:cNvPr>
          <p:cNvSpPr>
            <a:spLocks noGrp="1"/>
          </p:cNvSpPr>
          <p:nvPr>
            <p:ph type="sldNum" sz="quarter" idx="4"/>
          </p:nvPr>
        </p:nvSpPr>
        <p:spPr/>
        <p:txBody>
          <a:bodyPr/>
          <a:lstStyle/>
          <a:p>
            <a:fld id="{1D93BD3E-1E9A-4970-A6F7-E7AC52762E0C}" type="slidenum">
              <a:rPr lang="en-US" smtClean="0"/>
              <a:pPr/>
              <a:t>18</a:t>
            </a:fld>
            <a:endParaRPr lang="en-US" dirty="0"/>
          </a:p>
        </p:txBody>
      </p:sp>
      <p:sp>
        <p:nvSpPr>
          <p:cNvPr id="3" name="TextBox 2">
            <a:extLst>
              <a:ext uri="{FF2B5EF4-FFF2-40B4-BE49-F238E27FC236}">
                <a16:creationId xmlns:a16="http://schemas.microsoft.com/office/drawing/2014/main" id="{F1EA7CB8-7CD8-66BF-7028-53732121790A}"/>
              </a:ext>
            </a:extLst>
          </p:cNvPr>
          <p:cNvSpPr txBox="1"/>
          <p:nvPr/>
        </p:nvSpPr>
        <p:spPr>
          <a:xfrm>
            <a:off x="381000" y="1219200"/>
            <a:ext cx="8382000" cy="3914405"/>
          </a:xfrm>
          <a:prstGeom prst="rect">
            <a:avLst/>
          </a:prstGeom>
          <a:noFill/>
        </p:spPr>
        <p:txBody>
          <a:bodyPr wrap="square">
            <a:spAutoFit/>
          </a:bodyPr>
          <a:lstStyle/>
          <a:p>
            <a:pPr marL="0" lvl="1">
              <a:lnSpc>
                <a:spcPct val="125000"/>
              </a:lnSpc>
            </a:pPr>
            <a:r>
              <a:rPr lang="en-US" sz="2000" b="1" u="sng"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Question</a:t>
            </a:r>
            <a:r>
              <a:rPr lang="en-US" sz="20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 VRT models for projects must be updated to meet NOGRR245 capability and performance requirements; when must model updates be completed and what changes must be made?</a:t>
            </a:r>
            <a:endParaRPr lang="en-US" sz="2000"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endParaRPr>
          </a:p>
          <a:p>
            <a:pPr marL="0" lvl="1">
              <a:lnSpc>
                <a:spcPct val="125000"/>
              </a:lnSpc>
            </a:pPr>
            <a:endParaRPr lang="en-US" sz="20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endParaRPr>
          </a:p>
          <a:p>
            <a:pPr marL="0" lvl="1">
              <a:lnSpc>
                <a:spcPct val="125000"/>
              </a:lnSpc>
            </a:pPr>
            <a:r>
              <a:rPr lang="en-US" sz="2000" b="1" u="sng"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Answer</a:t>
            </a:r>
            <a:r>
              <a:rPr lang="en-US" sz="20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 Models must accurately reflect plant performance (NOGRR245 did not change that)</a:t>
            </a:r>
          </a:p>
          <a:p>
            <a:pPr marL="285750" lvl="1" indent="-285750">
              <a:lnSpc>
                <a:spcPct val="125000"/>
              </a:lnSpc>
              <a:buFont typeface="Arial" panose="020B0604020202020204" pitchFamily="34" charset="0"/>
              <a:buChar char="•"/>
            </a:pPr>
            <a:r>
              <a:rPr lang="en-US" sz="20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Model updates submitted after 10/1/24 (</a:t>
            </a:r>
            <a:r>
              <a:rPr lang="en-US" sz="2000" i="1"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e.g</a:t>
            </a:r>
            <a:r>
              <a:rPr lang="en-US" sz="20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 for QSA qualification, </a:t>
            </a:r>
            <a:r>
              <a:rPr lang="en-US" sz="2000" i="1"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etc</a:t>
            </a:r>
            <a:r>
              <a:rPr lang="en-US" sz="20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 must include model quality tests per DWG Procedure Manual Section 3.1.5 </a:t>
            </a:r>
            <a:r>
              <a:rPr lang="en-US" sz="20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hlinkClick r:id="rId2"/>
              </a:rPr>
              <a:t>https://www.ercot.com/files/docs/2024/11/08/05.%20%20Dwg-Procedure-Manual-Revision-22-clean.docx</a:t>
            </a:r>
            <a:r>
              <a:rPr lang="en-US" sz="20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  </a:t>
            </a:r>
            <a:endParaRPr lang="en-US" sz="2000"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415201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56C67F-4C61-ADEF-A8A8-A9691195BFD9}"/>
              </a:ext>
            </a:extLst>
          </p:cNvPr>
          <p:cNvSpPr>
            <a:spLocks noGrp="1"/>
          </p:cNvSpPr>
          <p:nvPr>
            <p:ph type="title"/>
          </p:nvPr>
        </p:nvSpPr>
        <p:spPr/>
        <p:txBody>
          <a:bodyPr/>
          <a:lstStyle/>
          <a:p>
            <a:r>
              <a:rPr lang="en-US" dirty="0"/>
              <a:t>NOGRR245 FAQs</a:t>
            </a:r>
          </a:p>
        </p:txBody>
      </p:sp>
      <p:sp>
        <p:nvSpPr>
          <p:cNvPr id="4" name="Slide Number Placeholder 3">
            <a:extLst>
              <a:ext uri="{FF2B5EF4-FFF2-40B4-BE49-F238E27FC236}">
                <a16:creationId xmlns:a16="http://schemas.microsoft.com/office/drawing/2014/main" id="{C2AF16C6-5FA5-7BD9-2FD3-1A2EA155B098}"/>
              </a:ext>
            </a:extLst>
          </p:cNvPr>
          <p:cNvSpPr>
            <a:spLocks noGrp="1"/>
          </p:cNvSpPr>
          <p:nvPr>
            <p:ph type="sldNum" sz="quarter" idx="4"/>
          </p:nvPr>
        </p:nvSpPr>
        <p:spPr/>
        <p:txBody>
          <a:bodyPr/>
          <a:lstStyle/>
          <a:p>
            <a:fld id="{1D93BD3E-1E9A-4970-A6F7-E7AC52762E0C}" type="slidenum">
              <a:rPr lang="en-US" smtClean="0"/>
              <a:pPr/>
              <a:t>19</a:t>
            </a:fld>
            <a:endParaRPr lang="en-US" dirty="0"/>
          </a:p>
        </p:txBody>
      </p:sp>
      <p:sp>
        <p:nvSpPr>
          <p:cNvPr id="3" name="TextBox 2">
            <a:extLst>
              <a:ext uri="{FF2B5EF4-FFF2-40B4-BE49-F238E27FC236}">
                <a16:creationId xmlns:a16="http://schemas.microsoft.com/office/drawing/2014/main" id="{F1EA7CB8-7CD8-66BF-7028-53732121790A}"/>
              </a:ext>
            </a:extLst>
          </p:cNvPr>
          <p:cNvSpPr txBox="1"/>
          <p:nvPr/>
        </p:nvSpPr>
        <p:spPr>
          <a:xfrm>
            <a:off x="381000" y="1219200"/>
            <a:ext cx="8382000" cy="5134291"/>
          </a:xfrm>
          <a:prstGeom prst="rect">
            <a:avLst/>
          </a:prstGeom>
          <a:noFill/>
        </p:spPr>
        <p:txBody>
          <a:bodyPr wrap="square">
            <a:spAutoFit/>
          </a:bodyPr>
          <a:lstStyle/>
          <a:p>
            <a:pPr marL="0" lvl="1">
              <a:lnSpc>
                <a:spcPct val="125000"/>
              </a:lnSpc>
            </a:pPr>
            <a:r>
              <a:rPr lang="en-US" sz="2000" b="1" u="sng"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Question</a:t>
            </a:r>
            <a:r>
              <a:rPr lang="en-US" sz="20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 Does it suffice to provide as-built Model Quality Test (MQT) models including preferred curves and maximized protection settings and submit for ERCOT review?</a:t>
            </a:r>
            <a:endParaRPr lang="en-US" sz="2000"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endParaRPr>
          </a:p>
          <a:p>
            <a:pPr marL="0" lvl="1">
              <a:lnSpc>
                <a:spcPct val="125000"/>
              </a:lnSpc>
            </a:pPr>
            <a:endParaRPr lang="en-US" sz="10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endParaRPr>
          </a:p>
          <a:p>
            <a:pPr marL="0" lvl="1">
              <a:lnSpc>
                <a:spcPct val="125000"/>
              </a:lnSpc>
            </a:pPr>
            <a:r>
              <a:rPr lang="en-US" sz="2000" b="1" u="sng"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Answer</a:t>
            </a:r>
            <a:r>
              <a:rPr lang="en-US" sz="20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 Yes, as-built MQT is required per PG process for commissioning</a:t>
            </a:r>
          </a:p>
          <a:p>
            <a:pPr marL="285750" lvl="1" indent="-285750">
              <a:lnSpc>
                <a:spcPct val="125000"/>
              </a:lnSpc>
              <a:buFont typeface="Arial" panose="020B0604020202020204" pitchFamily="34" charset="0"/>
              <a:buChar char="•"/>
            </a:pPr>
            <a:r>
              <a:rPr lang="en-US" sz="20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Must also submit NOGRR245 template prior to synchronization</a:t>
            </a:r>
          </a:p>
          <a:p>
            <a:pPr marL="285750" lvl="1" indent="-285750">
              <a:lnSpc>
                <a:spcPct val="125000"/>
              </a:lnSpc>
              <a:buFont typeface="Arial" panose="020B0604020202020204" pitchFamily="34" charset="0"/>
              <a:buChar char="•"/>
            </a:pPr>
            <a:endParaRPr lang="en-US"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endParaRPr>
          </a:p>
          <a:p>
            <a:pPr marL="0" lvl="1">
              <a:lnSpc>
                <a:spcPct val="114000"/>
              </a:lnSpc>
            </a:pPr>
            <a:r>
              <a:rPr lang="en-US" sz="2000" b="1" u="sng"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Question</a:t>
            </a:r>
            <a:r>
              <a:rPr lang="en-US" sz="20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 Do we have to restudy stability for a Resource with a SGIA after 8/1/2024?</a:t>
            </a:r>
          </a:p>
          <a:p>
            <a:pPr marL="0" lvl="1">
              <a:lnSpc>
                <a:spcPct val="114000"/>
              </a:lnSpc>
            </a:pPr>
            <a:endParaRPr lang="en-US" sz="8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endParaRPr>
          </a:p>
          <a:p>
            <a:pPr marL="0" lvl="1">
              <a:lnSpc>
                <a:spcPct val="114000"/>
              </a:lnSpc>
            </a:pPr>
            <a:r>
              <a:rPr lang="en-US" sz="2000" b="1" u="sng"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Answer</a:t>
            </a:r>
            <a:r>
              <a:rPr lang="en-US" sz="20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 If a previously submitted model already reflects maximized capabilities, restudy may not be necessary</a:t>
            </a:r>
          </a:p>
          <a:p>
            <a:pPr marL="285750" lvl="1" indent="-285750">
              <a:lnSpc>
                <a:spcPct val="114000"/>
              </a:lnSpc>
              <a:buFont typeface="Arial" panose="020B0604020202020204" pitchFamily="34" charset="0"/>
              <a:buChar char="•"/>
            </a:pPr>
            <a:r>
              <a:rPr lang="en-US" sz="20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However, even if restudy is not necessary, interconnecting entity (IE) must submit updated MQT per current DWG Procedure Manual prior to qualifying for QSA</a:t>
            </a:r>
          </a:p>
        </p:txBody>
      </p:sp>
    </p:spTree>
    <p:extLst>
      <p:ext uri="{BB962C8B-B14F-4D97-AF65-F5344CB8AC3E}">
        <p14:creationId xmlns:p14="http://schemas.microsoft.com/office/powerpoint/2010/main" val="41394016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56C67F-4C61-ADEF-A8A8-A9691195BFD9}"/>
              </a:ext>
            </a:extLst>
          </p:cNvPr>
          <p:cNvSpPr>
            <a:spLocks noGrp="1"/>
          </p:cNvSpPr>
          <p:nvPr>
            <p:ph type="title"/>
          </p:nvPr>
        </p:nvSpPr>
        <p:spPr/>
        <p:txBody>
          <a:bodyPr/>
          <a:lstStyle/>
          <a:p>
            <a:r>
              <a:rPr lang="en-US" dirty="0"/>
              <a:t>NOGRR245 FAQs</a:t>
            </a:r>
          </a:p>
        </p:txBody>
      </p:sp>
      <p:sp>
        <p:nvSpPr>
          <p:cNvPr id="4" name="Slide Number Placeholder 3">
            <a:extLst>
              <a:ext uri="{FF2B5EF4-FFF2-40B4-BE49-F238E27FC236}">
                <a16:creationId xmlns:a16="http://schemas.microsoft.com/office/drawing/2014/main" id="{C2AF16C6-5FA5-7BD9-2FD3-1A2EA155B098}"/>
              </a:ext>
            </a:extLst>
          </p:cNvPr>
          <p:cNvSpPr>
            <a:spLocks noGrp="1"/>
          </p:cNvSpPr>
          <p:nvPr>
            <p:ph type="sldNum" sz="quarter" idx="4"/>
          </p:nvPr>
        </p:nvSpPr>
        <p:spPr/>
        <p:txBody>
          <a:bodyPr/>
          <a:lstStyle/>
          <a:p>
            <a:fld id="{1D93BD3E-1E9A-4970-A6F7-E7AC52762E0C}" type="slidenum">
              <a:rPr lang="en-US" smtClean="0"/>
              <a:pPr/>
              <a:t>2</a:t>
            </a:fld>
            <a:endParaRPr lang="en-US" dirty="0"/>
          </a:p>
        </p:txBody>
      </p:sp>
      <p:sp>
        <p:nvSpPr>
          <p:cNvPr id="3" name="TextBox 2">
            <a:extLst>
              <a:ext uri="{FF2B5EF4-FFF2-40B4-BE49-F238E27FC236}">
                <a16:creationId xmlns:a16="http://schemas.microsoft.com/office/drawing/2014/main" id="{F1EA7CB8-7CD8-66BF-7028-53732121790A}"/>
              </a:ext>
            </a:extLst>
          </p:cNvPr>
          <p:cNvSpPr txBox="1"/>
          <p:nvPr/>
        </p:nvSpPr>
        <p:spPr>
          <a:xfrm>
            <a:off x="457200" y="1761530"/>
            <a:ext cx="8229600" cy="4559582"/>
          </a:xfrm>
          <a:prstGeom prst="rect">
            <a:avLst/>
          </a:prstGeom>
          <a:noFill/>
        </p:spPr>
        <p:txBody>
          <a:bodyPr wrap="square">
            <a:spAutoFit/>
          </a:bodyPr>
          <a:lstStyle/>
          <a:p>
            <a:pPr marL="285750" lvl="1" indent="-285750">
              <a:lnSpc>
                <a:spcPct val="125000"/>
              </a:lnSpc>
              <a:buFont typeface="Arial" panose="020B0604020202020204" pitchFamily="34" charset="0"/>
              <a:buChar char="•"/>
            </a:pPr>
            <a:r>
              <a:rPr lang="en-US" dirty="0">
                <a:latin typeface="Arial" panose="020B0604020202020204" pitchFamily="34" charset="0"/>
                <a:hlinkClick r:id="rId2"/>
              </a:rPr>
              <a:t>NOGRR245@ercot.com</a:t>
            </a:r>
            <a:r>
              <a:rPr lang="en-US" dirty="0">
                <a:latin typeface="Arial" panose="020B0604020202020204" pitchFamily="34" charset="0"/>
              </a:rPr>
              <a:t> set up several months ago</a:t>
            </a:r>
          </a:p>
          <a:p>
            <a:pPr marL="285750" lvl="1" indent="-285750">
              <a:lnSpc>
                <a:spcPct val="125000"/>
              </a:lnSpc>
              <a:buFont typeface="Arial" panose="020B0604020202020204" pitchFamily="34" charset="0"/>
              <a:buChar char="•"/>
            </a:pPr>
            <a:r>
              <a:rPr lang="en-US" dirty="0">
                <a:latin typeface="Arial" panose="020B0604020202020204" pitchFamily="34" charset="0"/>
              </a:rPr>
              <a:t>As of the date these slides were created, ERCOT has received 49 emails</a:t>
            </a:r>
          </a:p>
          <a:p>
            <a:pPr marL="742950" lvl="2" indent="-285750">
              <a:lnSpc>
                <a:spcPct val="125000"/>
              </a:lnSpc>
              <a:buFont typeface="Arial" panose="020B0604020202020204" pitchFamily="34" charset="0"/>
              <a:buChar char="•"/>
            </a:pPr>
            <a:r>
              <a:rPr lang="en-US" dirty="0">
                <a:latin typeface="Arial" panose="020B0604020202020204" pitchFamily="34" charset="0"/>
              </a:rPr>
              <a:t>Responded to all of them</a:t>
            </a:r>
          </a:p>
          <a:p>
            <a:pPr marL="742950" lvl="2" indent="-285750">
              <a:lnSpc>
                <a:spcPct val="125000"/>
              </a:lnSpc>
              <a:buFont typeface="Arial" panose="020B0604020202020204" pitchFamily="34" charset="0"/>
              <a:buChar char="•"/>
            </a:pPr>
            <a:r>
              <a:rPr lang="en-US" dirty="0">
                <a:latin typeface="Arial" panose="020B0604020202020204" pitchFamily="34" charset="0"/>
              </a:rPr>
              <a:t>Typically, team confers to respond to emails</a:t>
            </a:r>
          </a:p>
          <a:p>
            <a:pPr marL="742950" lvl="2" indent="-285750">
              <a:lnSpc>
                <a:spcPct val="125000"/>
              </a:lnSpc>
              <a:buFont typeface="Arial" panose="020B0604020202020204" pitchFamily="34" charset="0"/>
              <a:buChar char="•"/>
            </a:pPr>
            <a:r>
              <a:rPr lang="en-US" dirty="0">
                <a:latin typeface="Arial" panose="020B0604020202020204" pitchFamily="34" charset="0"/>
              </a:rPr>
              <a:t>Doing the best we can</a:t>
            </a:r>
          </a:p>
          <a:p>
            <a:pPr>
              <a:lnSpc>
                <a:spcPct val="125000"/>
              </a:lnSpc>
            </a:pPr>
            <a:r>
              <a:rPr lang="en-US" dirty="0">
                <a:latin typeface="Arial" panose="020B0604020202020204" pitchFamily="34" charset="0"/>
              </a:rPr>
              <a:t>============================================================</a:t>
            </a:r>
          </a:p>
          <a:p>
            <a:pPr marL="0" lvl="1">
              <a:lnSpc>
                <a:spcPct val="125000"/>
              </a:lnSpc>
            </a:pPr>
            <a:r>
              <a:rPr lang="en-US" sz="1800" b="1" u="sng"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Question</a:t>
            </a:r>
            <a:r>
              <a:rPr lang="en-US" sz="18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 What is the difference between Type 1, 2, and 3 WGR? </a:t>
            </a:r>
            <a:endParaRPr lang="en-US" sz="1800"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endParaRPr>
          </a:p>
          <a:p>
            <a:pPr marL="0" lvl="1">
              <a:lnSpc>
                <a:spcPct val="125000"/>
              </a:lnSpc>
            </a:pPr>
            <a:endParaRPr lang="en-US" sz="18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endParaRPr>
          </a:p>
          <a:p>
            <a:pPr marL="0" lvl="1">
              <a:lnSpc>
                <a:spcPct val="125000"/>
              </a:lnSpc>
            </a:pPr>
            <a:r>
              <a:rPr lang="en-US" sz="1800" b="1" u="sng"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Answer</a:t>
            </a:r>
            <a:r>
              <a:rPr lang="en-US" sz="18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 </a:t>
            </a:r>
          </a:p>
          <a:p>
            <a:pPr marL="285750" lvl="1" indent="-285750">
              <a:lnSpc>
                <a:spcPct val="125000"/>
              </a:lnSpc>
              <a:buFont typeface="Arial" panose="020B0604020202020204" pitchFamily="34" charset="0"/>
              <a:buChar char="•"/>
            </a:pPr>
            <a:r>
              <a:rPr lang="en-US" sz="18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Type 1 WGR uses directly-connected induction generators (not IBR)</a:t>
            </a:r>
          </a:p>
          <a:p>
            <a:pPr marL="285750" lvl="1" indent="-285750">
              <a:lnSpc>
                <a:spcPct val="125000"/>
              </a:lnSpc>
              <a:buFont typeface="Arial" panose="020B0604020202020204" pitchFamily="34" charset="0"/>
              <a:buChar char="•"/>
            </a:pPr>
            <a:r>
              <a:rPr lang="en-US" sz="18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Type 2 WGR uses induction generators with external resistance control (not IBR)</a:t>
            </a:r>
          </a:p>
          <a:p>
            <a:pPr marL="285750" lvl="1" indent="-285750">
              <a:lnSpc>
                <a:spcPct val="125000"/>
              </a:lnSpc>
              <a:buFont typeface="Arial" panose="020B0604020202020204" pitchFamily="34" charset="0"/>
              <a:buChar char="•"/>
            </a:pPr>
            <a:r>
              <a:rPr lang="en-US" sz="18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Type 3 WGR uses doubly fed induction generators (is IBR)</a:t>
            </a:r>
            <a:endParaRPr lang="en-US" dirty="0">
              <a:latin typeface="Arial" panose="020B0604020202020204" pitchFamily="34" charset="0"/>
            </a:endParaRPr>
          </a:p>
          <a:p>
            <a:pPr marL="285750" lvl="1" indent="-285750">
              <a:lnSpc>
                <a:spcPct val="125000"/>
              </a:lnSpc>
              <a:buFont typeface="Arial" panose="020B0604020202020204" pitchFamily="34" charset="0"/>
              <a:buChar char="•"/>
            </a:pPr>
            <a:endParaRPr lang="en-US" dirty="0">
              <a:latin typeface="Arial" panose="020B0604020202020204" pitchFamily="34" charset="0"/>
            </a:endParaRPr>
          </a:p>
        </p:txBody>
      </p:sp>
      <p:sp>
        <p:nvSpPr>
          <p:cNvPr id="5" name="TextBox 4">
            <a:extLst>
              <a:ext uri="{FF2B5EF4-FFF2-40B4-BE49-F238E27FC236}">
                <a16:creationId xmlns:a16="http://schemas.microsoft.com/office/drawing/2014/main" id="{7EE59775-ACD8-1CBA-5055-143061D2D830}"/>
              </a:ext>
            </a:extLst>
          </p:cNvPr>
          <p:cNvSpPr txBox="1"/>
          <p:nvPr/>
        </p:nvSpPr>
        <p:spPr>
          <a:xfrm>
            <a:off x="533400" y="838200"/>
            <a:ext cx="8153400" cy="923330"/>
          </a:xfrm>
          <a:prstGeom prst="rect">
            <a:avLst/>
          </a:prstGeom>
          <a:noFill/>
        </p:spPr>
        <p:txBody>
          <a:bodyPr wrap="square" rtlCol="0">
            <a:spAutoFit/>
          </a:bodyPr>
          <a:lstStyle/>
          <a:p>
            <a:r>
              <a:rPr lang="en-US" b="1" u="sng" dirty="0">
                <a:solidFill>
                  <a:srgbClr val="FF0000"/>
                </a:solidFill>
              </a:rPr>
              <a:t>Disclaimer</a:t>
            </a:r>
            <a:r>
              <a:rPr lang="en-US" dirty="0">
                <a:solidFill>
                  <a:srgbClr val="FF0000"/>
                </a:solidFill>
              </a:rPr>
              <a:t>: ERCOT attempted in good faith to accurately respond to questions but to the extent an answer conflicts with the actual wording in the Nodal Operating Guides, the latter prevails.</a:t>
            </a:r>
          </a:p>
        </p:txBody>
      </p:sp>
    </p:spTree>
    <p:extLst>
      <p:ext uri="{BB962C8B-B14F-4D97-AF65-F5344CB8AC3E}">
        <p14:creationId xmlns:p14="http://schemas.microsoft.com/office/powerpoint/2010/main" val="4293405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8" end="8"/>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9" end="9"/>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10" end="10"/>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56C67F-4C61-ADEF-A8A8-A9691195BFD9}"/>
              </a:ext>
            </a:extLst>
          </p:cNvPr>
          <p:cNvSpPr>
            <a:spLocks noGrp="1"/>
          </p:cNvSpPr>
          <p:nvPr>
            <p:ph type="title"/>
          </p:nvPr>
        </p:nvSpPr>
        <p:spPr/>
        <p:txBody>
          <a:bodyPr/>
          <a:lstStyle/>
          <a:p>
            <a:r>
              <a:rPr lang="en-US" dirty="0"/>
              <a:t>NOGRR245 FAQs</a:t>
            </a:r>
          </a:p>
        </p:txBody>
      </p:sp>
      <p:sp>
        <p:nvSpPr>
          <p:cNvPr id="4" name="Slide Number Placeholder 3">
            <a:extLst>
              <a:ext uri="{FF2B5EF4-FFF2-40B4-BE49-F238E27FC236}">
                <a16:creationId xmlns:a16="http://schemas.microsoft.com/office/drawing/2014/main" id="{C2AF16C6-5FA5-7BD9-2FD3-1A2EA155B098}"/>
              </a:ext>
            </a:extLst>
          </p:cNvPr>
          <p:cNvSpPr>
            <a:spLocks noGrp="1"/>
          </p:cNvSpPr>
          <p:nvPr>
            <p:ph type="sldNum" sz="quarter" idx="4"/>
          </p:nvPr>
        </p:nvSpPr>
        <p:spPr/>
        <p:txBody>
          <a:bodyPr/>
          <a:lstStyle/>
          <a:p>
            <a:fld id="{1D93BD3E-1E9A-4970-A6F7-E7AC52762E0C}" type="slidenum">
              <a:rPr lang="en-US" smtClean="0"/>
              <a:pPr/>
              <a:t>20</a:t>
            </a:fld>
            <a:endParaRPr lang="en-US" dirty="0"/>
          </a:p>
        </p:txBody>
      </p:sp>
      <p:sp>
        <p:nvSpPr>
          <p:cNvPr id="3" name="TextBox 2">
            <a:extLst>
              <a:ext uri="{FF2B5EF4-FFF2-40B4-BE49-F238E27FC236}">
                <a16:creationId xmlns:a16="http://schemas.microsoft.com/office/drawing/2014/main" id="{F1EA7CB8-7CD8-66BF-7028-53732121790A}"/>
              </a:ext>
            </a:extLst>
          </p:cNvPr>
          <p:cNvSpPr txBox="1"/>
          <p:nvPr/>
        </p:nvSpPr>
        <p:spPr>
          <a:xfrm>
            <a:off x="381000" y="1219200"/>
            <a:ext cx="8382000" cy="3914405"/>
          </a:xfrm>
          <a:prstGeom prst="rect">
            <a:avLst/>
          </a:prstGeom>
          <a:noFill/>
        </p:spPr>
        <p:txBody>
          <a:bodyPr wrap="square">
            <a:spAutoFit/>
          </a:bodyPr>
          <a:lstStyle/>
          <a:p>
            <a:pPr marL="0" lvl="1">
              <a:lnSpc>
                <a:spcPct val="125000"/>
              </a:lnSpc>
            </a:pPr>
            <a:r>
              <a:rPr lang="en-US" sz="2000" b="1" u="sng"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Question</a:t>
            </a:r>
            <a:r>
              <a:rPr lang="en-US" sz="20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 Assuming the QSA model did not evaluate Preferred VRT Requirements (NOG Sec. 2.9.1.1), would a revised model suffice?</a:t>
            </a:r>
          </a:p>
          <a:p>
            <a:pPr marL="0" lvl="1">
              <a:lnSpc>
                <a:spcPct val="125000"/>
              </a:lnSpc>
            </a:pPr>
            <a:endParaRPr lang="en-US" sz="20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endParaRPr>
          </a:p>
          <a:p>
            <a:pPr marL="0" lvl="1">
              <a:lnSpc>
                <a:spcPct val="125000"/>
              </a:lnSpc>
            </a:pPr>
            <a:r>
              <a:rPr lang="en-US" sz="2000" b="1" u="sng"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Answer</a:t>
            </a:r>
            <a:r>
              <a:rPr lang="en-US" sz="20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 The NOG performance capability and performance requirements apply regardless of what was reviewed for QSA</a:t>
            </a:r>
          </a:p>
          <a:p>
            <a:pPr marL="285750" lvl="1" indent="-285750">
              <a:lnSpc>
                <a:spcPct val="125000"/>
              </a:lnSpc>
              <a:buFont typeface="Arial" panose="020B0604020202020204" pitchFamily="34" charset="0"/>
              <a:buChar char="•"/>
            </a:pPr>
            <a:r>
              <a:rPr lang="en-US" sz="20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In general, past QSA qualifications will not be revisited, but as-built model update required by NOG and PG must include MQT in accordance with DWG Procedure Manual</a:t>
            </a:r>
          </a:p>
          <a:p>
            <a:pPr marL="285750" lvl="1" indent="-285750">
              <a:lnSpc>
                <a:spcPct val="125000"/>
              </a:lnSpc>
              <a:buFont typeface="Arial" panose="020B0604020202020204" pitchFamily="34" charset="0"/>
              <a:buChar char="•"/>
            </a:pPr>
            <a:r>
              <a:rPr lang="en-US" sz="20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As models must accurately reflect plant performance, any failure to meet required performance in MQT must be corrected</a:t>
            </a:r>
            <a:endParaRPr lang="en-US" sz="2000"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724514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56C67F-4C61-ADEF-A8A8-A9691195BFD9}"/>
              </a:ext>
            </a:extLst>
          </p:cNvPr>
          <p:cNvSpPr>
            <a:spLocks noGrp="1"/>
          </p:cNvSpPr>
          <p:nvPr>
            <p:ph type="title"/>
          </p:nvPr>
        </p:nvSpPr>
        <p:spPr/>
        <p:txBody>
          <a:bodyPr/>
          <a:lstStyle/>
          <a:p>
            <a:r>
              <a:rPr lang="en-US" dirty="0"/>
              <a:t>NOGRR245 FAQs</a:t>
            </a:r>
          </a:p>
        </p:txBody>
      </p:sp>
      <p:sp>
        <p:nvSpPr>
          <p:cNvPr id="4" name="Slide Number Placeholder 3">
            <a:extLst>
              <a:ext uri="{FF2B5EF4-FFF2-40B4-BE49-F238E27FC236}">
                <a16:creationId xmlns:a16="http://schemas.microsoft.com/office/drawing/2014/main" id="{C2AF16C6-5FA5-7BD9-2FD3-1A2EA155B098}"/>
              </a:ext>
            </a:extLst>
          </p:cNvPr>
          <p:cNvSpPr>
            <a:spLocks noGrp="1"/>
          </p:cNvSpPr>
          <p:nvPr>
            <p:ph type="sldNum" sz="quarter" idx="4"/>
          </p:nvPr>
        </p:nvSpPr>
        <p:spPr/>
        <p:txBody>
          <a:bodyPr/>
          <a:lstStyle/>
          <a:p>
            <a:fld id="{1D93BD3E-1E9A-4970-A6F7-E7AC52762E0C}" type="slidenum">
              <a:rPr lang="en-US" smtClean="0"/>
              <a:pPr/>
              <a:t>21</a:t>
            </a:fld>
            <a:endParaRPr lang="en-US" dirty="0"/>
          </a:p>
        </p:txBody>
      </p:sp>
      <p:sp>
        <p:nvSpPr>
          <p:cNvPr id="3" name="TextBox 2">
            <a:extLst>
              <a:ext uri="{FF2B5EF4-FFF2-40B4-BE49-F238E27FC236}">
                <a16:creationId xmlns:a16="http://schemas.microsoft.com/office/drawing/2014/main" id="{F1EA7CB8-7CD8-66BF-7028-53732121790A}"/>
              </a:ext>
            </a:extLst>
          </p:cNvPr>
          <p:cNvSpPr txBox="1"/>
          <p:nvPr/>
        </p:nvSpPr>
        <p:spPr>
          <a:xfrm>
            <a:off x="381000" y="838200"/>
            <a:ext cx="8382000" cy="3233449"/>
          </a:xfrm>
          <a:prstGeom prst="rect">
            <a:avLst/>
          </a:prstGeom>
          <a:noFill/>
        </p:spPr>
        <p:txBody>
          <a:bodyPr wrap="square">
            <a:spAutoFit/>
          </a:bodyPr>
          <a:lstStyle/>
          <a:p>
            <a:pPr marL="0" lvl="1">
              <a:lnSpc>
                <a:spcPct val="114000"/>
              </a:lnSpc>
            </a:pPr>
            <a:r>
              <a:rPr lang="en-US" sz="2000" b="1" u="sng"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Question</a:t>
            </a:r>
            <a:r>
              <a:rPr lang="en-US" sz="20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 In PSCAD, should we run the frequency protection test for 299 seconds (or other requirements specified with long time durations) because the simulation is long in real time.</a:t>
            </a:r>
          </a:p>
          <a:p>
            <a:pPr marL="0" lvl="1">
              <a:lnSpc>
                <a:spcPct val="114000"/>
              </a:lnSpc>
            </a:pPr>
            <a:endParaRPr lang="en-US" sz="20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endParaRPr>
          </a:p>
          <a:p>
            <a:pPr marL="0" lvl="1">
              <a:lnSpc>
                <a:spcPct val="114000"/>
              </a:lnSpc>
            </a:pPr>
            <a:r>
              <a:rPr lang="en-US" sz="2000" b="1" u="sng"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Answer</a:t>
            </a:r>
            <a:r>
              <a:rPr lang="en-US" sz="20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 NOG 2.6.2.1(1) shows minimum ride-through time (in seconds)</a:t>
            </a:r>
          </a:p>
          <a:p>
            <a:pPr marL="285750" lvl="1" indent="-285750">
              <a:lnSpc>
                <a:spcPct val="114000"/>
              </a:lnSpc>
              <a:buFont typeface="Arial" panose="020B0604020202020204" pitchFamily="34" charset="0"/>
              <a:buChar char="•"/>
            </a:pPr>
            <a:r>
              <a:rPr lang="en-US" sz="20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For frequency &gt; 61.6 Hz and ≤ 61.8 Hz, Resource must ride-through for at least 299 seconds</a:t>
            </a:r>
          </a:p>
          <a:p>
            <a:pPr marL="285750" lvl="1" indent="-285750">
              <a:lnSpc>
                <a:spcPct val="114000"/>
              </a:lnSpc>
              <a:buFont typeface="Arial" panose="020B0604020202020204" pitchFamily="34" charset="0"/>
              <a:buChar char="•"/>
            </a:pPr>
            <a:r>
              <a:rPr lang="en-US" sz="20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ERCOT does not currently require a specific simulation demonstrating performance for this case, but Resource must comply with the requirement</a:t>
            </a:r>
            <a:endParaRPr lang="en-US" sz="2000"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261128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56C67F-4C61-ADEF-A8A8-A9691195BFD9}"/>
              </a:ext>
            </a:extLst>
          </p:cNvPr>
          <p:cNvSpPr>
            <a:spLocks noGrp="1"/>
          </p:cNvSpPr>
          <p:nvPr>
            <p:ph type="title"/>
          </p:nvPr>
        </p:nvSpPr>
        <p:spPr/>
        <p:txBody>
          <a:bodyPr/>
          <a:lstStyle/>
          <a:p>
            <a:r>
              <a:rPr lang="en-US" dirty="0"/>
              <a:t>NOGRR245 FAQs</a:t>
            </a:r>
          </a:p>
        </p:txBody>
      </p:sp>
      <p:sp>
        <p:nvSpPr>
          <p:cNvPr id="4" name="Slide Number Placeholder 3">
            <a:extLst>
              <a:ext uri="{FF2B5EF4-FFF2-40B4-BE49-F238E27FC236}">
                <a16:creationId xmlns:a16="http://schemas.microsoft.com/office/drawing/2014/main" id="{C2AF16C6-5FA5-7BD9-2FD3-1A2EA155B098}"/>
              </a:ext>
            </a:extLst>
          </p:cNvPr>
          <p:cNvSpPr>
            <a:spLocks noGrp="1"/>
          </p:cNvSpPr>
          <p:nvPr>
            <p:ph type="sldNum" sz="quarter" idx="4"/>
          </p:nvPr>
        </p:nvSpPr>
        <p:spPr/>
        <p:txBody>
          <a:bodyPr/>
          <a:lstStyle/>
          <a:p>
            <a:fld id="{1D93BD3E-1E9A-4970-A6F7-E7AC52762E0C}" type="slidenum">
              <a:rPr lang="en-US" smtClean="0"/>
              <a:pPr/>
              <a:t>22</a:t>
            </a:fld>
            <a:endParaRPr lang="en-US" dirty="0"/>
          </a:p>
        </p:txBody>
      </p:sp>
      <p:sp>
        <p:nvSpPr>
          <p:cNvPr id="3" name="TextBox 2">
            <a:extLst>
              <a:ext uri="{FF2B5EF4-FFF2-40B4-BE49-F238E27FC236}">
                <a16:creationId xmlns:a16="http://schemas.microsoft.com/office/drawing/2014/main" id="{F1EA7CB8-7CD8-66BF-7028-53732121790A}"/>
              </a:ext>
            </a:extLst>
          </p:cNvPr>
          <p:cNvSpPr txBox="1"/>
          <p:nvPr/>
        </p:nvSpPr>
        <p:spPr>
          <a:xfrm>
            <a:off x="381000" y="838200"/>
            <a:ext cx="8382000" cy="5092997"/>
          </a:xfrm>
          <a:prstGeom prst="rect">
            <a:avLst/>
          </a:prstGeom>
          <a:noFill/>
        </p:spPr>
        <p:txBody>
          <a:bodyPr wrap="square">
            <a:spAutoFit/>
          </a:bodyPr>
          <a:lstStyle/>
          <a:p>
            <a:pPr marL="0" lvl="1">
              <a:lnSpc>
                <a:spcPct val="114000"/>
              </a:lnSpc>
            </a:pPr>
            <a:r>
              <a:rPr lang="en-US" sz="2000" b="1" u="sng"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Question</a:t>
            </a:r>
            <a:r>
              <a:rPr lang="en-US" sz="20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 What models are required by April 1, 2025 (</a:t>
            </a:r>
            <a:r>
              <a:rPr lang="en-US" sz="2000" i="1"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e.g</a:t>
            </a:r>
            <a:r>
              <a:rPr lang="en-US" sz="20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 PSCAD, PSSE, TSAT, etc.) assuming IFRTCR/IVRTCR is being submitted? </a:t>
            </a:r>
          </a:p>
          <a:p>
            <a:pPr marL="0" lvl="1">
              <a:lnSpc>
                <a:spcPct val="114000"/>
              </a:lnSpc>
            </a:pPr>
            <a:endParaRPr lang="en-US" sz="14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endParaRPr>
          </a:p>
          <a:p>
            <a:pPr marL="0" lvl="1">
              <a:lnSpc>
                <a:spcPct val="114000"/>
              </a:lnSpc>
            </a:pPr>
            <a:r>
              <a:rPr lang="en-US" sz="2000" b="1" u="sng"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Answer</a:t>
            </a:r>
            <a:r>
              <a:rPr lang="en-US" sz="20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 You should submit all required models</a:t>
            </a:r>
          </a:p>
          <a:p>
            <a:pPr marL="285750" lvl="1" indent="-285750">
              <a:lnSpc>
                <a:spcPct val="114000"/>
              </a:lnSpc>
              <a:buFont typeface="Arial" panose="020B0604020202020204" pitchFamily="34" charset="0"/>
              <a:buChar char="•"/>
            </a:pPr>
            <a:r>
              <a:rPr lang="en-US" sz="20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If PSCAD model was not previously required, PSCAD model would not technically be required solely due to submission of IFRTCR/IVRTCR</a:t>
            </a:r>
          </a:p>
          <a:p>
            <a:pPr marL="285750" lvl="1" indent="-285750">
              <a:lnSpc>
                <a:spcPct val="114000"/>
              </a:lnSpc>
              <a:buFont typeface="Arial" panose="020B0604020202020204" pitchFamily="34" charset="0"/>
              <a:buChar char="•"/>
            </a:pPr>
            <a:r>
              <a:rPr lang="en-US" sz="20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However, given industry trends, PSCAD model may very well be required for all Resources at some point</a:t>
            </a:r>
          </a:p>
          <a:p>
            <a:pPr marL="0" lvl="1">
              <a:lnSpc>
                <a:spcPct val="114000"/>
              </a:lnSpc>
            </a:pPr>
            <a:r>
              <a:rPr lang="en-US" sz="20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a:t>
            </a:r>
          </a:p>
          <a:p>
            <a:pPr marL="0" lvl="1">
              <a:lnSpc>
                <a:spcPct val="114000"/>
              </a:lnSpc>
            </a:pPr>
            <a:r>
              <a:rPr lang="en-US" sz="2000" b="1" u="sng"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Question</a:t>
            </a:r>
            <a:r>
              <a:rPr lang="en-US" sz="20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 Do any of the balance of plant relays (</a:t>
            </a:r>
            <a:r>
              <a:rPr lang="en-US" sz="2000" i="1"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e.g</a:t>
            </a:r>
            <a:r>
              <a:rPr lang="en-US" sz="20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 collector system over-voltage, under-voltage, POI voltage/frequency protections, </a:t>
            </a:r>
            <a:r>
              <a:rPr lang="en-US" sz="2000" i="1"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etc</a:t>
            </a:r>
            <a:r>
              <a:rPr lang="en-US" sz="20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 need to be included in models? </a:t>
            </a:r>
          </a:p>
          <a:p>
            <a:pPr marL="0" lvl="1">
              <a:lnSpc>
                <a:spcPct val="114000"/>
              </a:lnSpc>
            </a:pPr>
            <a:endParaRPr lang="en-US" sz="12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endParaRPr>
          </a:p>
          <a:p>
            <a:pPr marL="0" lvl="1">
              <a:lnSpc>
                <a:spcPct val="114000"/>
              </a:lnSpc>
            </a:pPr>
            <a:r>
              <a:rPr lang="en-US" sz="2000" b="1" u="sng"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Answer</a:t>
            </a:r>
            <a:r>
              <a:rPr lang="en-US" sz="20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 To the extent “balance of plant” equipment affects the Resource’s ability to ride-through system disturbances, it should be included in the model</a:t>
            </a:r>
          </a:p>
        </p:txBody>
      </p:sp>
    </p:spTree>
    <p:extLst>
      <p:ext uri="{BB962C8B-B14F-4D97-AF65-F5344CB8AC3E}">
        <p14:creationId xmlns:p14="http://schemas.microsoft.com/office/powerpoint/2010/main" val="40551919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56C67F-4C61-ADEF-A8A8-A9691195BFD9}"/>
              </a:ext>
            </a:extLst>
          </p:cNvPr>
          <p:cNvSpPr>
            <a:spLocks noGrp="1"/>
          </p:cNvSpPr>
          <p:nvPr>
            <p:ph type="title"/>
          </p:nvPr>
        </p:nvSpPr>
        <p:spPr/>
        <p:txBody>
          <a:bodyPr/>
          <a:lstStyle/>
          <a:p>
            <a:r>
              <a:rPr lang="en-US" dirty="0"/>
              <a:t>NOGRR245 FAQs</a:t>
            </a:r>
          </a:p>
        </p:txBody>
      </p:sp>
      <p:sp>
        <p:nvSpPr>
          <p:cNvPr id="4" name="Slide Number Placeholder 3">
            <a:extLst>
              <a:ext uri="{FF2B5EF4-FFF2-40B4-BE49-F238E27FC236}">
                <a16:creationId xmlns:a16="http://schemas.microsoft.com/office/drawing/2014/main" id="{C2AF16C6-5FA5-7BD9-2FD3-1A2EA155B098}"/>
              </a:ext>
            </a:extLst>
          </p:cNvPr>
          <p:cNvSpPr>
            <a:spLocks noGrp="1"/>
          </p:cNvSpPr>
          <p:nvPr>
            <p:ph type="sldNum" sz="quarter" idx="4"/>
          </p:nvPr>
        </p:nvSpPr>
        <p:spPr/>
        <p:txBody>
          <a:bodyPr/>
          <a:lstStyle/>
          <a:p>
            <a:fld id="{1D93BD3E-1E9A-4970-A6F7-E7AC52762E0C}" type="slidenum">
              <a:rPr lang="en-US" smtClean="0"/>
              <a:pPr/>
              <a:t>23</a:t>
            </a:fld>
            <a:endParaRPr lang="en-US" dirty="0"/>
          </a:p>
        </p:txBody>
      </p:sp>
      <p:sp>
        <p:nvSpPr>
          <p:cNvPr id="3" name="TextBox 2">
            <a:extLst>
              <a:ext uri="{FF2B5EF4-FFF2-40B4-BE49-F238E27FC236}">
                <a16:creationId xmlns:a16="http://schemas.microsoft.com/office/drawing/2014/main" id="{F1EA7CB8-7CD8-66BF-7028-53732121790A}"/>
              </a:ext>
            </a:extLst>
          </p:cNvPr>
          <p:cNvSpPr txBox="1"/>
          <p:nvPr/>
        </p:nvSpPr>
        <p:spPr>
          <a:xfrm>
            <a:off x="381000" y="838200"/>
            <a:ext cx="8382000" cy="5586145"/>
          </a:xfrm>
          <a:prstGeom prst="rect">
            <a:avLst/>
          </a:prstGeom>
          <a:noFill/>
        </p:spPr>
        <p:txBody>
          <a:bodyPr wrap="square">
            <a:spAutoFit/>
          </a:bodyPr>
          <a:lstStyle/>
          <a:p>
            <a:pPr marL="0" lvl="1">
              <a:lnSpc>
                <a:spcPct val="114000"/>
              </a:lnSpc>
            </a:pPr>
            <a:r>
              <a:rPr lang="en-US" b="1" u="sng"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Question</a:t>
            </a:r>
            <a:r>
              <a:rPr lang="en-US"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 Are simulation results showing compliance to the items below necessary?</a:t>
            </a:r>
          </a:p>
          <a:p>
            <a:pPr marL="628650" lvl="1" indent="-285750">
              <a:lnSpc>
                <a:spcPct val="114000"/>
              </a:lnSpc>
              <a:buFont typeface="Arial" panose="020B0604020202020204" pitchFamily="34" charset="0"/>
              <a:buChar char="•"/>
            </a:pPr>
            <a:r>
              <a:rPr lang="en-US"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Negative sequence current injection and angle [IEEE 2800 Section 7.2.2.3.4 ]</a:t>
            </a:r>
          </a:p>
          <a:p>
            <a:pPr marL="628650" lvl="1" indent="-285750">
              <a:lnSpc>
                <a:spcPct val="114000"/>
              </a:lnSpc>
              <a:buFont typeface="Arial" panose="020B0604020202020204" pitchFamily="34" charset="0"/>
              <a:buChar char="•"/>
            </a:pPr>
            <a:r>
              <a:rPr lang="en-US"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IBR performance specifications at the unit terminals [IEEE 2800 Section 7.2.2.3.5 Table 13]</a:t>
            </a:r>
          </a:p>
          <a:p>
            <a:pPr marL="628650" lvl="1" indent="-285750">
              <a:lnSpc>
                <a:spcPct val="114000"/>
              </a:lnSpc>
              <a:buFont typeface="Arial" panose="020B0604020202020204" pitchFamily="34" charset="0"/>
              <a:buChar char="•"/>
            </a:pPr>
            <a:r>
              <a:rPr lang="en-US"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ROCOF [IEEE 2800 Section 7.3.2.3.5]</a:t>
            </a:r>
          </a:p>
          <a:p>
            <a:pPr marL="628650" lvl="1" indent="-285750">
              <a:lnSpc>
                <a:spcPct val="114000"/>
              </a:lnSpc>
              <a:buFont typeface="Arial" panose="020B0604020202020204" pitchFamily="34" charset="0"/>
              <a:buChar char="•"/>
            </a:pPr>
            <a:r>
              <a:rPr lang="en-US"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Transient Overvoltage [IEEE 2800 Section 7.2.3]</a:t>
            </a:r>
          </a:p>
          <a:p>
            <a:pPr marL="628650" lvl="1" indent="-285750">
              <a:lnSpc>
                <a:spcPct val="114000"/>
              </a:lnSpc>
              <a:buFont typeface="Arial" panose="020B0604020202020204" pitchFamily="34" charset="0"/>
              <a:buChar char="•"/>
            </a:pPr>
            <a:r>
              <a:rPr lang="en-US"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Consecutive voltage deviations ride-through [IEEE 2800 Section 7.2.2.4]</a:t>
            </a:r>
          </a:p>
          <a:p>
            <a:pPr marL="0" lvl="1">
              <a:lnSpc>
                <a:spcPct val="114000"/>
              </a:lnSpc>
            </a:pPr>
            <a:endParaRPr lang="en-US" sz="8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endParaRPr>
          </a:p>
          <a:p>
            <a:pPr marL="0" lvl="1">
              <a:lnSpc>
                <a:spcPct val="114000"/>
              </a:lnSpc>
            </a:pPr>
            <a:r>
              <a:rPr lang="en-US" b="1" u="sng"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Answer</a:t>
            </a:r>
            <a:r>
              <a:rPr lang="en-US"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 The referenced requirements are not specifically evaluated in ERCOT MQTs  </a:t>
            </a:r>
          </a:p>
          <a:p>
            <a:pPr marL="285750" lvl="1" indent="-285750">
              <a:lnSpc>
                <a:spcPct val="114000"/>
              </a:lnSpc>
              <a:buFont typeface="Arial" panose="020B0604020202020204" pitchFamily="34" charset="0"/>
              <a:buChar char="•"/>
            </a:pPr>
            <a:r>
              <a:rPr lang="en-US"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Responses to questions in DocuSign template contain Resource capabilities and expected performance re: those items (rather than demonstration in specific simulations)</a:t>
            </a:r>
          </a:p>
          <a:p>
            <a:pPr marL="285750" lvl="1" indent="-285750">
              <a:lnSpc>
                <a:spcPct val="114000"/>
              </a:lnSpc>
              <a:buFont typeface="Arial" panose="020B0604020202020204" pitchFamily="34" charset="0"/>
              <a:buChar char="•"/>
            </a:pPr>
            <a:r>
              <a:rPr lang="en-US"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However, models must </a:t>
            </a:r>
            <a:r>
              <a:rPr lang="en-US" i="1"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accurately represent device dynamics </a:t>
            </a:r>
            <a:r>
              <a:rPr lang="en-US"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and model verification reports supporting model data based on field settings must be provided per DWG Procedure Manual per PG Sections 6.2(5)(a) and (b)</a:t>
            </a:r>
          </a:p>
          <a:p>
            <a:pPr marL="285750" lvl="1" indent="-285750">
              <a:lnSpc>
                <a:spcPct val="114000"/>
              </a:lnSpc>
              <a:buFont typeface="Arial" panose="020B0604020202020204" pitchFamily="34" charset="0"/>
              <a:buChar char="•"/>
            </a:pPr>
            <a:r>
              <a:rPr lang="en-US"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Those reports must demonstrate the commonly tuned model parameters match site-specific settings in the field</a:t>
            </a:r>
          </a:p>
          <a:p>
            <a:pPr marL="285750" lvl="1" indent="-285750">
              <a:lnSpc>
                <a:spcPct val="114000"/>
              </a:lnSpc>
              <a:buFont typeface="Arial" panose="020B0604020202020204" pitchFamily="34" charset="0"/>
              <a:buChar char="•"/>
            </a:pPr>
            <a:r>
              <a:rPr lang="en-US"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You can explain modeling limitations in DocuSign form</a:t>
            </a:r>
            <a:endParaRPr lang="en-US"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68387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8" end="8"/>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0" end="10"/>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56C67F-4C61-ADEF-A8A8-A9691195BFD9}"/>
              </a:ext>
            </a:extLst>
          </p:cNvPr>
          <p:cNvSpPr>
            <a:spLocks noGrp="1"/>
          </p:cNvSpPr>
          <p:nvPr>
            <p:ph type="title"/>
          </p:nvPr>
        </p:nvSpPr>
        <p:spPr/>
        <p:txBody>
          <a:bodyPr/>
          <a:lstStyle/>
          <a:p>
            <a:r>
              <a:rPr lang="en-US" dirty="0"/>
              <a:t>NOGRR245 FAQs</a:t>
            </a:r>
          </a:p>
        </p:txBody>
      </p:sp>
      <p:sp>
        <p:nvSpPr>
          <p:cNvPr id="4" name="Slide Number Placeholder 3">
            <a:extLst>
              <a:ext uri="{FF2B5EF4-FFF2-40B4-BE49-F238E27FC236}">
                <a16:creationId xmlns:a16="http://schemas.microsoft.com/office/drawing/2014/main" id="{C2AF16C6-5FA5-7BD9-2FD3-1A2EA155B098}"/>
              </a:ext>
            </a:extLst>
          </p:cNvPr>
          <p:cNvSpPr>
            <a:spLocks noGrp="1"/>
          </p:cNvSpPr>
          <p:nvPr>
            <p:ph type="sldNum" sz="quarter" idx="4"/>
          </p:nvPr>
        </p:nvSpPr>
        <p:spPr/>
        <p:txBody>
          <a:bodyPr/>
          <a:lstStyle/>
          <a:p>
            <a:fld id="{1D93BD3E-1E9A-4970-A6F7-E7AC52762E0C}" type="slidenum">
              <a:rPr lang="en-US" smtClean="0"/>
              <a:pPr/>
              <a:t>24</a:t>
            </a:fld>
            <a:endParaRPr lang="en-US" dirty="0"/>
          </a:p>
        </p:txBody>
      </p:sp>
      <p:sp>
        <p:nvSpPr>
          <p:cNvPr id="3" name="TextBox 2">
            <a:extLst>
              <a:ext uri="{FF2B5EF4-FFF2-40B4-BE49-F238E27FC236}">
                <a16:creationId xmlns:a16="http://schemas.microsoft.com/office/drawing/2014/main" id="{F1EA7CB8-7CD8-66BF-7028-53732121790A}"/>
              </a:ext>
            </a:extLst>
          </p:cNvPr>
          <p:cNvSpPr txBox="1"/>
          <p:nvPr/>
        </p:nvSpPr>
        <p:spPr>
          <a:xfrm>
            <a:off x="381000" y="838200"/>
            <a:ext cx="8382000" cy="4814203"/>
          </a:xfrm>
          <a:prstGeom prst="rect">
            <a:avLst/>
          </a:prstGeom>
          <a:noFill/>
        </p:spPr>
        <p:txBody>
          <a:bodyPr wrap="square">
            <a:spAutoFit/>
          </a:bodyPr>
          <a:lstStyle/>
          <a:p>
            <a:pPr marL="0" lvl="1">
              <a:lnSpc>
                <a:spcPct val="114000"/>
              </a:lnSpc>
            </a:pPr>
            <a:r>
              <a:rPr lang="en-US" b="1" u="sng"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Question</a:t>
            </a:r>
            <a:r>
              <a:rPr lang="en-US"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 If simulations are required to verify compliance, does ERCOT provide guidance on the methodology/approach of simulations and evaluation or would it suffice to follow the guidelines in IEEE 2800-2022 itself, together with reasonable engineering judgement?</a:t>
            </a:r>
          </a:p>
          <a:p>
            <a:pPr marL="0" lvl="1">
              <a:lnSpc>
                <a:spcPct val="114000"/>
              </a:lnSpc>
            </a:pPr>
            <a:endParaRPr lang="en-US"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endParaRPr>
          </a:p>
          <a:p>
            <a:pPr marL="0" lvl="1">
              <a:lnSpc>
                <a:spcPct val="114000"/>
              </a:lnSpc>
            </a:pPr>
            <a:r>
              <a:rPr lang="en-US" b="1" u="sng"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Answer</a:t>
            </a:r>
            <a:r>
              <a:rPr lang="en-US"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 All NOG requirements mandate operating performance regardless of model or test results</a:t>
            </a:r>
          </a:p>
          <a:p>
            <a:pPr marL="285750" lvl="1" indent="-285750">
              <a:lnSpc>
                <a:spcPct val="114000"/>
              </a:lnSpc>
              <a:buFont typeface="Arial" panose="020B0604020202020204" pitchFamily="34" charset="0"/>
              <a:buChar char="•"/>
            </a:pPr>
            <a:r>
              <a:rPr lang="en-US"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Presumably, accurate models (PSSE, TSAT, PSSE) give Resource owners confidence facilities comply with requirements</a:t>
            </a:r>
          </a:p>
          <a:p>
            <a:pPr marL="285750" lvl="1" indent="-285750">
              <a:lnSpc>
                <a:spcPct val="114000"/>
              </a:lnSpc>
              <a:buFont typeface="Arial" panose="020B0604020202020204" pitchFamily="34" charset="0"/>
              <a:buChar char="•"/>
            </a:pPr>
            <a:r>
              <a:rPr lang="en-US"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ERCOT MQTs are example checks performed to provide confidence facilities meet certain requirements</a:t>
            </a:r>
          </a:p>
          <a:p>
            <a:pPr marL="285750" lvl="1" indent="-285750">
              <a:lnSpc>
                <a:spcPct val="114000"/>
              </a:lnSpc>
              <a:buFont typeface="Arial" panose="020B0604020202020204" pitchFamily="34" charset="0"/>
              <a:buChar char="•"/>
            </a:pPr>
            <a:r>
              <a:rPr lang="en-US"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However, ERCOT does not mandate specific tests for every requirement</a:t>
            </a:r>
          </a:p>
          <a:p>
            <a:pPr marL="285750" lvl="1" indent="-285750">
              <a:lnSpc>
                <a:spcPct val="114000"/>
              </a:lnSpc>
              <a:buFont typeface="Arial" panose="020B0604020202020204" pitchFamily="34" charset="0"/>
              <a:buChar char="•"/>
            </a:pPr>
            <a:r>
              <a:rPr lang="en-US"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One goal of DocuSign and GIM processes is ensuring Resource owners know and understand ride-through requirements</a:t>
            </a:r>
          </a:p>
          <a:p>
            <a:pPr marL="285750" lvl="1" indent="-285750">
              <a:lnSpc>
                <a:spcPct val="114000"/>
              </a:lnSpc>
              <a:buFont typeface="Arial" panose="020B0604020202020204" pitchFamily="34" charset="0"/>
              <a:buChar char="•"/>
            </a:pPr>
            <a:r>
              <a:rPr lang="en-US"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Complying with requirements is mandatory regardless of ERCOT efforts to verify performance</a:t>
            </a:r>
            <a:endParaRPr lang="en-US"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14036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56C67F-4C61-ADEF-A8A8-A9691195BFD9}"/>
              </a:ext>
            </a:extLst>
          </p:cNvPr>
          <p:cNvSpPr>
            <a:spLocks noGrp="1"/>
          </p:cNvSpPr>
          <p:nvPr>
            <p:ph type="title"/>
          </p:nvPr>
        </p:nvSpPr>
        <p:spPr/>
        <p:txBody>
          <a:bodyPr/>
          <a:lstStyle/>
          <a:p>
            <a:r>
              <a:rPr lang="en-US" dirty="0"/>
              <a:t>NOGRR245 FAQs</a:t>
            </a:r>
          </a:p>
        </p:txBody>
      </p:sp>
      <p:sp>
        <p:nvSpPr>
          <p:cNvPr id="4" name="Slide Number Placeholder 3">
            <a:extLst>
              <a:ext uri="{FF2B5EF4-FFF2-40B4-BE49-F238E27FC236}">
                <a16:creationId xmlns:a16="http://schemas.microsoft.com/office/drawing/2014/main" id="{C2AF16C6-5FA5-7BD9-2FD3-1A2EA155B098}"/>
              </a:ext>
            </a:extLst>
          </p:cNvPr>
          <p:cNvSpPr>
            <a:spLocks noGrp="1"/>
          </p:cNvSpPr>
          <p:nvPr>
            <p:ph type="sldNum" sz="quarter" idx="4"/>
          </p:nvPr>
        </p:nvSpPr>
        <p:spPr/>
        <p:txBody>
          <a:bodyPr/>
          <a:lstStyle/>
          <a:p>
            <a:fld id="{1D93BD3E-1E9A-4970-A6F7-E7AC52762E0C}" type="slidenum">
              <a:rPr lang="en-US" smtClean="0"/>
              <a:pPr/>
              <a:t>25</a:t>
            </a:fld>
            <a:endParaRPr lang="en-US" dirty="0"/>
          </a:p>
        </p:txBody>
      </p:sp>
      <p:sp>
        <p:nvSpPr>
          <p:cNvPr id="3" name="TextBox 2">
            <a:extLst>
              <a:ext uri="{FF2B5EF4-FFF2-40B4-BE49-F238E27FC236}">
                <a16:creationId xmlns:a16="http://schemas.microsoft.com/office/drawing/2014/main" id="{F1EA7CB8-7CD8-66BF-7028-53732121790A}"/>
              </a:ext>
            </a:extLst>
          </p:cNvPr>
          <p:cNvSpPr txBox="1"/>
          <p:nvPr/>
        </p:nvSpPr>
        <p:spPr>
          <a:xfrm>
            <a:off x="381000" y="838200"/>
            <a:ext cx="8382000" cy="5446235"/>
          </a:xfrm>
          <a:prstGeom prst="rect">
            <a:avLst/>
          </a:prstGeom>
          <a:noFill/>
        </p:spPr>
        <p:txBody>
          <a:bodyPr wrap="square">
            <a:spAutoFit/>
          </a:bodyPr>
          <a:lstStyle/>
          <a:p>
            <a:pPr marL="0" lvl="1">
              <a:lnSpc>
                <a:spcPct val="114000"/>
              </a:lnSpc>
            </a:pPr>
            <a:r>
              <a:rPr lang="en-US" sz="1700" b="1" u="sng"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Question</a:t>
            </a:r>
            <a:r>
              <a:rPr lang="en-US" sz="17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 Does it suffice to provide an attestation following the DocuSign process or must we submit a report showing simulation results and verifying compliance using the appropriate models?</a:t>
            </a:r>
          </a:p>
          <a:p>
            <a:pPr marL="0" lvl="1">
              <a:lnSpc>
                <a:spcPct val="114000"/>
              </a:lnSpc>
            </a:pPr>
            <a:r>
              <a:rPr lang="en-US" sz="1700" b="1" u="sng"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Answer</a:t>
            </a:r>
            <a:r>
              <a:rPr lang="en-US" sz="17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 ERCOT does not require a simulation demonstrating compliance with every requirement </a:t>
            </a:r>
          </a:p>
          <a:p>
            <a:pPr marL="285750" lvl="1" indent="-285750">
              <a:lnSpc>
                <a:spcPct val="114000"/>
              </a:lnSpc>
              <a:buFont typeface="Arial" panose="020B0604020202020204" pitchFamily="34" charset="0"/>
              <a:buChar char="•"/>
            </a:pPr>
            <a:r>
              <a:rPr lang="en-US" sz="17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NOGRR245 did not change requirements for submitting models and simulation data in PG and DWG Procedure Manual</a:t>
            </a:r>
          </a:p>
          <a:p>
            <a:pPr marL="285750" lvl="1" indent="-285750">
              <a:lnSpc>
                <a:spcPct val="114000"/>
              </a:lnSpc>
              <a:buFont typeface="Arial" panose="020B0604020202020204" pitchFamily="34" charset="0"/>
              <a:buChar char="•"/>
            </a:pPr>
            <a:r>
              <a:rPr lang="en-US" sz="17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PG requires certain documentation, but operational performance must meet applicable capability and performance requirements regardless of documents supplied to ERCOT</a:t>
            </a:r>
          </a:p>
          <a:p>
            <a:pPr marL="285750" lvl="1" indent="-285750">
              <a:lnSpc>
                <a:spcPct val="114000"/>
              </a:lnSpc>
              <a:buFont typeface="Arial" panose="020B0604020202020204" pitchFamily="34" charset="0"/>
              <a:buChar char="•"/>
            </a:pPr>
            <a:r>
              <a:rPr lang="en-US" sz="17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In DocuSign process, ERCOT asked you to attest you configured equipment capability and performance to ride-through system disturbances to maximum extent equipment allows consistent with Good Utility Practice</a:t>
            </a:r>
          </a:p>
          <a:p>
            <a:pPr marL="285750" lvl="1" indent="-285750">
              <a:lnSpc>
                <a:spcPct val="114000"/>
              </a:lnSpc>
              <a:buFont typeface="Arial" panose="020B0604020202020204" pitchFamily="34" charset="0"/>
              <a:buChar char="•"/>
            </a:pPr>
            <a:r>
              <a:rPr lang="en-US" sz="17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PG Sec. 5.5 covers data types for ERCOT to approve new gen or changes to existing Resource</a:t>
            </a:r>
          </a:p>
          <a:p>
            <a:pPr marL="285750" lvl="1" indent="-285750">
              <a:lnSpc>
                <a:spcPct val="114000"/>
              </a:lnSpc>
              <a:buFont typeface="Arial" panose="020B0604020202020204" pitchFamily="34" charset="0"/>
              <a:buChar char="•"/>
            </a:pPr>
            <a:r>
              <a:rPr lang="en-US" sz="17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For example, PG Sec. 5.5(4) says prior to Resource Commissioning Date, IE must submit dynamic models for as-built data and data for QSA, documents indicating differences, MQT results of as-built data overlaid w/ results of data submitted for QSA and associated simulation files per PG Sec. 6.2(5)(c)</a:t>
            </a:r>
          </a:p>
          <a:p>
            <a:pPr marL="285750" lvl="1" indent="-285750">
              <a:lnSpc>
                <a:spcPct val="114000"/>
              </a:lnSpc>
              <a:buFont typeface="Arial" panose="020B0604020202020204" pitchFamily="34" charset="0"/>
              <a:buChar char="•"/>
            </a:pPr>
            <a:r>
              <a:rPr lang="en-US" sz="17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Existing Resources must provide data and info in PG Sec. 5.5(6)</a:t>
            </a:r>
          </a:p>
        </p:txBody>
      </p:sp>
    </p:spTree>
    <p:extLst>
      <p:ext uri="{BB962C8B-B14F-4D97-AF65-F5344CB8AC3E}">
        <p14:creationId xmlns:p14="http://schemas.microsoft.com/office/powerpoint/2010/main" val="19466262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56C67F-4C61-ADEF-A8A8-A9691195BFD9}"/>
              </a:ext>
            </a:extLst>
          </p:cNvPr>
          <p:cNvSpPr>
            <a:spLocks noGrp="1"/>
          </p:cNvSpPr>
          <p:nvPr>
            <p:ph type="title"/>
          </p:nvPr>
        </p:nvSpPr>
        <p:spPr/>
        <p:txBody>
          <a:bodyPr/>
          <a:lstStyle/>
          <a:p>
            <a:r>
              <a:rPr lang="en-US" dirty="0"/>
              <a:t>NOGRR245 FAQs</a:t>
            </a:r>
          </a:p>
        </p:txBody>
      </p:sp>
      <p:sp>
        <p:nvSpPr>
          <p:cNvPr id="4" name="Slide Number Placeholder 3">
            <a:extLst>
              <a:ext uri="{FF2B5EF4-FFF2-40B4-BE49-F238E27FC236}">
                <a16:creationId xmlns:a16="http://schemas.microsoft.com/office/drawing/2014/main" id="{C2AF16C6-5FA5-7BD9-2FD3-1A2EA155B098}"/>
              </a:ext>
            </a:extLst>
          </p:cNvPr>
          <p:cNvSpPr>
            <a:spLocks noGrp="1"/>
          </p:cNvSpPr>
          <p:nvPr>
            <p:ph type="sldNum" sz="quarter" idx="4"/>
          </p:nvPr>
        </p:nvSpPr>
        <p:spPr/>
        <p:txBody>
          <a:bodyPr/>
          <a:lstStyle/>
          <a:p>
            <a:fld id="{1D93BD3E-1E9A-4970-A6F7-E7AC52762E0C}" type="slidenum">
              <a:rPr lang="en-US" smtClean="0"/>
              <a:pPr/>
              <a:t>26</a:t>
            </a:fld>
            <a:endParaRPr lang="en-US" dirty="0"/>
          </a:p>
        </p:txBody>
      </p:sp>
      <p:sp>
        <p:nvSpPr>
          <p:cNvPr id="3" name="TextBox 2">
            <a:extLst>
              <a:ext uri="{FF2B5EF4-FFF2-40B4-BE49-F238E27FC236}">
                <a16:creationId xmlns:a16="http://schemas.microsoft.com/office/drawing/2014/main" id="{F1EA7CB8-7CD8-66BF-7028-53732121790A}"/>
              </a:ext>
            </a:extLst>
          </p:cNvPr>
          <p:cNvSpPr txBox="1"/>
          <p:nvPr/>
        </p:nvSpPr>
        <p:spPr>
          <a:xfrm>
            <a:off x="381000" y="838200"/>
            <a:ext cx="8382000" cy="4603504"/>
          </a:xfrm>
          <a:prstGeom prst="rect">
            <a:avLst/>
          </a:prstGeom>
          <a:noFill/>
        </p:spPr>
        <p:txBody>
          <a:bodyPr wrap="square">
            <a:spAutoFit/>
          </a:bodyPr>
          <a:lstStyle/>
          <a:p>
            <a:pPr marL="0" lvl="1">
              <a:lnSpc>
                <a:spcPct val="114000"/>
              </a:lnSpc>
            </a:pPr>
            <a:r>
              <a:rPr lang="en-US" sz="2000" b="1" u="sng"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Question</a:t>
            </a:r>
            <a:r>
              <a:rPr lang="en-US" sz="20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 If simulation results are required to show compliance, for solar + battery storage projects, which scenarios are required for compliance evaluations (all 5 scenarios or a subset from solar only, battery discharge, battery charge, partial solar + partial battery discharge, solar + battery charge)?</a:t>
            </a:r>
          </a:p>
          <a:p>
            <a:pPr marL="0" lvl="1">
              <a:lnSpc>
                <a:spcPct val="114000"/>
              </a:lnSpc>
            </a:pPr>
            <a:endParaRPr lang="en-US" sz="20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endParaRPr>
          </a:p>
          <a:p>
            <a:pPr marL="0" lvl="1">
              <a:lnSpc>
                <a:spcPct val="114000"/>
              </a:lnSpc>
            </a:pPr>
            <a:r>
              <a:rPr lang="en-US" sz="2000" b="1" u="sng"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Answer</a:t>
            </a:r>
            <a:r>
              <a:rPr lang="en-US" sz="20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 Resources must comply with NOG capability and performance requirements for all scenarios in which the Resource may operate while connected to the ERCOT System</a:t>
            </a:r>
          </a:p>
          <a:p>
            <a:pPr marL="285750" lvl="1" indent="-285750">
              <a:lnSpc>
                <a:spcPct val="114000"/>
              </a:lnSpc>
              <a:buFont typeface="Arial" panose="020B0604020202020204" pitchFamily="34" charset="0"/>
              <a:buChar char="•"/>
            </a:pPr>
            <a:r>
              <a:rPr lang="en-US" sz="20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DWG Procedure Manual Sec. 3.1.5.1 requires MQTs be submitted for maximum power injection and maximum power withdrawal scenarios </a:t>
            </a:r>
          </a:p>
          <a:p>
            <a:pPr marL="285750" lvl="1" indent="-285750">
              <a:lnSpc>
                <a:spcPct val="114000"/>
              </a:lnSpc>
              <a:buFont typeface="Arial" panose="020B0604020202020204" pitchFamily="34" charset="0"/>
              <a:buChar char="•"/>
            </a:pPr>
            <a:r>
              <a:rPr lang="en-US" sz="20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Model Quality Guide posted on Resource Integration webpage recommends at least four test scenarios for hybrid and self-limiting facilities</a:t>
            </a:r>
          </a:p>
          <a:p>
            <a:pPr marL="285750" lvl="1" indent="-285750">
              <a:lnSpc>
                <a:spcPct val="114000"/>
              </a:lnSpc>
              <a:buFont typeface="Arial" panose="020B0604020202020204" pitchFamily="34" charset="0"/>
              <a:buChar char="•"/>
            </a:pPr>
            <a:r>
              <a:rPr lang="en-US" sz="20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Resource Entities may test additional scenarios</a:t>
            </a:r>
            <a:endParaRPr lang="en-US" sz="2000"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30906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56C67F-4C61-ADEF-A8A8-A9691195BFD9}"/>
              </a:ext>
            </a:extLst>
          </p:cNvPr>
          <p:cNvSpPr>
            <a:spLocks noGrp="1"/>
          </p:cNvSpPr>
          <p:nvPr>
            <p:ph type="title"/>
          </p:nvPr>
        </p:nvSpPr>
        <p:spPr/>
        <p:txBody>
          <a:bodyPr/>
          <a:lstStyle/>
          <a:p>
            <a:r>
              <a:rPr lang="en-US" dirty="0"/>
              <a:t>NOGRR245 FAQs</a:t>
            </a:r>
          </a:p>
        </p:txBody>
      </p:sp>
      <p:sp>
        <p:nvSpPr>
          <p:cNvPr id="4" name="Slide Number Placeholder 3">
            <a:extLst>
              <a:ext uri="{FF2B5EF4-FFF2-40B4-BE49-F238E27FC236}">
                <a16:creationId xmlns:a16="http://schemas.microsoft.com/office/drawing/2014/main" id="{C2AF16C6-5FA5-7BD9-2FD3-1A2EA155B098}"/>
              </a:ext>
            </a:extLst>
          </p:cNvPr>
          <p:cNvSpPr>
            <a:spLocks noGrp="1"/>
          </p:cNvSpPr>
          <p:nvPr>
            <p:ph type="sldNum" sz="quarter" idx="4"/>
          </p:nvPr>
        </p:nvSpPr>
        <p:spPr/>
        <p:txBody>
          <a:bodyPr/>
          <a:lstStyle/>
          <a:p>
            <a:fld id="{1D93BD3E-1E9A-4970-A6F7-E7AC52762E0C}" type="slidenum">
              <a:rPr lang="en-US" smtClean="0"/>
              <a:pPr/>
              <a:t>27</a:t>
            </a:fld>
            <a:endParaRPr lang="en-US" dirty="0"/>
          </a:p>
        </p:txBody>
      </p:sp>
      <p:sp>
        <p:nvSpPr>
          <p:cNvPr id="3" name="TextBox 2">
            <a:extLst>
              <a:ext uri="{FF2B5EF4-FFF2-40B4-BE49-F238E27FC236}">
                <a16:creationId xmlns:a16="http://schemas.microsoft.com/office/drawing/2014/main" id="{F1EA7CB8-7CD8-66BF-7028-53732121790A}"/>
              </a:ext>
            </a:extLst>
          </p:cNvPr>
          <p:cNvSpPr txBox="1"/>
          <p:nvPr/>
        </p:nvSpPr>
        <p:spPr>
          <a:xfrm>
            <a:off x="381000" y="838200"/>
            <a:ext cx="8382000" cy="5338641"/>
          </a:xfrm>
          <a:prstGeom prst="rect">
            <a:avLst/>
          </a:prstGeom>
          <a:noFill/>
        </p:spPr>
        <p:txBody>
          <a:bodyPr wrap="square">
            <a:spAutoFit/>
          </a:bodyPr>
          <a:lstStyle/>
          <a:p>
            <a:pPr marL="0" lvl="1">
              <a:lnSpc>
                <a:spcPct val="114000"/>
              </a:lnSpc>
            </a:pPr>
            <a:r>
              <a:rPr lang="en-US" sz="2000" b="1" u="sng"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Question</a:t>
            </a:r>
            <a:r>
              <a:rPr lang="en-US" sz="20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 How should we complete the columns for pre-maximization and post-maximization in the template? </a:t>
            </a:r>
          </a:p>
          <a:p>
            <a:pPr marL="0" lvl="1">
              <a:lnSpc>
                <a:spcPct val="114000"/>
              </a:lnSpc>
            </a:pPr>
            <a:endParaRPr lang="en-US" sz="20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endParaRPr>
          </a:p>
          <a:p>
            <a:pPr marL="0" lvl="1">
              <a:lnSpc>
                <a:spcPct val="114000"/>
              </a:lnSpc>
            </a:pPr>
            <a:r>
              <a:rPr lang="en-US" sz="2000" b="1" u="sng"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Answer</a:t>
            </a:r>
            <a:r>
              <a:rPr lang="en-US" sz="20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 You should enter actual values for Resource capability before and after maximization</a:t>
            </a:r>
          </a:p>
          <a:p>
            <a:pPr marL="285750" lvl="1" indent="-285750">
              <a:lnSpc>
                <a:spcPct val="114000"/>
              </a:lnSpc>
              <a:buFont typeface="Arial" panose="020B0604020202020204" pitchFamily="34" charset="0"/>
              <a:buChar char="•"/>
            </a:pPr>
            <a:r>
              <a:rPr lang="en-US" sz="20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If you believe those values are same before and after maximization, you should enter the same number in each column</a:t>
            </a:r>
          </a:p>
          <a:p>
            <a:pPr marL="285750" lvl="1" indent="-285750">
              <a:lnSpc>
                <a:spcPct val="114000"/>
              </a:lnSpc>
              <a:buFont typeface="Arial" panose="020B0604020202020204" pitchFamily="34" charset="0"/>
              <a:buChar char="•"/>
            </a:pPr>
            <a:r>
              <a:rPr lang="en-US" sz="20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However, doing so implies you did not attempt to maximize Resource’s ride-through capability and performance</a:t>
            </a:r>
          </a:p>
          <a:p>
            <a:pPr marL="285750" lvl="1" indent="-285750">
              <a:lnSpc>
                <a:spcPct val="114000"/>
              </a:lnSpc>
              <a:buFont typeface="Arial" panose="020B0604020202020204" pitchFamily="34" charset="0"/>
              <a:buChar char="•"/>
            </a:pPr>
            <a:r>
              <a:rPr lang="en-US" sz="20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Per NOG Sec. 2.11(1), if you believe your Resource has already maximized its ride-through capability and performance to meet/exceed applicable ride-through capability and performance requirements, you must submit accurate models reflecting Resource’s field settings consistent with applicable requirements for model updates in Protocols, Operating Guides and Other Binding Documents</a:t>
            </a:r>
            <a:endParaRPr lang="en-US" sz="2000"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945002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56C67F-4C61-ADEF-A8A8-A9691195BFD9}"/>
              </a:ext>
            </a:extLst>
          </p:cNvPr>
          <p:cNvSpPr>
            <a:spLocks noGrp="1"/>
          </p:cNvSpPr>
          <p:nvPr>
            <p:ph type="title"/>
          </p:nvPr>
        </p:nvSpPr>
        <p:spPr/>
        <p:txBody>
          <a:bodyPr/>
          <a:lstStyle/>
          <a:p>
            <a:r>
              <a:rPr lang="en-US" dirty="0"/>
              <a:t>NOGRR245 FAQs</a:t>
            </a:r>
          </a:p>
        </p:txBody>
      </p:sp>
      <p:sp>
        <p:nvSpPr>
          <p:cNvPr id="4" name="Slide Number Placeholder 3">
            <a:extLst>
              <a:ext uri="{FF2B5EF4-FFF2-40B4-BE49-F238E27FC236}">
                <a16:creationId xmlns:a16="http://schemas.microsoft.com/office/drawing/2014/main" id="{C2AF16C6-5FA5-7BD9-2FD3-1A2EA155B098}"/>
              </a:ext>
            </a:extLst>
          </p:cNvPr>
          <p:cNvSpPr>
            <a:spLocks noGrp="1"/>
          </p:cNvSpPr>
          <p:nvPr>
            <p:ph type="sldNum" sz="quarter" idx="4"/>
          </p:nvPr>
        </p:nvSpPr>
        <p:spPr/>
        <p:txBody>
          <a:bodyPr/>
          <a:lstStyle/>
          <a:p>
            <a:fld id="{1D93BD3E-1E9A-4970-A6F7-E7AC52762E0C}" type="slidenum">
              <a:rPr lang="en-US" smtClean="0"/>
              <a:pPr/>
              <a:t>28</a:t>
            </a:fld>
            <a:endParaRPr lang="en-US" dirty="0"/>
          </a:p>
        </p:txBody>
      </p:sp>
      <p:sp>
        <p:nvSpPr>
          <p:cNvPr id="3" name="TextBox 2">
            <a:extLst>
              <a:ext uri="{FF2B5EF4-FFF2-40B4-BE49-F238E27FC236}">
                <a16:creationId xmlns:a16="http://schemas.microsoft.com/office/drawing/2014/main" id="{F1EA7CB8-7CD8-66BF-7028-53732121790A}"/>
              </a:ext>
            </a:extLst>
          </p:cNvPr>
          <p:cNvSpPr txBox="1"/>
          <p:nvPr/>
        </p:nvSpPr>
        <p:spPr>
          <a:xfrm>
            <a:off x="381000" y="838200"/>
            <a:ext cx="8382000" cy="4987776"/>
          </a:xfrm>
          <a:prstGeom prst="rect">
            <a:avLst/>
          </a:prstGeom>
          <a:noFill/>
        </p:spPr>
        <p:txBody>
          <a:bodyPr wrap="square">
            <a:spAutoFit/>
          </a:bodyPr>
          <a:lstStyle/>
          <a:p>
            <a:pPr marL="0" lvl="1">
              <a:lnSpc>
                <a:spcPct val="114000"/>
              </a:lnSpc>
            </a:pPr>
            <a:r>
              <a:rPr lang="en-US" sz="2000" b="1" u="sng"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Question</a:t>
            </a:r>
            <a:r>
              <a:rPr lang="en-US" sz="20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 In the IFRTCR and IVRTCR (subsection (l)), what model is needed – pre-maximization or post-maximization? </a:t>
            </a:r>
          </a:p>
          <a:p>
            <a:pPr marL="0" lvl="1">
              <a:lnSpc>
                <a:spcPct val="114000"/>
              </a:lnSpc>
            </a:pPr>
            <a:endParaRPr lang="en-US" sz="20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endParaRPr>
          </a:p>
          <a:p>
            <a:pPr marL="0" lvl="1">
              <a:lnSpc>
                <a:spcPct val="114000"/>
              </a:lnSpc>
            </a:pPr>
            <a:r>
              <a:rPr lang="en-US" sz="2000" b="1" u="sng"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Answer</a:t>
            </a:r>
            <a:r>
              <a:rPr lang="en-US" sz="20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 Resources should submit pre-maximization and post-maximization models so ERCOT can determine the changes made during the maximization process</a:t>
            </a:r>
          </a:p>
          <a:p>
            <a:pPr marL="285750" lvl="1" indent="-285750">
              <a:lnSpc>
                <a:spcPct val="114000"/>
              </a:lnSpc>
              <a:buFont typeface="Arial" panose="020B0604020202020204" pitchFamily="34" charset="0"/>
              <a:buChar char="•"/>
            </a:pPr>
            <a:r>
              <a:rPr lang="en-US" sz="20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Resource must submit correct models pursuant </a:t>
            </a:r>
            <a:r>
              <a:rPr lang="en-US" sz="2000" kern="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to PG </a:t>
            </a:r>
            <a:r>
              <a:rPr lang="en-US" sz="20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Sections 5.2.4(1), (2) and Public Utility Commission of Texas Electric Substantive Rule § 25.503(f)(8)</a:t>
            </a:r>
          </a:p>
          <a:p>
            <a:pPr marL="285750" lvl="1" indent="-285750">
              <a:lnSpc>
                <a:spcPct val="114000"/>
              </a:lnSpc>
              <a:buFont typeface="Arial" panose="020B0604020202020204" pitchFamily="34" charset="0"/>
              <a:buChar char="•"/>
            </a:pPr>
            <a:r>
              <a:rPr lang="en-US" sz="20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If Resource capacity changes or Resource limitations occur materially affecting: (</a:t>
            </a:r>
            <a:r>
              <a:rPr lang="en-US" sz="2000" kern="0" dirty="0" err="1">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i</a:t>
            </a:r>
            <a:r>
              <a:rPr lang="en-US" sz="20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 availability of unit or facility, (ii) anticipated operation of Resource, or (iii) Resource’s ability to comply with ERCOT dispatch instructions, Resource must immediately notify ERCOT pursuant to PUCT Electric Substantive Rule § 25.503(f)(9)</a:t>
            </a:r>
          </a:p>
          <a:p>
            <a:pPr marL="285750" lvl="1" indent="-285750">
              <a:lnSpc>
                <a:spcPct val="114000"/>
              </a:lnSpc>
              <a:buFont typeface="Arial" panose="020B0604020202020204" pitchFamily="34" charset="0"/>
              <a:buChar char="•"/>
            </a:pPr>
            <a:endParaRPr lang="en-US" sz="20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814006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56C67F-4C61-ADEF-A8A8-A9691195BFD9}"/>
              </a:ext>
            </a:extLst>
          </p:cNvPr>
          <p:cNvSpPr>
            <a:spLocks noGrp="1"/>
          </p:cNvSpPr>
          <p:nvPr>
            <p:ph type="title"/>
          </p:nvPr>
        </p:nvSpPr>
        <p:spPr/>
        <p:txBody>
          <a:bodyPr/>
          <a:lstStyle/>
          <a:p>
            <a:r>
              <a:rPr lang="en-US" dirty="0"/>
              <a:t>General Information</a:t>
            </a:r>
          </a:p>
        </p:txBody>
      </p:sp>
      <p:sp>
        <p:nvSpPr>
          <p:cNvPr id="4" name="Slide Number Placeholder 3">
            <a:extLst>
              <a:ext uri="{FF2B5EF4-FFF2-40B4-BE49-F238E27FC236}">
                <a16:creationId xmlns:a16="http://schemas.microsoft.com/office/drawing/2014/main" id="{C2AF16C6-5FA5-7BD9-2FD3-1A2EA155B098}"/>
              </a:ext>
            </a:extLst>
          </p:cNvPr>
          <p:cNvSpPr>
            <a:spLocks noGrp="1"/>
          </p:cNvSpPr>
          <p:nvPr>
            <p:ph type="sldNum" sz="quarter" idx="4"/>
          </p:nvPr>
        </p:nvSpPr>
        <p:spPr/>
        <p:txBody>
          <a:bodyPr/>
          <a:lstStyle/>
          <a:p>
            <a:fld id="{1D93BD3E-1E9A-4970-A6F7-E7AC52762E0C}" type="slidenum">
              <a:rPr lang="en-US" smtClean="0"/>
              <a:pPr/>
              <a:t>29</a:t>
            </a:fld>
            <a:endParaRPr lang="en-US" dirty="0"/>
          </a:p>
        </p:txBody>
      </p:sp>
      <p:sp>
        <p:nvSpPr>
          <p:cNvPr id="6" name="TextBox 5">
            <a:extLst>
              <a:ext uri="{FF2B5EF4-FFF2-40B4-BE49-F238E27FC236}">
                <a16:creationId xmlns:a16="http://schemas.microsoft.com/office/drawing/2014/main" id="{C82194C8-4D34-3B28-23A7-FCFC203CDEA7}"/>
              </a:ext>
            </a:extLst>
          </p:cNvPr>
          <p:cNvSpPr txBox="1"/>
          <p:nvPr/>
        </p:nvSpPr>
        <p:spPr>
          <a:xfrm>
            <a:off x="304800" y="1224930"/>
            <a:ext cx="8382000" cy="4247317"/>
          </a:xfrm>
          <a:prstGeom prst="rect">
            <a:avLst/>
          </a:prstGeom>
          <a:noFill/>
        </p:spPr>
        <p:txBody>
          <a:bodyPr wrap="square">
            <a:spAutoFit/>
          </a:bodyPr>
          <a:lstStyle/>
          <a:p>
            <a:pPr marL="0" lvl="1"/>
            <a:r>
              <a:rPr lang="en-US" sz="2000" b="0" i="0" u="none" strike="noStrike" baseline="0" dirty="0">
                <a:latin typeface="Aptos" panose="020B0004020202020204" pitchFamily="34" charset="0"/>
              </a:rPr>
              <a:t>ERCOT 1/8/25 Market Notice</a:t>
            </a:r>
          </a:p>
          <a:p>
            <a:pPr marL="285750" lvl="2"/>
            <a:r>
              <a:rPr lang="en-US" sz="2000" b="0" i="0" u="none" strike="noStrike" baseline="0" dirty="0">
                <a:latin typeface="Aptos" panose="020B0004020202020204" pitchFamily="34" charset="0"/>
                <a:hlinkClick r:id="rId2"/>
              </a:rPr>
              <a:t>https://www.ercot.com/services/comm/mkt_notices/M-A010825-01</a:t>
            </a:r>
            <a:r>
              <a:rPr lang="en-US" sz="2000" b="0" i="0" u="none" strike="noStrike" baseline="0" dirty="0">
                <a:latin typeface="Aptos" panose="020B0004020202020204" pitchFamily="34" charset="0"/>
              </a:rPr>
              <a:t> </a:t>
            </a:r>
          </a:p>
          <a:p>
            <a:pPr marL="285750" lvl="1" indent="-285750">
              <a:buFont typeface="Arial" panose="020B0604020202020204" pitchFamily="34" charset="0"/>
              <a:buChar char="•"/>
            </a:pPr>
            <a:endParaRPr lang="en-US" sz="2000" dirty="0">
              <a:latin typeface="Aptos" panose="020B0004020202020204" pitchFamily="34" charset="0"/>
            </a:endParaRPr>
          </a:p>
          <a:p>
            <a:pPr marL="0" lvl="1">
              <a:lnSpc>
                <a:spcPct val="125000"/>
              </a:lnSpc>
            </a:pPr>
            <a:r>
              <a:rPr lang="en-US" sz="2000" b="0" i="0" u="none" strike="noStrike" baseline="0" dirty="0">
                <a:latin typeface="Aptos" panose="020B0004020202020204" pitchFamily="34" charset="0"/>
              </a:rPr>
              <a:t>ERCOT 2/19/25 Market Notice</a:t>
            </a:r>
          </a:p>
          <a:p>
            <a:pPr marL="457200" lvl="2">
              <a:lnSpc>
                <a:spcPct val="125000"/>
              </a:lnSpc>
            </a:pPr>
            <a:r>
              <a:rPr lang="en-US" sz="2000" dirty="0">
                <a:latin typeface="Aptos" panose="020B0004020202020204" pitchFamily="34" charset="0"/>
                <a:ea typeface="Aptos" panose="020B0004020202020204" pitchFamily="34" charset="0"/>
                <a:cs typeface="Times New Roman" panose="02020603050405020304" pitchFamily="18" charset="0"/>
                <a:hlinkClick r:id="rId3"/>
              </a:rPr>
              <a:t>https://www.ercot.com/services/comm/mkt_notices/M-A010825-03</a:t>
            </a:r>
            <a:r>
              <a:rPr lang="en-US" sz="2000" dirty="0">
                <a:latin typeface="Aptos" panose="020B0004020202020204" pitchFamily="34" charset="0"/>
                <a:ea typeface="Aptos" panose="020B0004020202020204" pitchFamily="34" charset="0"/>
                <a:cs typeface="Times New Roman" panose="02020603050405020304" pitchFamily="18" charset="0"/>
              </a:rPr>
              <a:t> </a:t>
            </a:r>
          </a:p>
          <a:p>
            <a:pPr marL="0" lvl="1">
              <a:lnSpc>
                <a:spcPct val="125000"/>
              </a:lnSpc>
            </a:pPr>
            <a:endParaRPr lang="en-US" sz="2000" dirty="0">
              <a:latin typeface="Aptos" panose="020B0004020202020204" pitchFamily="34" charset="0"/>
              <a:ea typeface="Aptos" panose="020B0004020202020204" pitchFamily="34" charset="0"/>
              <a:cs typeface="Times New Roman" panose="02020603050405020304" pitchFamily="18" charset="0"/>
            </a:endParaRPr>
          </a:p>
          <a:p>
            <a:pPr marL="0" lvl="1">
              <a:lnSpc>
                <a:spcPct val="125000"/>
              </a:lnSpc>
            </a:pPr>
            <a:r>
              <a:rPr lang="en-US" sz="2000" dirty="0">
                <a:latin typeface="Aptos" panose="020B0004020202020204" pitchFamily="34" charset="0"/>
                <a:ea typeface="Aptos" panose="020B0004020202020204" pitchFamily="34" charset="0"/>
                <a:cs typeface="Times New Roman" panose="02020603050405020304" pitchFamily="18" charset="0"/>
              </a:rPr>
              <a:t>NOG requirements in effect on 5/1/14</a:t>
            </a:r>
            <a:endParaRPr lang="en-US" sz="2000" dirty="0">
              <a:effectLst/>
              <a:latin typeface="Aptos" panose="020B0004020202020204" pitchFamily="34" charset="0"/>
              <a:ea typeface="Aptos" panose="020B000402020202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endParaRPr>
          </a:p>
          <a:p>
            <a:pPr marL="0" lvl="1">
              <a:lnSpc>
                <a:spcPct val="125000"/>
              </a:lnSpc>
            </a:pPr>
            <a:r>
              <a:rPr lang="en-US" sz="2000" dirty="0">
                <a:solidFill>
                  <a:srgbClr val="0000FF"/>
                </a:solidFill>
                <a:effectLst/>
                <a:latin typeface="Aptos" panose="020B0004020202020204" pitchFamily="34" charset="0"/>
                <a:ea typeface="Aptos" panose="020B000402020202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https://www.ercot.com/files/docs/2024/04/26/May%201,%202024%20Nodal%20Operating%20Guide.pdf</a:t>
            </a:r>
            <a:r>
              <a:rPr lang="en-US" sz="2000" dirty="0">
                <a:effectLst/>
                <a:latin typeface="Aptos" panose="020B0004020202020204" pitchFamily="34" charset="0"/>
                <a:ea typeface="Aptos" panose="020B0004020202020204" pitchFamily="34" charset="0"/>
                <a:cs typeface="Times New Roman" panose="02020603050405020304" pitchFamily="18" charset="0"/>
              </a:rPr>
              <a:t> </a:t>
            </a:r>
          </a:p>
          <a:p>
            <a:pPr marL="0" lvl="1"/>
            <a:endParaRPr lang="en-US" sz="2000" dirty="0">
              <a:latin typeface="Aptos" panose="020B0004020202020204" pitchFamily="34" charset="0"/>
            </a:endParaRPr>
          </a:p>
          <a:p>
            <a:pPr marL="0" lvl="1"/>
            <a:r>
              <a:rPr lang="en-US" sz="2000" b="0" i="0" u="none" strike="noStrike" baseline="0" dirty="0">
                <a:latin typeface="Aptos" panose="020B0004020202020204" pitchFamily="34" charset="0"/>
              </a:rPr>
              <a:t>Public Utility Commission rulemaking project on exemption process (</a:t>
            </a:r>
            <a:r>
              <a:rPr lang="en-US" sz="2000" dirty="0">
                <a:latin typeface="Aptos" panose="020B0004020202020204" pitchFamily="34" charset="0"/>
              </a:rPr>
              <a:t>Project #57374)</a:t>
            </a:r>
          </a:p>
        </p:txBody>
      </p:sp>
    </p:spTree>
    <p:extLst>
      <p:ext uri="{BB962C8B-B14F-4D97-AF65-F5344CB8AC3E}">
        <p14:creationId xmlns:p14="http://schemas.microsoft.com/office/powerpoint/2010/main" val="38530704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56C67F-4C61-ADEF-A8A8-A9691195BFD9}"/>
              </a:ext>
            </a:extLst>
          </p:cNvPr>
          <p:cNvSpPr>
            <a:spLocks noGrp="1"/>
          </p:cNvSpPr>
          <p:nvPr>
            <p:ph type="title"/>
          </p:nvPr>
        </p:nvSpPr>
        <p:spPr/>
        <p:txBody>
          <a:bodyPr/>
          <a:lstStyle/>
          <a:p>
            <a:r>
              <a:rPr lang="en-US" dirty="0"/>
              <a:t>NOGRR245 FAQs</a:t>
            </a:r>
          </a:p>
        </p:txBody>
      </p:sp>
      <p:sp>
        <p:nvSpPr>
          <p:cNvPr id="4" name="Slide Number Placeholder 3">
            <a:extLst>
              <a:ext uri="{FF2B5EF4-FFF2-40B4-BE49-F238E27FC236}">
                <a16:creationId xmlns:a16="http://schemas.microsoft.com/office/drawing/2014/main" id="{C2AF16C6-5FA5-7BD9-2FD3-1A2EA155B098}"/>
              </a:ext>
            </a:extLst>
          </p:cNvPr>
          <p:cNvSpPr>
            <a:spLocks noGrp="1"/>
          </p:cNvSpPr>
          <p:nvPr>
            <p:ph type="sldNum" sz="quarter" idx="4"/>
          </p:nvPr>
        </p:nvSpPr>
        <p:spPr/>
        <p:txBody>
          <a:bodyPr/>
          <a:lstStyle/>
          <a:p>
            <a:fld id="{1D93BD3E-1E9A-4970-A6F7-E7AC52762E0C}" type="slidenum">
              <a:rPr lang="en-US" smtClean="0"/>
              <a:pPr/>
              <a:t>3</a:t>
            </a:fld>
            <a:endParaRPr lang="en-US" dirty="0"/>
          </a:p>
        </p:txBody>
      </p:sp>
      <p:sp>
        <p:nvSpPr>
          <p:cNvPr id="3" name="TextBox 2">
            <a:extLst>
              <a:ext uri="{FF2B5EF4-FFF2-40B4-BE49-F238E27FC236}">
                <a16:creationId xmlns:a16="http://schemas.microsoft.com/office/drawing/2014/main" id="{F1EA7CB8-7CD8-66BF-7028-53732121790A}"/>
              </a:ext>
            </a:extLst>
          </p:cNvPr>
          <p:cNvSpPr txBox="1"/>
          <p:nvPr/>
        </p:nvSpPr>
        <p:spPr>
          <a:xfrm>
            <a:off x="381000" y="762000"/>
            <a:ext cx="8382000" cy="5630452"/>
          </a:xfrm>
          <a:prstGeom prst="rect">
            <a:avLst/>
          </a:prstGeom>
          <a:noFill/>
        </p:spPr>
        <p:txBody>
          <a:bodyPr wrap="square">
            <a:spAutoFit/>
          </a:bodyPr>
          <a:lstStyle/>
          <a:p>
            <a:pPr marL="0" lvl="1">
              <a:lnSpc>
                <a:spcPct val="114000"/>
              </a:lnSpc>
            </a:pPr>
            <a:r>
              <a:rPr lang="en-US" sz="1700" b="1" u="sng"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Question</a:t>
            </a:r>
            <a:r>
              <a:rPr lang="en-US" sz="17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 Should IBRs/Type 1/Type 2 WGRs w/ Standard Generation Interconnection Agreements (SGIAs) dated before 8/1/24 maximize protection settings 1</a:t>
            </a:r>
            <a:r>
              <a:rPr lang="en-US" sz="1700" kern="0" baseline="3000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st</a:t>
            </a:r>
            <a:r>
              <a:rPr lang="en-US" sz="17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 and then determine if exemptions are needed; </a:t>
            </a:r>
            <a:r>
              <a:rPr lang="en-US" sz="1700" i="1"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i.e</a:t>
            </a:r>
            <a:r>
              <a:rPr lang="en-US" sz="17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 maximize settings even if they currently comply with NOG 2.9.1.2? </a:t>
            </a:r>
          </a:p>
          <a:p>
            <a:pPr marL="0" lvl="1">
              <a:lnSpc>
                <a:spcPct val="114000"/>
              </a:lnSpc>
            </a:pPr>
            <a:endParaRPr lang="en-US" sz="105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endParaRPr>
          </a:p>
          <a:p>
            <a:pPr marL="0" lvl="1">
              <a:lnSpc>
                <a:spcPct val="114000"/>
              </a:lnSpc>
            </a:pPr>
            <a:r>
              <a:rPr lang="en-US" sz="1700" b="1" u="sng"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Answer</a:t>
            </a:r>
            <a:r>
              <a:rPr lang="en-US" sz="17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 </a:t>
            </a:r>
            <a:r>
              <a:rPr lang="en-US" sz="1700" i="1"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All</a:t>
            </a:r>
            <a:r>
              <a:rPr lang="en-US" sz="17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 IBRs/Type 1/Type 2 WGRs must maximize protection settings first and then determine exemptions needed </a:t>
            </a:r>
          </a:p>
          <a:p>
            <a:pPr marL="285750" lvl="1" indent="-285750">
              <a:lnSpc>
                <a:spcPct val="114000"/>
              </a:lnSpc>
              <a:buFont typeface="Arial" panose="020B0604020202020204" pitchFamily="34" charset="0"/>
              <a:buChar char="•"/>
            </a:pPr>
            <a:r>
              <a:rPr lang="en-US" sz="17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ERCOT first proposed NOGRR245 to require IEEE 2800-2022 requirements for all IBRs/Type 1/Type 2 WGRs (regardless of SGIA date) due to ride-through failures on ERCOT System and based on NERC and IBRWG recommendations</a:t>
            </a:r>
          </a:p>
          <a:p>
            <a:pPr marL="285750" lvl="1" indent="-285750">
              <a:lnSpc>
                <a:spcPct val="114000"/>
              </a:lnSpc>
              <a:buFont typeface="Arial" panose="020B0604020202020204" pitchFamily="34" charset="0"/>
              <a:buChar char="•"/>
            </a:pPr>
            <a:r>
              <a:rPr lang="en-US" sz="17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Stakeholders did not like that proposal because of impact on existing facilities but acknowledged Resources could perform better either by tweaking settings and parameterization or performing software/firmware upgrades</a:t>
            </a:r>
          </a:p>
          <a:p>
            <a:pPr marL="285750" lvl="1" indent="-285750">
              <a:lnSpc>
                <a:spcPct val="114000"/>
              </a:lnSpc>
              <a:buFont typeface="Arial" panose="020B0604020202020204" pitchFamily="34" charset="0"/>
              <a:buChar char="•"/>
            </a:pPr>
            <a:r>
              <a:rPr lang="en-US" sz="17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Maximization language was compromise so existing Resources could improve ride-through capability while not having to make expensive hardware upgrades</a:t>
            </a:r>
          </a:p>
          <a:p>
            <a:pPr marL="285750" lvl="1" indent="-285750">
              <a:lnSpc>
                <a:spcPct val="114000"/>
              </a:lnSpc>
              <a:buFont typeface="Arial" panose="020B0604020202020204" pitchFamily="34" charset="0"/>
              <a:buChar char="•"/>
            </a:pPr>
            <a:r>
              <a:rPr lang="en-US" sz="17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Nodal Operating Guides (NOG) contain </a:t>
            </a:r>
            <a:r>
              <a:rPr lang="en-US" sz="1700" i="1"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minimum </a:t>
            </a:r>
            <a:r>
              <a:rPr lang="en-US" sz="17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compliance requirements, but Resources </a:t>
            </a:r>
            <a:r>
              <a:rPr lang="en-US" sz="1700" i="1"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shall</a:t>
            </a:r>
            <a:r>
              <a:rPr lang="en-US" sz="17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 increase ride-through capability to </a:t>
            </a:r>
            <a:r>
              <a:rPr lang="en-US" sz="1700" i="1"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maximum amount equipment will allow </a:t>
            </a:r>
            <a:r>
              <a:rPr lang="en-US" sz="17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(w/n equipment limits and consistent with Good Utility Practice)</a:t>
            </a:r>
          </a:p>
          <a:p>
            <a:pPr marL="285750" lvl="1" indent="-285750">
              <a:lnSpc>
                <a:spcPct val="114000"/>
              </a:lnSpc>
              <a:buFont typeface="Arial" panose="020B0604020202020204" pitchFamily="34" charset="0"/>
              <a:buChar char="•"/>
            </a:pPr>
            <a:r>
              <a:rPr lang="en-US" sz="17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If ERCOT discovers Resource did not increase ride-through capability to maximum amount equipment will allow, it could refer Resource to PUCT for not following NOG requirements</a:t>
            </a:r>
          </a:p>
        </p:txBody>
      </p:sp>
    </p:spTree>
    <p:extLst>
      <p:ext uri="{BB962C8B-B14F-4D97-AF65-F5344CB8AC3E}">
        <p14:creationId xmlns:p14="http://schemas.microsoft.com/office/powerpoint/2010/main" val="17121212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sp>
        <p:nvSpPr>
          <p:cNvPr id="4" name="Slide Number Placeholder 3"/>
          <p:cNvSpPr>
            <a:spLocks noGrp="1"/>
          </p:cNvSpPr>
          <p:nvPr>
            <p:ph type="sldNum" sz="quarter" idx="4"/>
          </p:nvPr>
        </p:nvSpPr>
        <p:spPr/>
        <p:txBody>
          <a:bodyPr/>
          <a:lstStyle/>
          <a:p>
            <a:fld id="{1D93BD3E-1E9A-4970-A6F7-E7AC52762E0C}" type="slidenum">
              <a:rPr lang="en-US" smtClean="0"/>
              <a:pPr/>
              <a:t>30</a:t>
            </a:fld>
            <a:endParaRPr lang="en-US" dirty="0"/>
          </a:p>
        </p:txBody>
      </p:sp>
      <p:grpSp>
        <p:nvGrpSpPr>
          <p:cNvPr id="10" name="Group 9">
            <a:extLst>
              <a:ext uri="{FF2B5EF4-FFF2-40B4-BE49-F238E27FC236}">
                <a16:creationId xmlns:a16="http://schemas.microsoft.com/office/drawing/2014/main" id="{A8BCA165-8537-4668-8F20-0591F421F9EB}"/>
              </a:ext>
            </a:extLst>
          </p:cNvPr>
          <p:cNvGrpSpPr/>
          <p:nvPr/>
        </p:nvGrpSpPr>
        <p:grpSpPr>
          <a:xfrm>
            <a:off x="2263903" y="762000"/>
            <a:ext cx="4616194" cy="5315711"/>
            <a:chOff x="2263139" y="1542288"/>
            <a:chExt cx="4616194" cy="5315711"/>
          </a:xfrm>
        </p:grpSpPr>
        <p:pic>
          <p:nvPicPr>
            <p:cNvPr id="11" name="object 3">
              <a:extLst>
                <a:ext uri="{FF2B5EF4-FFF2-40B4-BE49-F238E27FC236}">
                  <a16:creationId xmlns:a16="http://schemas.microsoft.com/office/drawing/2014/main" id="{033B2242-14C8-4F81-B11B-295F51D20D1B}"/>
                </a:ext>
              </a:extLst>
            </p:cNvPr>
            <p:cNvPicPr/>
            <p:nvPr/>
          </p:nvPicPr>
          <p:blipFill>
            <a:blip r:embed="rId2" cstate="print"/>
            <a:stretch>
              <a:fillRect/>
            </a:stretch>
          </p:blipFill>
          <p:spPr>
            <a:xfrm>
              <a:off x="2263139" y="1542288"/>
              <a:ext cx="4616194" cy="5315711"/>
            </a:xfrm>
            <a:prstGeom prst="rect">
              <a:avLst/>
            </a:prstGeom>
          </p:spPr>
        </p:pic>
        <p:sp>
          <p:nvSpPr>
            <p:cNvPr id="12" name="object 4">
              <a:extLst>
                <a:ext uri="{FF2B5EF4-FFF2-40B4-BE49-F238E27FC236}">
                  <a16:creationId xmlns:a16="http://schemas.microsoft.com/office/drawing/2014/main" id="{1B63AB97-F12B-4540-9336-D6861CA8DF97}"/>
                </a:ext>
              </a:extLst>
            </p:cNvPr>
            <p:cNvSpPr txBox="1"/>
            <p:nvPr/>
          </p:nvSpPr>
          <p:spPr>
            <a:xfrm>
              <a:off x="3851846" y="2248916"/>
              <a:ext cx="1438275" cy="3074035"/>
            </a:xfrm>
            <a:prstGeom prst="rect">
              <a:avLst/>
            </a:prstGeom>
          </p:spPr>
          <p:txBody>
            <a:bodyPr vert="horz" wrap="square" lIns="0" tIns="12700" rIns="0" bIns="0" rtlCol="0">
              <a:spAutoFit/>
            </a:bodyPr>
            <a:lstStyle/>
            <a:p>
              <a:pPr marL="12700">
                <a:lnSpc>
                  <a:spcPct val="100000"/>
                </a:lnSpc>
                <a:spcBef>
                  <a:spcPts val="100"/>
                </a:spcBef>
              </a:pPr>
              <a:r>
                <a:rPr sz="20000" spc="-5" dirty="0">
                  <a:solidFill>
                    <a:srgbClr val="00AEC7"/>
                  </a:solidFill>
                  <a:latin typeface="Arial"/>
                  <a:cs typeface="Arial"/>
                </a:rPr>
                <a:t>?</a:t>
              </a:r>
              <a:endParaRPr sz="20000" dirty="0">
                <a:latin typeface="Arial"/>
                <a:cs typeface="Arial"/>
              </a:endParaRPr>
            </a:p>
          </p:txBody>
        </p:sp>
      </p:grpSp>
    </p:spTree>
    <p:extLst>
      <p:ext uri="{BB962C8B-B14F-4D97-AF65-F5344CB8AC3E}">
        <p14:creationId xmlns:p14="http://schemas.microsoft.com/office/powerpoint/2010/main" val="29819677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56C67F-4C61-ADEF-A8A8-A9691195BFD9}"/>
              </a:ext>
            </a:extLst>
          </p:cNvPr>
          <p:cNvSpPr>
            <a:spLocks noGrp="1"/>
          </p:cNvSpPr>
          <p:nvPr>
            <p:ph type="title"/>
          </p:nvPr>
        </p:nvSpPr>
        <p:spPr/>
        <p:txBody>
          <a:bodyPr/>
          <a:lstStyle/>
          <a:p>
            <a:r>
              <a:rPr lang="en-US" dirty="0"/>
              <a:t>NOGRR245 FAQs</a:t>
            </a:r>
          </a:p>
        </p:txBody>
      </p:sp>
      <p:sp>
        <p:nvSpPr>
          <p:cNvPr id="4" name="Slide Number Placeholder 3">
            <a:extLst>
              <a:ext uri="{FF2B5EF4-FFF2-40B4-BE49-F238E27FC236}">
                <a16:creationId xmlns:a16="http://schemas.microsoft.com/office/drawing/2014/main" id="{C2AF16C6-5FA5-7BD9-2FD3-1A2EA155B098}"/>
              </a:ext>
            </a:extLst>
          </p:cNvPr>
          <p:cNvSpPr>
            <a:spLocks noGrp="1"/>
          </p:cNvSpPr>
          <p:nvPr>
            <p:ph type="sldNum" sz="quarter" idx="4"/>
          </p:nvPr>
        </p:nvSpPr>
        <p:spPr/>
        <p:txBody>
          <a:bodyPr/>
          <a:lstStyle/>
          <a:p>
            <a:fld id="{1D93BD3E-1E9A-4970-A6F7-E7AC52762E0C}" type="slidenum">
              <a:rPr lang="en-US" smtClean="0"/>
              <a:pPr/>
              <a:t>4</a:t>
            </a:fld>
            <a:endParaRPr lang="en-US" dirty="0"/>
          </a:p>
        </p:txBody>
      </p:sp>
      <p:sp>
        <p:nvSpPr>
          <p:cNvPr id="3" name="TextBox 2">
            <a:extLst>
              <a:ext uri="{FF2B5EF4-FFF2-40B4-BE49-F238E27FC236}">
                <a16:creationId xmlns:a16="http://schemas.microsoft.com/office/drawing/2014/main" id="{F1EA7CB8-7CD8-66BF-7028-53732121790A}"/>
              </a:ext>
            </a:extLst>
          </p:cNvPr>
          <p:cNvSpPr txBox="1"/>
          <p:nvPr/>
        </p:nvSpPr>
        <p:spPr>
          <a:xfrm>
            <a:off x="381000" y="838200"/>
            <a:ext cx="8382000" cy="5338641"/>
          </a:xfrm>
          <a:prstGeom prst="rect">
            <a:avLst/>
          </a:prstGeom>
          <a:noFill/>
        </p:spPr>
        <p:txBody>
          <a:bodyPr wrap="square">
            <a:spAutoFit/>
          </a:bodyPr>
          <a:lstStyle/>
          <a:p>
            <a:pPr marL="0" lvl="1">
              <a:lnSpc>
                <a:spcPct val="114000"/>
              </a:lnSpc>
            </a:pPr>
            <a:r>
              <a:rPr lang="en-US" sz="2000" b="1" u="sng"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Question</a:t>
            </a:r>
            <a:r>
              <a:rPr lang="en-US" sz="20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 Once the Legacy requirements (NOG 2.9.1.2) are met, will Resource meet compliance? </a:t>
            </a:r>
          </a:p>
          <a:p>
            <a:pPr marL="0" lvl="1">
              <a:lnSpc>
                <a:spcPct val="114000"/>
              </a:lnSpc>
            </a:pPr>
            <a:endParaRPr lang="en-US" sz="20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endParaRPr>
          </a:p>
          <a:p>
            <a:pPr marL="0" lvl="1">
              <a:lnSpc>
                <a:spcPct val="114000"/>
              </a:lnSpc>
            </a:pPr>
            <a:r>
              <a:rPr lang="en-US" sz="2000" b="1" u="sng"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Answer</a:t>
            </a:r>
            <a:r>
              <a:rPr lang="en-US" sz="20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 NOG states Resources </a:t>
            </a:r>
            <a:r>
              <a:rPr lang="en-US" sz="2000" i="1"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shall </a:t>
            </a:r>
            <a:r>
              <a:rPr lang="en-US" sz="20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maximize protection systems, controls, and other plant equipment (w/n equipment limitations and consistent with Good Utility Practice) to achieve, as close as reasonably possible, capability and performance in IEEE 2800-2022, sections 5, 7 and 9 (and not just meet </a:t>
            </a:r>
            <a:r>
              <a:rPr lang="en-US" sz="2000" i="1"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minimum </a:t>
            </a:r>
            <a:r>
              <a:rPr lang="en-US" sz="20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requirements in Section 2.9.1.2), Resource could be considered out of compliance</a:t>
            </a:r>
          </a:p>
          <a:p>
            <a:pPr marL="285750" lvl="1" indent="-285750">
              <a:lnSpc>
                <a:spcPct val="114000"/>
              </a:lnSpc>
              <a:buFont typeface="Arial" panose="020B0604020202020204" pitchFamily="34" charset="0"/>
              <a:buChar char="•"/>
            </a:pPr>
            <a:r>
              <a:rPr lang="en-US" sz="20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However, if Resource – in good faith – did all it could to maximize performance of protection systems, controls, and other plant equipment to achieve, as close as reasonably possible, capability and performance in IEEE 2800-2022, sections 5, 7 and 9 and Resource still could meet only the capability and performance in NOG Sec. 2.9.1.2, Resource would not be considered out of compliance</a:t>
            </a:r>
            <a:endParaRPr lang="en-US" sz="2000"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880254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56C67F-4C61-ADEF-A8A8-A9691195BFD9}"/>
              </a:ext>
            </a:extLst>
          </p:cNvPr>
          <p:cNvSpPr>
            <a:spLocks noGrp="1"/>
          </p:cNvSpPr>
          <p:nvPr>
            <p:ph type="title"/>
          </p:nvPr>
        </p:nvSpPr>
        <p:spPr/>
        <p:txBody>
          <a:bodyPr/>
          <a:lstStyle/>
          <a:p>
            <a:r>
              <a:rPr lang="en-US" dirty="0"/>
              <a:t>NOGRR245 FAQs</a:t>
            </a:r>
          </a:p>
        </p:txBody>
      </p:sp>
      <p:sp>
        <p:nvSpPr>
          <p:cNvPr id="4" name="Slide Number Placeholder 3">
            <a:extLst>
              <a:ext uri="{FF2B5EF4-FFF2-40B4-BE49-F238E27FC236}">
                <a16:creationId xmlns:a16="http://schemas.microsoft.com/office/drawing/2014/main" id="{C2AF16C6-5FA5-7BD9-2FD3-1A2EA155B098}"/>
              </a:ext>
            </a:extLst>
          </p:cNvPr>
          <p:cNvSpPr>
            <a:spLocks noGrp="1"/>
          </p:cNvSpPr>
          <p:nvPr>
            <p:ph type="sldNum" sz="quarter" idx="4"/>
          </p:nvPr>
        </p:nvSpPr>
        <p:spPr/>
        <p:txBody>
          <a:bodyPr/>
          <a:lstStyle/>
          <a:p>
            <a:fld id="{1D93BD3E-1E9A-4970-A6F7-E7AC52762E0C}" type="slidenum">
              <a:rPr lang="en-US" smtClean="0"/>
              <a:pPr/>
              <a:t>5</a:t>
            </a:fld>
            <a:endParaRPr lang="en-US" dirty="0"/>
          </a:p>
        </p:txBody>
      </p:sp>
      <p:sp>
        <p:nvSpPr>
          <p:cNvPr id="3" name="TextBox 2">
            <a:extLst>
              <a:ext uri="{FF2B5EF4-FFF2-40B4-BE49-F238E27FC236}">
                <a16:creationId xmlns:a16="http://schemas.microsoft.com/office/drawing/2014/main" id="{F1EA7CB8-7CD8-66BF-7028-53732121790A}"/>
              </a:ext>
            </a:extLst>
          </p:cNvPr>
          <p:cNvSpPr txBox="1"/>
          <p:nvPr/>
        </p:nvSpPr>
        <p:spPr>
          <a:xfrm>
            <a:off x="381000" y="838200"/>
            <a:ext cx="8382000" cy="5410712"/>
          </a:xfrm>
          <a:prstGeom prst="rect">
            <a:avLst/>
          </a:prstGeom>
          <a:noFill/>
        </p:spPr>
        <p:txBody>
          <a:bodyPr wrap="square">
            <a:spAutoFit/>
          </a:bodyPr>
          <a:lstStyle/>
          <a:p>
            <a:pPr marL="0" lvl="1">
              <a:lnSpc>
                <a:spcPct val="114000"/>
              </a:lnSpc>
            </a:pPr>
            <a:r>
              <a:rPr lang="en-US" b="1" u="sng"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Question</a:t>
            </a:r>
            <a:r>
              <a:rPr lang="en-US"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 We have a Resource with an SGIA dated after 8/1/24 (or an existing Resource going through PG Sec. 5.2.1(1)(c) Generator Interconnection or Modification (GIM) process); does the Resource have to meet the IEEE 2800-2022 performance criteria or the requirements in NOG Sec. 2.9.1.1? </a:t>
            </a:r>
          </a:p>
          <a:p>
            <a:pPr marL="0" lvl="1">
              <a:lnSpc>
                <a:spcPct val="114000"/>
              </a:lnSpc>
            </a:pPr>
            <a:endParaRPr lang="en-US" sz="16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endParaRPr>
          </a:p>
          <a:p>
            <a:pPr marL="0" lvl="1">
              <a:lnSpc>
                <a:spcPct val="114000"/>
              </a:lnSpc>
            </a:pPr>
            <a:r>
              <a:rPr lang="en-US" b="1" u="sng"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Answer</a:t>
            </a:r>
            <a:r>
              <a:rPr lang="en-US"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 Basically, the Resource must meet both sets of requirements</a:t>
            </a:r>
          </a:p>
          <a:p>
            <a:pPr marL="285750" lvl="1" indent="-285750">
              <a:lnSpc>
                <a:spcPct val="114000"/>
              </a:lnSpc>
              <a:buFont typeface="Arial" panose="020B0604020202020204" pitchFamily="34" charset="0"/>
              <a:buChar char="•"/>
            </a:pPr>
            <a:r>
              <a:rPr lang="en-US"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Specifically, IEEE 2800-2022 contains ride-through curves and other general requirements not necessarily performance-based</a:t>
            </a:r>
          </a:p>
          <a:p>
            <a:pPr marL="285750" lvl="1" indent="-285750">
              <a:lnSpc>
                <a:spcPct val="114000"/>
              </a:lnSpc>
              <a:buFont typeface="Arial" panose="020B0604020202020204" pitchFamily="34" charset="0"/>
              <a:buChar char="•"/>
            </a:pPr>
            <a:r>
              <a:rPr lang="en-US"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Sec. 2.9.1.1 requirements are somewhat different than IEEE 2800-2022 and contain </a:t>
            </a:r>
            <a:r>
              <a:rPr lang="en-US" b="1" i="1"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specific ride-through requirements for ERCOT Region</a:t>
            </a:r>
            <a:endParaRPr lang="en-US"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endParaRPr>
          </a:p>
          <a:p>
            <a:pPr marL="285750" lvl="1" indent="-285750">
              <a:lnSpc>
                <a:spcPct val="114000"/>
              </a:lnSpc>
              <a:buFont typeface="Arial" panose="020B0604020202020204" pitchFamily="34" charset="0"/>
              <a:buChar char="•"/>
            </a:pPr>
            <a:r>
              <a:rPr lang="en-US"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NOG require Resource to maximize ride-through capability to meet and, if possible, exceed capability/performance in IEEE 2800-2022 as well as FRT (NOG 2.6.2.1) and VRT (2.9.1.1 “Preferred”; 2.9.1.2 “Legacy”)</a:t>
            </a:r>
          </a:p>
          <a:p>
            <a:pPr marL="285750" lvl="1" indent="-285750">
              <a:lnSpc>
                <a:spcPct val="114000"/>
              </a:lnSpc>
              <a:buFont typeface="Arial" panose="020B0604020202020204" pitchFamily="34" charset="0"/>
              <a:buChar char="•"/>
            </a:pPr>
            <a:r>
              <a:rPr lang="en-US"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All Resources should “strive to meet or exceed” IEEE 2800-2022, while </a:t>
            </a:r>
            <a:r>
              <a:rPr lang="en-US" i="1"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Required Criteria </a:t>
            </a:r>
            <a:r>
              <a:rPr lang="en-US"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appear in NOG 2.6.2.1 (FRT) and 2.9.1.1/2.9.1.2 (VRT)</a:t>
            </a:r>
          </a:p>
          <a:p>
            <a:pPr marL="285750" lvl="1" indent="-285750">
              <a:lnSpc>
                <a:spcPct val="114000"/>
              </a:lnSpc>
              <a:buFont typeface="Arial" panose="020B0604020202020204" pitchFamily="34" charset="0"/>
              <a:buChar char="•"/>
            </a:pPr>
            <a:r>
              <a:rPr lang="en-US"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For Resources with an approved exemption or extension, documented maximum ride-through capability becomes its compliance requirement</a:t>
            </a:r>
          </a:p>
        </p:txBody>
      </p:sp>
    </p:spTree>
    <p:extLst>
      <p:ext uri="{BB962C8B-B14F-4D97-AF65-F5344CB8AC3E}">
        <p14:creationId xmlns:p14="http://schemas.microsoft.com/office/powerpoint/2010/main" val="18426969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56C67F-4C61-ADEF-A8A8-A9691195BFD9}"/>
              </a:ext>
            </a:extLst>
          </p:cNvPr>
          <p:cNvSpPr>
            <a:spLocks noGrp="1"/>
          </p:cNvSpPr>
          <p:nvPr>
            <p:ph type="title"/>
          </p:nvPr>
        </p:nvSpPr>
        <p:spPr/>
        <p:txBody>
          <a:bodyPr/>
          <a:lstStyle/>
          <a:p>
            <a:r>
              <a:rPr lang="en-US" dirty="0"/>
              <a:t>NOGRR245 FAQs</a:t>
            </a:r>
          </a:p>
        </p:txBody>
      </p:sp>
      <p:sp>
        <p:nvSpPr>
          <p:cNvPr id="4" name="Slide Number Placeholder 3">
            <a:extLst>
              <a:ext uri="{FF2B5EF4-FFF2-40B4-BE49-F238E27FC236}">
                <a16:creationId xmlns:a16="http://schemas.microsoft.com/office/drawing/2014/main" id="{C2AF16C6-5FA5-7BD9-2FD3-1A2EA155B098}"/>
              </a:ext>
            </a:extLst>
          </p:cNvPr>
          <p:cNvSpPr>
            <a:spLocks noGrp="1"/>
          </p:cNvSpPr>
          <p:nvPr>
            <p:ph type="sldNum" sz="quarter" idx="4"/>
          </p:nvPr>
        </p:nvSpPr>
        <p:spPr/>
        <p:txBody>
          <a:bodyPr/>
          <a:lstStyle/>
          <a:p>
            <a:fld id="{1D93BD3E-1E9A-4970-A6F7-E7AC52762E0C}" type="slidenum">
              <a:rPr lang="en-US" smtClean="0"/>
              <a:pPr/>
              <a:t>6</a:t>
            </a:fld>
            <a:endParaRPr lang="en-US" dirty="0"/>
          </a:p>
        </p:txBody>
      </p:sp>
      <p:sp>
        <p:nvSpPr>
          <p:cNvPr id="3" name="TextBox 2">
            <a:extLst>
              <a:ext uri="{FF2B5EF4-FFF2-40B4-BE49-F238E27FC236}">
                <a16:creationId xmlns:a16="http://schemas.microsoft.com/office/drawing/2014/main" id="{F1EA7CB8-7CD8-66BF-7028-53732121790A}"/>
              </a:ext>
            </a:extLst>
          </p:cNvPr>
          <p:cNvSpPr txBox="1"/>
          <p:nvPr/>
        </p:nvSpPr>
        <p:spPr>
          <a:xfrm>
            <a:off x="381000" y="1219200"/>
            <a:ext cx="8382000" cy="2760243"/>
          </a:xfrm>
          <a:prstGeom prst="rect">
            <a:avLst/>
          </a:prstGeom>
          <a:noFill/>
        </p:spPr>
        <p:txBody>
          <a:bodyPr wrap="square">
            <a:spAutoFit/>
          </a:bodyPr>
          <a:lstStyle/>
          <a:p>
            <a:pPr marL="0" lvl="1">
              <a:lnSpc>
                <a:spcPct val="125000"/>
              </a:lnSpc>
            </a:pPr>
            <a:r>
              <a:rPr lang="en-US" sz="2000" b="1" u="sng"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Question</a:t>
            </a:r>
            <a:r>
              <a:rPr lang="en-US" sz="20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 Based on Dynamics Working Group (DWG) Procedure Manual Sec. 3.1.5.4, Resources not subject to “Preferred” Voltage Ride Through requirements of NOG 2.9.1.1 must only ride-through the first dip in the “Legacy” Low Voltage Ride-Through requirements of NOG 2.9.1.2; must we run voltage dip of 0.7 </a:t>
            </a:r>
            <a:r>
              <a:rPr lang="en-US" sz="2000" kern="0" dirty="0" err="1">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pu</a:t>
            </a:r>
            <a:r>
              <a:rPr lang="en-US" sz="20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 at Point of Interconnection (POI) for Resource with SGIA before 8/1/24?</a:t>
            </a:r>
          </a:p>
          <a:p>
            <a:pPr marL="0" lvl="1">
              <a:lnSpc>
                <a:spcPct val="125000"/>
              </a:lnSpc>
            </a:pPr>
            <a:endParaRPr lang="en-US" sz="20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endParaRPr>
          </a:p>
          <a:p>
            <a:pPr marL="0" lvl="1">
              <a:lnSpc>
                <a:spcPct val="125000"/>
              </a:lnSpc>
            </a:pPr>
            <a:r>
              <a:rPr lang="en-US" sz="2000" b="1" u="sng"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Answer</a:t>
            </a:r>
            <a:r>
              <a:rPr lang="en-US" sz="20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 Yes.</a:t>
            </a:r>
            <a:endParaRPr lang="en-US" sz="2000"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454400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56C67F-4C61-ADEF-A8A8-A9691195BFD9}"/>
              </a:ext>
            </a:extLst>
          </p:cNvPr>
          <p:cNvSpPr>
            <a:spLocks noGrp="1"/>
          </p:cNvSpPr>
          <p:nvPr>
            <p:ph type="title"/>
          </p:nvPr>
        </p:nvSpPr>
        <p:spPr/>
        <p:txBody>
          <a:bodyPr/>
          <a:lstStyle/>
          <a:p>
            <a:r>
              <a:rPr lang="en-US" dirty="0"/>
              <a:t>NOGRR245 FAQs</a:t>
            </a:r>
          </a:p>
        </p:txBody>
      </p:sp>
      <p:sp>
        <p:nvSpPr>
          <p:cNvPr id="4" name="Slide Number Placeholder 3">
            <a:extLst>
              <a:ext uri="{FF2B5EF4-FFF2-40B4-BE49-F238E27FC236}">
                <a16:creationId xmlns:a16="http://schemas.microsoft.com/office/drawing/2014/main" id="{C2AF16C6-5FA5-7BD9-2FD3-1A2EA155B098}"/>
              </a:ext>
            </a:extLst>
          </p:cNvPr>
          <p:cNvSpPr>
            <a:spLocks noGrp="1"/>
          </p:cNvSpPr>
          <p:nvPr>
            <p:ph type="sldNum" sz="quarter" idx="4"/>
          </p:nvPr>
        </p:nvSpPr>
        <p:spPr/>
        <p:txBody>
          <a:bodyPr/>
          <a:lstStyle/>
          <a:p>
            <a:fld id="{1D93BD3E-1E9A-4970-A6F7-E7AC52762E0C}" type="slidenum">
              <a:rPr lang="en-US" smtClean="0"/>
              <a:pPr/>
              <a:t>7</a:t>
            </a:fld>
            <a:endParaRPr lang="en-US" dirty="0"/>
          </a:p>
        </p:txBody>
      </p:sp>
      <p:sp>
        <p:nvSpPr>
          <p:cNvPr id="3" name="TextBox 2">
            <a:extLst>
              <a:ext uri="{FF2B5EF4-FFF2-40B4-BE49-F238E27FC236}">
                <a16:creationId xmlns:a16="http://schemas.microsoft.com/office/drawing/2014/main" id="{F1EA7CB8-7CD8-66BF-7028-53732121790A}"/>
              </a:ext>
            </a:extLst>
          </p:cNvPr>
          <p:cNvSpPr txBox="1"/>
          <p:nvPr/>
        </p:nvSpPr>
        <p:spPr>
          <a:xfrm>
            <a:off x="381000" y="1219200"/>
            <a:ext cx="8382000" cy="4570931"/>
          </a:xfrm>
          <a:prstGeom prst="rect">
            <a:avLst/>
          </a:prstGeom>
          <a:noFill/>
        </p:spPr>
        <p:txBody>
          <a:bodyPr wrap="square">
            <a:spAutoFit/>
          </a:bodyPr>
          <a:lstStyle/>
          <a:p>
            <a:pPr marL="0" lvl="1">
              <a:lnSpc>
                <a:spcPct val="125000"/>
              </a:lnSpc>
            </a:pPr>
            <a:r>
              <a:rPr lang="en-US"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Background: Project w/ SGIA after 8/1/24 went through 8/1/24 Quarterly Stability Assessment (QSA) with no GIM post-QSA, no equipment change, no project size or data assumption changes from QSA study.</a:t>
            </a:r>
          </a:p>
          <a:p>
            <a:pPr marL="0" lvl="1">
              <a:lnSpc>
                <a:spcPct val="125000"/>
              </a:lnSpc>
            </a:pPr>
            <a:r>
              <a:rPr lang="en-US" b="1" u="sng"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Question</a:t>
            </a:r>
            <a:r>
              <a:rPr lang="en-US"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 </a:t>
            </a:r>
          </a:p>
          <a:p>
            <a:pPr marL="0" lvl="1">
              <a:lnSpc>
                <a:spcPct val="125000"/>
              </a:lnSpc>
            </a:pPr>
            <a:r>
              <a:rPr lang="en-US"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Does NOGRR245 in its entirety apply to project?</a:t>
            </a:r>
          </a:p>
          <a:p>
            <a:pPr marL="0" lvl="1">
              <a:lnSpc>
                <a:spcPct val="125000"/>
              </a:lnSpc>
            </a:pPr>
            <a:endParaRPr lang="en-US"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endParaRPr>
          </a:p>
          <a:p>
            <a:pPr marL="0" lvl="1">
              <a:lnSpc>
                <a:spcPct val="125000"/>
              </a:lnSpc>
            </a:pPr>
            <a:r>
              <a:rPr lang="en-US" b="1" u="sng"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Answer</a:t>
            </a:r>
            <a:r>
              <a:rPr lang="en-US"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 </a:t>
            </a:r>
          </a:p>
          <a:p>
            <a:pPr marL="342900" lvl="1" indent="-342900">
              <a:lnSpc>
                <a:spcPct val="125000"/>
              </a:lnSpc>
              <a:buFont typeface="Arial" panose="020B0604020202020204" pitchFamily="34" charset="0"/>
              <a:buChar char="•"/>
            </a:pPr>
            <a:r>
              <a:rPr lang="en-US"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Because Resource has SGIA after 8/1/24, FRT capability and performance must be set to maximum level equipment allows to meet/exceed NOG Sec. 2.6.2.1(1) - (5) ASAP but no later than 12/31/25 (or synchronization if synchronizing after 12/31/25)</a:t>
            </a:r>
          </a:p>
          <a:p>
            <a:pPr marL="342900" lvl="1" indent="-342900">
              <a:lnSpc>
                <a:spcPct val="125000"/>
              </a:lnSpc>
              <a:buFont typeface="Arial" panose="020B0604020202020204" pitchFamily="34" charset="0"/>
              <a:buChar char="•"/>
            </a:pPr>
            <a:r>
              <a:rPr lang="en-US"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Resource must </a:t>
            </a:r>
            <a:r>
              <a:rPr lang="en-US" i="1"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maximize</a:t>
            </a:r>
            <a:r>
              <a:rPr lang="en-US"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 VRT capability to meet or exceed IEEE 2800-2022 Sections 5, 7 and 9, including any intra-standard cross-references or definitions (consistent with Good Utility Practice) and NOG 2.9.1.1(1) - (7) contains Required Criteria</a:t>
            </a:r>
            <a:endParaRPr lang="en-US"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409960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56C67F-4C61-ADEF-A8A8-A9691195BFD9}"/>
              </a:ext>
            </a:extLst>
          </p:cNvPr>
          <p:cNvSpPr>
            <a:spLocks noGrp="1"/>
          </p:cNvSpPr>
          <p:nvPr>
            <p:ph type="title"/>
          </p:nvPr>
        </p:nvSpPr>
        <p:spPr/>
        <p:txBody>
          <a:bodyPr/>
          <a:lstStyle/>
          <a:p>
            <a:r>
              <a:rPr lang="en-US" dirty="0"/>
              <a:t>NOGRR245 FAQs</a:t>
            </a:r>
          </a:p>
        </p:txBody>
      </p:sp>
      <p:sp>
        <p:nvSpPr>
          <p:cNvPr id="4" name="Slide Number Placeholder 3">
            <a:extLst>
              <a:ext uri="{FF2B5EF4-FFF2-40B4-BE49-F238E27FC236}">
                <a16:creationId xmlns:a16="http://schemas.microsoft.com/office/drawing/2014/main" id="{C2AF16C6-5FA5-7BD9-2FD3-1A2EA155B098}"/>
              </a:ext>
            </a:extLst>
          </p:cNvPr>
          <p:cNvSpPr>
            <a:spLocks noGrp="1"/>
          </p:cNvSpPr>
          <p:nvPr>
            <p:ph type="sldNum" sz="quarter" idx="4"/>
          </p:nvPr>
        </p:nvSpPr>
        <p:spPr/>
        <p:txBody>
          <a:bodyPr/>
          <a:lstStyle/>
          <a:p>
            <a:fld id="{1D93BD3E-1E9A-4970-A6F7-E7AC52762E0C}" type="slidenum">
              <a:rPr lang="en-US" smtClean="0"/>
              <a:pPr/>
              <a:t>8</a:t>
            </a:fld>
            <a:endParaRPr lang="en-US" dirty="0"/>
          </a:p>
        </p:txBody>
      </p:sp>
      <p:sp>
        <p:nvSpPr>
          <p:cNvPr id="3" name="TextBox 2">
            <a:extLst>
              <a:ext uri="{FF2B5EF4-FFF2-40B4-BE49-F238E27FC236}">
                <a16:creationId xmlns:a16="http://schemas.microsoft.com/office/drawing/2014/main" id="{F1EA7CB8-7CD8-66BF-7028-53732121790A}"/>
              </a:ext>
            </a:extLst>
          </p:cNvPr>
          <p:cNvSpPr txBox="1"/>
          <p:nvPr/>
        </p:nvSpPr>
        <p:spPr>
          <a:xfrm>
            <a:off x="381000" y="838200"/>
            <a:ext cx="8382000" cy="5446235"/>
          </a:xfrm>
          <a:prstGeom prst="rect">
            <a:avLst/>
          </a:prstGeom>
          <a:noFill/>
        </p:spPr>
        <p:txBody>
          <a:bodyPr wrap="square">
            <a:spAutoFit/>
          </a:bodyPr>
          <a:lstStyle/>
          <a:p>
            <a:pPr marL="0" lvl="1">
              <a:lnSpc>
                <a:spcPct val="114000"/>
              </a:lnSpc>
            </a:pPr>
            <a:r>
              <a:rPr lang="en-US" sz="1700" b="1" u="sng"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Question</a:t>
            </a:r>
            <a:r>
              <a:rPr lang="en-US" sz="17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 Our understanding of the process is:</a:t>
            </a:r>
          </a:p>
          <a:p>
            <a:pPr marL="0" lvl="1">
              <a:lnSpc>
                <a:spcPct val="114000"/>
              </a:lnSpc>
            </a:pPr>
            <a:endParaRPr lang="en-US" sz="14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endParaRPr>
          </a:p>
          <a:p>
            <a:pPr marL="342900" lvl="1" indent="-342900">
              <a:lnSpc>
                <a:spcPct val="114000"/>
              </a:lnSpc>
              <a:buFont typeface="+mj-lt"/>
              <a:buAutoNum type="arabicPeriod"/>
            </a:pPr>
            <a:r>
              <a:rPr lang="en-US" sz="17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Verify maximum capability from OEM for VRT and FRT capability and performance (or obtain from OEM documentation, if provided) </a:t>
            </a:r>
          </a:p>
          <a:p>
            <a:pPr marL="342900" lvl="1" indent="-342900">
              <a:lnSpc>
                <a:spcPct val="114000"/>
              </a:lnSpc>
              <a:buFont typeface="+mj-lt"/>
              <a:buAutoNum type="arabicPeriod"/>
            </a:pPr>
            <a:r>
              <a:rPr lang="en-US" sz="17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Use maximized settings in latest plant model, run simulations to validate capability and performance, and tune settings further, if needed</a:t>
            </a:r>
          </a:p>
          <a:p>
            <a:pPr marL="800100" lvl="2" indent="-342900">
              <a:lnSpc>
                <a:spcPct val="114000"/>
              </a:lnSpc>
              <a:buFont typeface="+mj-lt"/>
              <a:buAutoNum type="alphaLcPeriod"/>
            </a:pPr>
            <a:r>
              <a:rPr lang="en-US" sz="17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If capability and performance issues are found, submit either extension or exemption request by 4/1/25, if needed</a:t>
            </a:r>
          </a:p>
          <a:p>
            <a:pPr marL="800100" lvl="2" indent="-342900">
              <a:lnSpc>
                <a:spcPct val="114000"/>
              </a:lnSpc>
              <a:buFont typeface="+mj-lt"/>
              <a:buAutoNum type="alphaLcPeriod"/>
            </a:pPr>
            <a:r>
              <a:rPr lang="en-US" sz="17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If no issues found and maximized settings in model differ from field settings, initiate GIM process</a:t>
            </a:r>
          </a:p>
          <a:p>
            <a:pPr marL="342900" lvl="1" indent="-342900">
              <a:lnSpc>
                <a:spcPct val="114000"/>
              </a:lnSpc>
              <a:buFont typeface="+mj-lt"/>
              <a:buAutoNum type="arabicPeriod"/>
            </a:pPr>
            <a:r>
              <a:rPr lang="en-US" sz="17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Once GIM process completes, implement maximized settings in field consistent with model</a:t>
            </a:r>
          </a:p>
          <a:p>
            <a:pPr marL="285750" lvl="1" indent="-285750">
              <a:lnSpc>
                <a:spcPct val="114000"/>
              </a:lnSpc>
              <a:buFont typeface="Arial" panose="020B0604020202020204" pitchFamily="34" charset="0"/>
              <a:buChar char="•"/>
            </a:pPr>
            <a:r>
              <a:rPr lang="en-US" sz="1700" b="1"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Is this correct?</a:t>
            </a:r>
          </a:p>
          <a:p>
            <a:pPr marL="0" lvl="1">
              <a:lnSpc>
                <a:spcPct val="114000"/>
              </a:lnSpc>
            </a:pPr>
            <a:endParaRPr lang="en-US" sz="17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endParaRPr>
          </a:p>
          <a:p>
            <a:pPr marL="0" lvl="1">
              <a:lnSpc>
                <a:spcPct val="114000"/>
              </a:lnSpc>
            </a:pPr>
            <a:r>
              <a:rPr lang="en-US" sz="1700" b="1" u="sng"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Answer</a:t>
            </a:r>
            <a:r>
              <a:rPr lang="en-US" sz="17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 Generally, yes, but if model settings differ from field settings, Resource must follow PG Sec. 5.5(4) (new generator) or Sec. 5.5(6) (existing Resource) before modifying a control setting or equipment that impacts dynamic response at POIB</a:t>
            </a:r>
          </a:p>
          <a:p>
            <a:pPr marL="285750" lvl="1" indent="-285750">
              <a:lnSpc>
                <a:spcPct val="114000"/>
              </a:lnSpc>
              <a:buFont typeface="Arial" panose="020B0604020202020204" pitchFamily="34" charset="0"/>
              <a:buChar char="•"/>
            </a:pPr>
            <a:r>
              <a:rPr lang="en-US" sz="17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Once Resource submits required data and info and ERCOT/TSP approve proposed modifications, Resource can implement modifications in the field</a:t>
            </a:r>
            <a:endParaRPr lang="en-US" sz="1700"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80645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9" end="9"/>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56C67F-4C61-ADEF-A8A8-A9691195BFD9}"/>
              </a:ext>
            </a:extLst>
          </p:cNvPr>
          <p:cNvSpPr>
            <a:spLocks noGrp="1"/>
          </p:cNvSpPr>
          <p:nvPr>
            <p:ph type="title"/>
          </p:nvPr>
        </p:nvSpPr>
        <p:spPr/>
        <p:txBody>
          <a:bodyPr/>
          <a:lstStyle/>
          <a:p>
            <a:r>
              <a:rPr lang="en-US" dirty="0"/>
              <a:t>NOGRR245 FAQs</a:t>
            </a:r>
          </a:p>
        </p:txBody>
      </p:sp>
      <p:sp>
        <p:nvSpPr>
          <p:cNvPr id="4" name="Slide Number Placeholder 3">
            <a:extLst>
              <a:ext uri="{FF2B5EF4-FFF2-40B4-BE49-F238E27FC236}">
                <a16:creationId xmlns:a16="http://schemas.microsoft.com/office/drawing/2014/main" id="{C2AF16C6-5FA5-7BD9-2FD3-1A2EA155B098}"/>
              </a:ext>
            </a:extLst>
          </p:cNvPr>
          <p:cNvSpPr>
            <a:spLocks noGrp="1"/>
          </p:cNvSpPr>
          <p:nvPr>
            <p:ph type="sldNum" sz="quarter" idx="4"/>
          </p:nvPr>
        </p:nvSpPr>
        <p:spPr/>
        <p:txBody>
          <a:bodyPr/>
          <a:lstStyle/>
          <a:p>
            <a:fld id="{1D93BD3E-1E9A-4970-A6F7-E7AC52762E0C}" type="slidenum">
              <a:rPr lang="en-US" smtClean="0"/>
              <a:pPr/>
              <a:t>9</a:t>
            </a:fld>
            <a:endParaRPr lang="en-US" dirty="0"/>
          </a:p>
        </p:txBody>
      </p:sp>
      <p:sp>
        <p:nvSpPr>
          <p:cNvPr id="3" name="TextBox 2">
            <a:extLst>
              <a:ext uri="{FF2B5EF4-FFF2-40B4-BE49-F238E27FC236}">
                <a16:creationId xmlns:a16="http://schemas.microsoft.com/office/drawing/2014/main" id="{F1EA7CB8-7CD8-66BF-7028-53732121790A}"/>
              </a:ext>
            </a:extLst>
          </p:cNvPr>
          <p:cNvSpPr txBox="1"/>
          <p:nvPr/>
        </p:nvSpPr>
        <p:spPr>
          <a:xfrm>
            <a:off x="381000" y="1143000"/>
            <a:ext cx="8382000" cy="5190908"/>
          </a:xfrm>
          <a:prstGeom prst="rect">
            <a:avLst/>
          </a:prstGeom>
          <a:noFill/>
        </p:spPr>
        <p:txBody>
          <a:bodyPr wrap="square">
            <a:spAutoFit/>
          </a:bodyPr>
          <a:lstStyle/>
          <a:p>
            <a:pPr marL="0" lvl="1">
              <a:lnSpc>
                <a:spcPct val="114000"/>
              </a:lnSpc>
            </a:pPr>
            <a:r>
              <a:rPr lang="en-US" sz="2000" b="1" u="sng"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Question</a:t>
            </a:r>
            <a:r>
              <a:rPr lang="en-US" sz="20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 If my Resource’s original SGIA date was before 8/1/24 but the SGIA was </a:t>
            </a:r>
            <a:r>
              <a:rPr lang="en-US" sz="2000" i="1"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amended </a:t>
            </a:r>
            <a:r>
              <a:rPr lang="en-US" sz="20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after 8/1/24, which date applies for the ride-through performance and capability requirements? </a:t>
            </a:r>
          </a:p>
          <a:p>
            <a:pPr marL="0" lvl="1">
              <a:lnSpc>
                <a:spcPct val="114000"/>
              </a:lnSpc>
            </a:pPr>
            <a:endParaRPr lang="en-US" sz="20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endParaRPr>
          </a:p>
          <a:p>
            <a:pPr marL="0" lvl="1">
              <a:lnSpc>
                <a:spcPct val="114000"/>
              </a:lnSpc>
            </a:pPr>
            <a:r>
              <a:rPr lang="en-US" sz="2000" b="1" u="sng" kern="0" dirty="0">
                <a:solidFill>
                  <a:srgbClr val="000000"/>
                </a:solidFill>
                <a:effectLst/>
                <a:latin typeface="Aptos Narrow" panose="020B0004020202020204" pitchFamily="34" charset="0"/>
                <a:ea typeface="Times New Roman" panose="02020603050405020304" pitchFamily="18" charset="0"/>
                <a:cs typeface="Times New Roman" panose="02020603050405020304" pitchFamily="18" charset="0"/>
              </a:rPr>
              <a:t>Answer</a:t>
            </a:r>
            <a:r>
              <a:rPr lang="en-US" sz="20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 The original SGIA date</a:t>
            </a:r>
          </a:p>
          <a:p>
            <a:pPr marL="0" lvl="1">
              <a:lnSpc>
                <a:spcPct val="114000"/>
              </a:lnSpc>
            </a:pPr>
            <a:endParaRPr lang="en-US" sz="20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endParaRPr>
          </a:p>
          <a:p>
            <a:pPr marL="0" lvl="1">
              <a:lnSpc>
                <a:spcPct val="114000"/>
              </a:lnSpc>
            </a:pPr>
            <a:endParaRPr lang="en-US" sz="20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endParaRPr>
          </a:p>
          <a:p>
            <a:pPr marL="0" lvl="1">
              <a:lnSpc>
                <a:spcPct val="125000"/>
              </a:lnSpc>
            </a:pPr>
            <a:r>
              <a:rPr lang="en-US" sz="2000" b="1" u="sng"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Question</a:t>
            </a:r>
            <a:r>
              <a:rPr lang="en-US" sz="20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 Does the NOG extension language mean we can get an extension from the 4/1/25 deadline to submit exemption requests?</a:t>
            </a:r>
          </a:p>
          <a:p>
            <a:pPr marL="0" lvl="1">
              <a:lnSpc>
                <a:spcPct val="125000"/>
              </a:lnSpc>
            </a:pPr>
            <a:endParaRPr lang="en-US" sz="20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endParaRPr>
          </a:p>
          <a:p>
            <a:pPr marL="0" lvl="1">
              <a:lnSpc>
                <a:spcPct val="125000"/>
              </a:lnSpc>
            </a:pPr>
            <a:r>
              <a:rPr lang="en-US" sz="2000" b="1" u="sng"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Answer</a:t>
            </a:r>
            <a:r>
              <a:rPr lang="en-US" sz="20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 No. The NOG extension language means only you can request an extension </a:t>
            </a:r>
            <a:r>
              <a:rPr lang="en-US" sz="2000" i="1"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rPr>
              <a:t>to meet the ride-through capability and performance requirements beyond 12/31/25</a:t>
            </a:r>
            <a:endParaRPr lang="en-US" sz="20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endParaRPr>
          </a:p>
          <a:p>
            <a:pPr marL="0" lvl="1">
              <a:lnSpc>
                <a:spcPct val="114000"/>
              </a:lnSpc>
            </a:pPr>
            <a:endParaRPr lang="en-US" sz="2000" kern="0" dirty="0">
              <a:solidFill>
                <a:srgbClr val="000000"/>
              </a:solidFill>
              <a:latin typeface="Aptos Narrow" panose="020B00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2325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64B222A271C874883CCF5AA671A2248" ma:contentTypeVersion="6" ma:contentTypeDescription="Create a new document." ma:contentTypeScope="" ma:versionID="e4537206932b333a91260878798d20fe">
  <xsd:schema xmlns:xsd="http://www.w3.org/2001/XMLSchema" xmlns:xs="http://www.w3.org/2001/XMLSchema" xmlns:p="http://schemas.microsoft.com/office/2006/metadata/properties" xmlns:ns2="5ecffb83-81dc-4a6e-958e-9bd7892b5bec" xmlns:ns3="65ba6488-6413-4dec-a148-541526ccc51b" targetNamespace="http://schemas.microsoft.com/office/2006/metadata/properties" ma:root="true" ma:fieldsID="09e33379055d574121efaf56fad30f99" ns2:_="" ns3:_="">
    <xsd:import namespace="5ecffb83-81dc-4a6e-958e-9bd7892b5bec"/>
    <xsd:import namespace="65ba6488-6413-4dec-a148-541526ccc51b"/>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SearchProperties"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ecffb83-81dc-4a6e-958e-9bd7892b5bec"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5ba6488-6413-4dec-a148-541526ccc51b"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SearchProperties" ma:index="12" nillable="true" ma:displayName="MediaServiceSearchProperties" ma:hidden="true" ma:internalName="MediaServiceSearchProperties" ma:readOnly="true">
      <xsd:simpleType>
        <xsd:restriction base="dms:Note"/>
      </xsd:simpleType>
    </xsd:element>
    <xsd:element name="MediaServiceObjectDetectorVersions" ma:index="13"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0E9AA12-8AF9-4AA6-90FE-24669859CDF3}">
  <ds:schemaRefs>
    <ds:schemaRef ds:uri="http://schemas.microsoft.com/office/infopath/2007/PartnerControls"/>
    <ds:schemaRef ds:uri="http://schemas.microsoft.com/office/2006/metadata/properties"/>
    <ds:schemaRef ds:uri="http://purl.org/dc/elements/1.1/"/>
    <ds:schemaRef ds:uri="http://schemas.microsoft.com/office/2006/documentManagement/types"/>
    <ds:schemaRef ds:uri="http://purl.org/dc/terms/"/>
    <ds:schemaRef ds:uri="http://schemas.openxmlformats.org/package/2006/metadata/core-properties"/>
    <ds:schemaRef ds:uri="5ecffb83-81dc-4a6e-958e-9bd7892b5bec"/>
    <ds:schemaRef ds:uri="65ba6488-6413-4dec-a148-541526ccc51b"/>
    <ds:schemaRef ds:uri="http://www.w3.org/XML/1998/namespace"/>
    <ds:schemaRef ds:uri="http://purl.org/dc/dcmitype/"/>
  </ds:schemaRefs>
</ds:datastoreItem>
</file>

<file path=customXml/itemProps2.xml><?xml version="1.0" encoding="utf-8"?>
<ds:datastoreItem xmlns:ds="http://schemas.openxmlformats.org/officeDocument/2006/customXml" ds:itemID="{D4205F92-4609-43B7-AB63-383A2BA1832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ecffb83-81dc-4a6e-958e-9bd7892b5bec"/>
    <ds:schemaRef ds:uri="65ba6488-6413-4dec-a148-541526ccc51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4A68982-DD5D-44FD-B77F-4C531465FE5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14699</TotalTime>
  <Words>4145</Words>
  <Application>Microsoft Office PowerPoint</Application>
  <PresentationFormat>On-screen Show (4:3)</PresentationFormat>
  <Paragraphs>270</Paragraphs>
  <Slides>30</Slides>
  <Notes>1</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30</vt:i4>
      </vt:variant>
    </vt:vector>
  </HeadingPairs>
  <TitlesOfParts>
    <vt:vector size="36" baseType="lpstr">
      <vt:lpstr>Aptos</vt:lpstr>
      <vt:lpstr>Aptos Narrow</vt:lpstr>
      <vt:lpstr>Arial</vt:lpstr>
      <vt:lpstr>Calibri</vt:lpstr>
      <vt:lpstr>1_Custom Design</vt:lpstr>
      <vt:lpstr>Office Theme</vt:lpstr>
      <vt:lpstr>PowerPoint Presentation</vt:lpstr>
      <vt:lpstr>NOGRR245 FAQs</vt:lpstr>
      <vt:lpstr>NOGRR245 FAQs</vt:lpstr>
      <vt:lpstr>NOGRR245 FAQs</vt:lpstr>
      <vt:lpstr>NOGRR245 FAQs</vt:lpstr>
      <vt:lpstr>NOGRR245 FAQs</vt:lpstr>
      <vt:lpstr>NOGRR245 FAQs</vt:lpstr>
      <vt:lpstr>NOGRR245 FAQs</vt:lpstr>
      <vt:lpstr>NOGRR245 FAQs</vt:lpstr>
      <vt:lpstr>NOGRR245 FAQs</vt:lpstr>
      <vt:lpstr>NOGRR245 FAQs</vt:lpstr>
      <vt:lpstr>NOGRR245 FAQs</vt:lpstr>
      <vt:lpstr>NOGRR245 FAQs</vt:lpstr>
      <vt:lpstr>NOGRR245 FAQs</vt:lpstr>
      <vt:lpstr>NOGRR245 FAQs</vt:lpstr>
      <vt:lpstr>NOGRR245 FAQs</vt:lpstr>
      <vt:lpstr>NOGRR245 FAQs</vt:lpstr>
      <vt:lpstr>NOGRR245 FAQs</vt:lpstr>
      <vt:lpstr>NOGRR245 FAQs</vt:lpstr>
      <vt:lpstr>NOGRR245 FAQs</vt:lpstr>
      <vt:lpstr>NOGRR245 FAQs</vt:lpstr>
      <vt:lpstr>NOGRR245 FAQs</vt:lpstr>
      <vt:lpstr>NOGRR245 FAQs</vt:lpstr>
      <vt:lpstr>NOGRR245 FAQs</vt:lpstr>
      <vt:lpstr>NOGRR245 FAQs</vt:lpstr>
      <vt:lpstr>NOGRR245 FAQs</vt:lpstr>
      <vt:lpstr>NOGRR245 FAQs</vt:lpstr>
      <vt:lpstr>NOGRR245 FAQs</vt:lpstr>
      <vt:lpstr>General Information</vt:lpstr>
      <vt:lpstr>Questions</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Andrew Gallo</cp:lastModifiedBy>
  <cp:revision>208</cp:revision>
  <cp:lastPrinted>2025-03-06T05:57:54Z</cp:lastPrinted>
  <dcterms:created xsi:type="dcterms:W3CDTF">2016-01-21T15:20:31Z</dcterms:created>
  <dcterms:modified xsi:type="dcterms:W3CDTF">2025-03-06T20:43:41Z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0x010100F64B222A271C874883CCF5AA671A2248</vt:lpwstr>
  </property>
  <property fmtid="{D5CDD505-2E9C-101B-9397-08002B2CF9AE}" pid="3" name="MSIP_Label_7084cbda-52b8-46fb-a7b7-cb5bd465ed85_Enabled">
    <vt:lpwstr>true</vt:lpwstr>
  </property>
  <property fmtid="{D5CDD505-2E9C-101B-9397-08002B2CF9AE}" pid="4" name="MSIP_Label_7084cbda-52b8-46fb-a7b7-cb5bd465ed85_SetDate">
    <vt:lpwstr>2023-10-24T22:21:41Z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8e893081-9e59-45ed-bff1-dcbfb94c3465</vt:lpwstr>
  </property>
  <property fmtid="{D5CDD505-2E9C-101B-9397-08002B2CF9AE}" pid="9" name="MSIP_Label_7084cbda-52b8-46fb-a7b7-cb5bd465ed85_ContentBits">
    <vt:lpwstr>0</vt:lpwstr>
  </property>
</Properties>
</file>