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659" r:id="rId9"/>
    <p:sldId id="673" r:id="rId10"/>
    <p:sldId id="682" r:id="rId11"/>
    <p:sldId id="683" r:id="rId12"/>
    <p:sldId id="684" r:id="rId13"/>
    <p:sldId id="68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0D528A-27EB-A1C2-9572-55229C3671D4}" name="ERCOT" initials="ERCOT" userId="ERCOT" providerId="None"/>
  <p188:author id="{A9D76DD9-9A99-1096-2E66-173483C9F738}" name="King, Ryan" initials="RK" userId="S::Ryan.King@ercot.com::397dfbf6-562d-4090-9673-fd056153c1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1F5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B8F2C-4157-495D-A4E8-D35D617CFB3A}" v="4" dt="2025-03-04T19:55:12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1598" autoAdjust="0"/>
  </p:normalViewPr>
  <p:slideViewPr>
    <p:cSldViewPr snapToGrid="0">
      <p:cViewPr>
        <p:scale>
          <a:sx n="67" d="100"/>
          <a:sy n="67" d="100"/>
        </p:scale>
        <p:origin x="1264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33184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7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4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5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66322" y="1835308"/>
            <a:ext cx="564603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Update: ASDCs for use in RUC Studies</a:t>
            </a:r>
          </a:p>
          <a:p>
            <a:endParaRPr lang="en-US" sz="2400" b="1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Ryan King</a:t>
            </a:r>
          </a:p>
          <a:p>
            <a:r>
              <a:rPr lang="en-US" sz="2000" dirty="0">
                <a:solidFill>
                  <a:schemeClr val="tx2"/>
                </a:solidFill>
              </a:rPr>
              <a:t>Manager, Market Design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RTC+B Task Force</a:t>
            </a:r>
          </a:p>
          <a:p>
            <a:r>
              <a:rPr lang="en-US" sz="2000" dirty="0">
                <a:solidFill>
                  <a:schemeClr val="tx2"/>
                </a:solidFill>
              </a:rPr>
              <a:t>March 5, 2025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23926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Recap: ASDCs for RUC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Interpreting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Previous Analysis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Additional Analysis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Proposal</a:t>
            </a: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2D081F-A5AD-5DEC-4070-526B97A8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ASDCs for RUC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4B81F7-564C-AA32-EC7A-9D290B3A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6256"/>
            <a:ext cx="8534400" cy="4709911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NPRR 1269: RTC+B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Thre</a:t>
            </a: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e Parameters Policy Issues proposes the ASDCs for use in RUC be the same as those derived for the Day-Ahead Market and Real-Time Market but with the following modifications: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ASDC for Non-Spin shall not extend beyond the AS Plan for Non-Spin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Original filing includes of a floor price such that no values on the ASDC curve for each AS fall below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/>
              </a:rPr>
              <a:t>$X/MWh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F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price at the ‘tail’ of the ASDC increases the </a:t>
            </a: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penalty cost of shortages and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helps to ensure RUC better meet the AS plan.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ERCOT has been conducting sensitivity analysis using a developed basecase for testing in the vendor RUC engine to understand the impact of different floor prices on AS procurement</a:t>
            </a:r>
          </a:p>
          <a:p>
            <a:pPr marL="5715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schemeClr val="tx2"/>
              </a:solidFill>
              <a:latin typeface="Arial" panose="020B060402020202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98CD5B-82B7-D005-F57A-1D26E2692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2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78CD-7783-D517-7A19-EEB27A99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B4853-B192-D55C-0E7C-9C8741E11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6779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Complex interdependencies in RUC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RUC recommendations using a given savecase may not be identical or completely intuitive (in terms of units committed and commitment cost) due to mixed-integer problem solving complexity and iteration within a timely and efficient solving process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Some variation in results can occur within a convergence tolerance to meet objective function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Focus on savecase results illustrate ability of RUC to resolve AS shortages while meeting overall cost-minimization objective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AE0CA-6366-EC69-CACA-2FDB91050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5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7168-B4C1-3D5D-3838-2502A68B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Analysis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148315-62EF-C462-9BED-386CBDABCF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439196"/>
              </p:ext>
            </p:extLst>
          </p:nvPr>
        </p:nvGraphicFramePr>
        <p:xfrm>
          <a:off x="690259" y="2407167"/>
          <a:ext cx="7292509" cy="2427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7995">
                  <a:extLst>
                    <a:ext uri="{9D8B030D-6E8A-4147-A177-3AD203B41FA5}">
                      <a16:colId xmlns:a16="http://schemas.microsoft.com/office/drawing/2014/main" val="3642288195"/>
                    </a:ext>
                  </a:extLst>
                </a:gridCol>
                <a:gridCol w="832283">
                  <a:extLst>
                    <a:ext uri="{9D8B030D-6E8A-4147-A177-3AD203B41FA5}">
                      <a16:colId xmlns:a16="http://schemas.microsoft.com/office/drawing/2014/main" val="1753328555"/>
                    </a:ext>
                  </a:extLst>
                </a:gridCol>
                <a:gridCol w="911013">
                  <a:extLst>
                    <a:ext uri="{9D8B030D-6E8A-4147-A177-3AD203B41FA5}">
                      <a16:colId xmlns:a16="http://schemas.microsoft.com/office/drawing/2014/main" val="1796090886"/>
                    </a:ext>
                  </a:extLst>
                </a:gridCol>
                <a:gridCol w="832282">
                  <a:extLst>
                    <a:ext uri="{9D8B030D-6E8A-4147-A177-3AD203B41FA5}">
                      <a16:colId xmlns:a16="http://schemas.microsoft.com/office/drawing/2014/main" val="157438295"/>
                    </a:ext>
                  </a:extLst>
                </a:gridCol>
                <a:gridCol w="762475">
                  <a:extLst>
                    <a:ext uri="{9D8B030D-6E8A-4147-A177-3AD203B41FA5}">
                      <a16:colId xmlns:a16="http://schemas.microsoft.com/office/drawing/2014/main" val="642458306"/>
                    </a:ext>
                  </a:extLst>
                </a:gridCol>
                <a:gridCol w="875487">
                  <a:extLst>
                    <a:ext uri="{9D8B030D-6E8A-4147-A177-3AD203B41FA5}">
                      <a16:colId xmlns:a16="http://schemas.microsoft.com/office/drawing/2014/main" val="933582430"/>
                    </a:ext>
                  </a:extLst>
                </a:gridCol>
                <a:gridCol w="875487">
                  <a:extLst>
                    <a:ext uri="{9D8B030D-6E8A-4147-A177-3AD203B41FA5}">
                      <a16:colId xmlns:a16="http://schemas.microsoft.com/office/drawing/2014/main" val="3875579263"/>
                    </a:ext>
                  </a:extLst>
                </a:gridCol>
                <a:gridCol w="875487">
                  <a:extLst>
                    <a:ext uri="{9D8B030D-6E8A-4147-A177-3AD203B41FA5}">
                      <a16:colId xmlns:a16="http://schemas.microsoft.com/office/drawing/2014/main" val="1387197415"/>
                    </a:ext>
                  </a:extLst>
                </a:gridCol>
              </a:tblGrid>
              <a:tr h="857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Hour 19 System Load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AS Plan 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Shortage 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Online NSPIN Award (MW)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Offline NSPIN Award (MW)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Commit Unit #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Commitment Unit HSL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1345249130"/>
                  </a:ext>
                </a:extLst>
              </a:tr>
              <a:tr h="284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Base Case 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70302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</a:rPr>
                        <a:t>108.3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116.6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2939.1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3086.1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1970604111"/>
                  </a:ext>
                </a:extLst>
              </a:tr>
              <a:tr h="42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Base Case 2 with $10 Floor Price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70302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3164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</a:rPr>
                        <a:t>18.82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118.88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3026.3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3086.8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4232703690"/>
                  </a:ext>
                </a:extLst>
              </a:tr>
              <a:tr h="42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2 with $15 Floor Price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70302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3164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</a:rPr>
                        <a:t>0.51</a:t>
                      </a:r>
                      <a:endParaRPr lang="en-US" sz="1000" b="1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106.78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3056.7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3087.1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2678366104"/>
                  </a:ext>
                </a:extLst>
              </a:tr>
              <a:tr h="42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2 with $20 Floor Price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70302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b="1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110.2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3053.8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3089.5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18895345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A1FD3-9811-B9E2-3C6C-CD0D7D740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20FC27-0395-622F-AA3B-FDFB2255DD22}"/>
              </a:ext>
            </a:extLst>
          </p:cNvPr>
          <p:cNvSpPr txBox="1"/>
          <p:nvPr/>
        </p:nvSpPr>
        <p:spPr>
          <a:xfrm>
            <a:off x="539430" y="1295948"/>
            <a:ext cx="7940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Results (all for Hour 19) indicate that the AS Shortage can be resolved with a ASDC floor ~$15*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00EC09-8912-5CC7-333F-CDF5B9F22DAB}"/>
              </a:ext>
            </a:extLst>
          </p:cNvPr>
          <p:cNvSpPr txBox="1"/>
          <p:nvPr/>
        </p:nvSpPr>
        <p:spPr>
          <a:xfrm>
            <a:off x="5492978" y="5854791"/>
            <a:ext cx="3431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tx2"/>
                </a:solidFill>
              </a:rPr>
              <a:t>*presented at Feb 19 RTC+B Task Force Meeting</a:t>
            </a:r>
          </a:p>
        </p:txBody>
      </p:sp>
    </p:spTree>
    <p:extLst>
      <p:ext uri="{BB962C8B-B14F-4D97-AF65-F5344CB8AC3E}">
        <p14:creationId xmlns:p14="http://schemas.microsoft.com/office/powerpoint/2010/main" val="262351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FDDAE-8DB3-F5D3-2FE6-8F676D89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Analysis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4ED0B9D-C7D5-A554-5BDC-9086543203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698945"/>
              </p:ext>
            </p:extLst>
          </p:nvPr>
        </p:nvGraphicFramePr>
        <p:xfrm>
          <a:off x="740474" y="2602308"/>
          <a:ext cx="7762503" cy="1872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3521">
                  <a:extLst>
                    <a:ext uri="{9D8B030D-6E8A-4147-A177-3AD203B41FA5}">
                      <a16:colId xmlns:a16="http://schemas.microsoft.com/office/drawing/2014/main" val="3110763034"/>
                    </a:ext>
                  </a:extLst>
                </a:gridCol>
                <a:gridCol w="1001313">
                  <a:extLst>
                    <a:ext uri="{9D8B030D-6E8A-4147-A177-3AD203B41FA5}">
                      <a16:colId xmlns:a16="http://schemas.microsoft.com/office/drawing/2014/main" val="506968840"/>
                    </a:ext>
                  </a:extLst>
                </a:gridCol>
                <a:gridCol w="891579">
                  <a:extLst>
                    <a:ext uri="{9D8B030D-6E8A-4147-A177-3AD203B41FA5}">
                      <a16:colId xmlns:a16="http://schemas.microsoft.com/office/drawing/2014/main" val="1393891861"/>
                    </a:ext>
                  </a:extLst>
                </a:gridCol>
                <a:gridCol w="1015030">
                  <a:extLst>
                    <a:ext uri="{9D8B030D-6E8A-4147-A177-3AD203B41FA5}">
                      <a16:colId xmlns:a16="http://schemas.microsoft.com/office/drawing/2014/main" val="2635161807"/>
                    </a:ext>
                  </a:extLst>
                </a:gridCol>
                <a:gridCol w="877863">
                  <a:extLst>
                    <a:ext uri="{9D8B030D-6E8A-4147-A177-3AD203B41FA5}">
                      <a16:colId xmlns:a16="http://schemas.microsoft.com/office/drawing/2014/main" val="2242204364"/>
                    </a:ext>
                  </a:extLst>
                </a:gridCol>
                <a:gridCol w="1063038">
                  <a:extLst>
                    <a:ext uri="{9D8B030D-6E8A-4147-A177-3AD203B41FA5}">
                      <a16:colId xmlns:a16="http://schemas.microsoft.com/office/drawing/2014/main" val="192921225"/>
                    </a:ext>
                  </a:extLst>
                </a:gridCol>
                <a:gridCol w="671213">
                  <a:extLst>
                    <a:ext uri="{9D8B030D-6E8A-4147-A177-3AD203B41FA5}">
                      <a16:colId xmlns:a16="http://schemas.microsoft.com/office/drawing/2014/main" val="404418134"/>
                    </a:ext>
                  </a:extLst>
                </a:gridCol>
                <a:gridCol w="908946">
                  <a:extLst>
                    <a:ext uri="{9D8B030D-6E8A-4147-A177-3AD203B41FA5}">
                      <a16:colId xmlns:a16="http://schemas.microsoft.com/office/drawing/2014/main" val="1041015993"/>
                    </a:ext>
                  </a:extLst>
                </a:gridCol>
              </a:tblGrid>
              <a:tr h="8908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Hour 19 System Load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AS Plan 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Online NSPIN Award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Offline NSPIN Award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shortage 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Commit unit #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Commitment Unit HSL 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extLst>
                  <a:ext uri="{0D108BD9-81ED-4DB2-BD59-A6C34878D82A}">
                    <a16:rowId xmlns:a16="http://schemas.microsoft.com/office/drawing/2014/main" val="2920558675"/>
                  </a:ext>
                </a:extLst>
              </a:tr>
              <a:tr h="1964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3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47702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875.79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2218.73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69.52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66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6879.4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extLst>
                  <a:ext uri="{0D108BD9-81ED-4DB2-BD59-A6C34878D82A}">
                    <a16:rowId xmlns:a16="http://schemas.microsoft.com/office/drawing/2014/main" val="623657256"/>
                  </a:ext>
                </a:extLst>
              </a:tr>
              <a:tr h="392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3 with $10 Floor Price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47702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874.55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2226.26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63.2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6703.4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extLst>
                  <a:ext uri="{0D108BD9-81ED-4DB2-BD59-A6C34878D82A}">
                    <a16:rowId xmlns:a16="http://schemas.microsoft.com/office/drawing/2014/main" val="3841369904"/>
                  </a:ext>
                </a:extLst>
              </a:tr>
              <a:tr h="392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Base Case 3 with $15 Floor Price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47702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3164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714.55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2449.45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55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6300.5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52281" marR="52281" marT="0" marB="0" anchor="b"/>
                </a:tc>
                <a:extLst>
                  <a:ext uri="{0D108BD9-81ED-4DB2-BD59-A6C34878D82A}">
                    <a16:rowId xmlns:a16="http://schemas.microsoft.com/office/drawing/2014/main" val="8355114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0B8E9-C39B-CD0B-40AE-E243A1D6F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645CCC-A3FB-5279-9FFA-B34F96004C26}"/>
              </a:ext>
            </a:extLst>
          </p:cNvPr>
          <p:cNvSpPr txBox="1"/>
          <p:nvPr/>
        </p:nvSpPr>
        <p:spPr>
          <a:xfrm>
            <a:off x="539430" y="1539343"/>
            <a:ext cx="7940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Floor price sensitivity using a different save case from February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Results indicate that the AS Shortage can be resolved with a ASDC floor ~$15</a:t>
            </a:r>
          </a:p>
        </p:txBody>
      </p:sp>
    </p:spTree>
    <p:extLst>
      <p:ext uri="{BB962C8B-B14F-4D97-AF65-F5344CB8AC3E}">
        <p14:creationId xmlns:p14="http://schemas.microsoft.com/office/powerpoint/2010/main" val="102264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11B42-F46F-DDEC-8C77-7C54D025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C45A7-CA1F-C5EC-FF4A-75063FD9A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ASDC floor of $15 per MW per hour appears sufficient to help resolve Non-Spin shortages in RUC to meet AS plan based on save case studies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Reflected in ERCOT comments on NPRR 1269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Floor increases the penalty cost of AS shortage which can require RUC optimization to make different commitment decisions as a result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Change in the units committed enables previous committed unit HSL to be considered for Off-Line Non-Spin award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awards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28967-99F1-3F87-9EE3-F2E08CF80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89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A8119FE-F4FF-481E-B61E-86EAA9373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18343</TotalTime>
  <Words>554</Words>
  <Application>Microsoft Office PowerPoint</Application>
  <PresentationFormat>On-screen Show (4:3)</PresentationFormat>
  <Paragraphs>117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</vt:lpstr>
      <vt:lpstr>Aptos Narrow</vt:lpstr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Agenda</vt:lpstr>
      <vt:lpstr>Recap – ASDCs for RUC</vt:lpstr>
      <vt:lpstr>Interpreting Results</vt:lpstr>
      <vt:lpstr>Previous Analysis Results</vt:lpstr>
      <vt:lpstr>Additional Analysis</vt:lpstr>
      <vt:lpstr>Proposal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King, Ryan</cp:lastModifiedBy>
  <cp:revision>56</cp:revision>
  <cp:lastPrinted>2020-02-05T17:47:59Z</cp:lastPrinted>
  <dcterms:created xsi:type="dcterms:W3CDTF">2016-01-21T15:20:31Z</dcterms:created>
  <dcterms:modified xsi:type="dcterms:W3CDTF">2025-03-05T14:38:41Z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2023-07-25T13:34:51Z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f437fdcb-bdac-4a88-b4ec-efbb3fd6b707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