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74618" autoAdjust="0"/>
  </p:normalViewPr>
  <p:slideViewPr>
    <p:cSldViewPr snapToGrid="0" snapToObjects="1">
      <p:cViewPr varScale="1">
        <p:scale>
          <a:sx n="65" d="100"/>
          <a:sy n="65" d="100"/>
        </p:scale>
        <p:origin x="762" y="8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3,315,884</a:t>
            </a:r>
            <a:r>
              <a:rPr lang="en-US" sz="2800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8.11%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/>
              <a:t>Minimum Inertia</a:t>
            </a:r>
            <a:r>
              <a:rPr lang="en-US" sz="1600" strike="noStrike" baseline="0" dirty="0"/>
              <a:t> in January 2025 =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164,095</a:t>
            </a:r>
            <a:r>
              <a:rPr lang="en-US" sz="4000" strike="noStrike" dirty="0"/>
              <a:t>  </a:t>
            </a:r>
            <a:r>
              <a:rPr lang="en-US" sz="4000" b="1" strike="noStrike" dirty="0"/>
              <a:t> </a:t>
            </a:r>
            <a:r>
              <a:rPr lang="en-US" sz="2400" b="1" strike="noStrike" dirty="0">
                <a:solidFill>
                  <a:schemeClr val="accent2"/>
                </a:solidFill>
              </a:rPr>
              <a:t>MW*s</a:t>
            </a:r>
            <a:r>
              <a:rPr lang="en-US" sz="24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400" strike="noStrike" dirty="0">
                <a:solidFill>
                  <a:schemeClr val="accent2"/>
                </a:solidFill>
              </a:rPr>
              <a:t>on January 30th</a:t>
            </a:r>
            <a:endParaRPr lang="en-US" sz="1600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baseline="0" dirty="0"/>
              <a:t>January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245,600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342,313</a:t>
            </a:r>
            <a:r>
              <a:rPr lang="en-US" sz="3600" dirty="0"/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2000" strike="noStrike" dirty="0">
                <a:solidFill>
                  <a:schemeClr val="accent2"/>
                </a:solidFill>
              </a:rPr>
              <a:t>on January 21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st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trike="noStrike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164,095</a:t>
            </a:r>
            <a:r>
              <a:rPr lang="en-US" sz="3600" strike="noStrike" dirty="0"/>
              <a:t>   </a:t>
            </a:r>
            <a:r>
              <a:rPr lang="en-US" sz="2000" b="1" strike="noStrike" dirty="0">
                <a:solidFill>
                  <a:schemeClr val="accent2"/>
                </a:solidFill>
              </a:rPr>
              <a:t>MW*s</a:t>
            </a:r>
            <a:r>
              <a:rPr lang="en-US" sz="20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2000" b="1" strike="noStrike" dirty="0">
                <a:solidFill>
                  <a:schemeClr val="accent2"/>
                </a:solidFill>
              </a:rPr>
              <a:t> </a:t>
            </a:r>
            <a:r>
              <a:rPr lang="en-US" sz="2000" strike="noStrike" dirty="0">
                <a:solidFill>
                  <a:schemeClr val="accent2"/>
                </a:solidFill>
              </a:rPr>
              <a:t>on January 30</a:t>
            </a:r>
            <a:r>
              <a:rPr lang="en-US" sz="20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2000" strike="noStrike" dirty="0">
                <a:solidFill>
                  <a:schemeClr val="accent2"/>
                </a:solidFill>
              </a:rPr>
              <a:t> </a:t>
            </a:r>
            <a:endParaRPr lang="en-US" sz="20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January 30th.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7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13.89</a:t>
            </a:r>
            <a:r>
              <a:rPr lang="en-US" sz="1800" dirty="0"/>
              <a:t> </a:t>
            </a:r>
            <a:r>
              <a:rPr lang="en-US" sz="1800" dirty="0" err="1"/>
              <a:t>mHz</a:t>
            </a:r>
            <a:r>
              <a:rPr lang="en-US" sz="1800" dirty="0"/>
              <a:t> on avg for January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40,875,342</a:t>
            </a:r>
            <a:r>
              <a:rPr lang="en-US" sz="1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b="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9,558,873</a:t>
            </a:r>
            <a:r>
              <a:rPr lang="en-US" sz="1800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23.39% </a:t>
            </a:r>
            <a:r>
              <a:rPr lang="en-US" sz="9600" dirty="0"/>
              <a:t>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03/06/25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Chad Mulholland, NRG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N/A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March 6</a:t>
              </a:r>
              <a:r>
                <a:rPr lang="en-US" baseline="30000" dirty="0"/>
                <a:t>th</a:t>
              </a:r>
              <a:r>
                <a:rPr lang="en-US" dirty="0"/>
                <a:t>, 2024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91AF1-F94C-1216-0583-FD6D8DFB10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2341" y="1125107"/>
            <a:ext cx="7063382" cy="44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5895" y="1247974"/>
            <a:ext cx="6914466" cy="43620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4074" y="1159693"/>
            <a:ext cx="6955848" cy="432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2757" y="1100873"/>
            <a:ext cx="7038480" cy="44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95454" y="1117917"/>
            <a:ext cx="6753088" cy="42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5604" y="1121634"/>
            <a:ext cx="7052787" cy="44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1731" y="1044813"/>
            <a:ext cx="7080536" cy="45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6FDBD-85A0-C25A-FC89-5FF93B3C5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73703" y="1045361"/>
            <a:ext cx="6871455" cy="47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2"/>
            <a:r>
              <a:rPr lang="en-US" sz="1600" kern="0" dirty="0"/>
              <a:t>ERCOT Frequency Control Metrics and Regulation Reports</a:t>
            </a:r>
          </a:p>
          <a:p>
            <a:pPr lvl="2"/>
            <a:r>
              <a:rPr lang="en-US" sz="1600" kern="0" dirty="0"/>
              <a:t>TRE Report</a:t>
            </a:r>
          </a:p>
          <a:p>
            <a:pPr lvl="2"/>
            <a:r>
              <a:rPr lang="en-US" sz="1600" kern="0" dirty="0"/>
              <a:t>Analysis of Disturbances</a:t>
            </a:r>
          </a:p>
          <a:p>
            <a:pPr lvl="2"/>
            <a:r>
              <a:rPr lang="en-US" sz="1600" kern="0" dirty="0"/>
              <a:t>Other Items</a:t>
            </a:r>
          </a:p>
          <a:p>
            <a:pPr lvl="3"/>
            <a:r>
              <a:rPr lang="en-US" sz="1200" kern="0" dirty="0"/>
              <a:t>Analysis – Why are there fewer FMEs? (future PDC)</a:t>
            </a:r>
          </a:p>
          <a:p>
            <a:pPr lvl="3"/>
            <a:r>
              <a:rPr lang="en-US" sz="1200" kern="0" dirty="0"/>
              <a:t>IBRs under deep curtailment (future PDC &amp; IBRWG)</a:t>
            </a:r>
          </a:p>
          <a:p>
            <a:pPr lvl="3"/>
            <a:r>
              <a:rPr lang="en-US" sz="1200" kern="0" dirty="0"/>
              <a:t>Status on BAL-001-TRE, SAR-13</a:t>
            </a:r>
            <a:endParaRPr lang="en-US" sz="1600" kern="0" dirty="0"/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0 FME in the month of January</a:t>
            </a:r>
          </a:p>
          <a:p>
            <a:pPr lvl="2">
              <a:defRPr/>
            </a:pPr>
            <a:r>
              <a:rPr lang="en-US" sz="1600">
                <a:solidFill>
                  <a:prstClr val="black"/>
                </a:solidFill>
                <a:latin typeface="Arial"/>
              </a:rPr>
              <a:t>Note that occurrence of FMEs is down a lot – 2021 had 19; 2022 had 16; 2023 had 7; 2024 had 6</a:t>
            </a: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186" y="5986823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455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8511" y="780782"/>
            <a:ext cx="7047350" cy="51155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1552.00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3B545-9030-9625-4863-EE0747F96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1061" y="1283613"/>
            <a:ext cx="7121875" cy="42907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31C83-83E4-99BA-87A6-B1F8E2E5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2228" y="1141133"/>
            <a:ext cx="7099539" cy="45757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7183" y="1004613"/>
            <a:ext cx="7109627" cy="46950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7f7157e-03dd-4df4-a10b-f59d8fe642d0}" enabled="0" method="" siteId="{f7f7157e-03dd-4df4-a10b-f59d8fe642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19778</TotalTime>
  <Words>404</Words>
  <Application>Microsoft Office PowerPoint</Application>
  <PresentationFormat>On-screen Show (4:3)</PresentationFormat>
  <Paragraphs>73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901</cp:revision>
  <cp:lastPrinted>2021-08-03T14:43:19Z</cp:lastPrinted>
  <dcterms:created xsi:type="dcterms:W3CDTF">2010-04-12T23:12:02Z</dcterms:created>
  <dcterms:modified xsi:type="dcterms:W3CDTF">2025-03-04T14:01:36Z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