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4"/>
  </p:sldMasterIdLst>
  <p:notesMasterIdLst>
    <p:notesMasterId r:id="rId9"/>
  </p:notesMasterIdLst>
  <p:sldIdLst>
    <p:sldId id="256" r:id="rId5"/>
    <p:sldId id="288" r:id="rId6"/>
    <p:sldId id="285" r:id="rId7"/>
    <p:sldId id="28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7" autoAdjust="0"/>
    <p:restoredTop sz="87310" autoAdjust="0"/>
  </p:normalViewPr>
  <p:slideViewPr>
    <p:cSldViewPr snapToGrid="0">
      <p:cViewPr varScale="1">
        <p:scale>
          <a:sx n="113" d="100"/>
          <a:sy n="113" d="100"/>
        </p:scale>
        <p:origin x="102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EFAFA-34C6-4193-8439-F5DD41942FAD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4CDBA-CD6A-4A0A-8B97-F97DD661C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82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74CDBA-CD6A-4A0A-8B97-F97DD661C29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224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78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6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7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29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6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6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5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63E7EB-62E5-4854-A58A-BCE516D80C67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4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63E7EB-62E5-4854-A58A-BCE516D80C67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59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80425-BFA3-4F76-A3D7-DC99BE53D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232280"/>
          </a:xfrm>
        </p:spPr>
        <p:txBody>
          <a:bodyPr>
            <a:normAutofit fontScale="90000"/>
          </a:bodyPr>
          <a:lstStyle/>
          <a:p>
            <a:r>
              <a:rPr lang="en-US" dirty="0"/>
              <a:t>Congestion Management Working Group -</a:t>
            </a:r>
            <a:br>
              <a:rPr lang="en-US" sz="7200" dirty="0"/>
            </a:br>
            <a:r>
              <a:rPr lang="en-US" sz="6700" dirty="0"/>
              <a:t>02/18/2025 Meeting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42BE5-C11C-48C6-B3FE-69A55D3E59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March 5, 2025</a:t>
            </a:r>
          </a:p>
          <a:p>
            <a:endParaRPr lang="en-US" dirty="0"/>
          </a:p>
          <a:p>
            <a:r>
              <a:rPr lang="en-US" dirty="0"/>
              <a:t>Chenyan Guo, chair</a:t>
            </a:r>
          </a:p>
        </p:txBody>
      </p:sp>
    </p:spTree>
    <p:extLst>
      <p:ext uri="{BB962C8B-B14F-4D97-AF65-F5344CB8AC3E}">
        <p14:creationId xmlns:p14="http://schemas.microsoft.com/office/powerpoint/2010/main" val="16144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9CD09-6333-0053-523C-A8DAF6DA5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CMWG proposed changes to the future meeting dates to avoid CRR Auction Conflicts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312A9-53C1-D5A9-F554-1DB3ACAC4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70400"/>
          </a:xfrm>
        </p:spPr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New meeting dates have been reviewed in February CMWG meeting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New CMWG meeting dates have been requested to ERCOT for posting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dirty="0"/>
              <a:t> New CMWG meeting dates are:</a:t>
            </a:r>
          </a:p>
          <a:p>
            <a:pPr marL="544068" lvl="1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b="0" i="0" dirty="0">
                <a:effectLst/>
                <a:latin typeface="Aptos" panose="020B0004020202020204" pitchFamily="34" charset="0"/>
              </a:rPr>
              <a:t>Mar. 13 =&gt; Mar.17</a:t>
            </a:r>
          </a:p>
          <a:p>
            <a:pPr marL="544068" lvl="1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b="0" i="0" dirty="0">
                <a:effectLst/>
                <a:latin typeface="Aptos" panose="020B0004020202020204" pitchFamily="34" charset="0"/>
              </a:rPr>
              <a:t>Apr. 10 =&gt; Apr.14 </a:t>
            </a:r>
          </a:p>
          <a:p>
            <a:pPr marL="544068" lvl="1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b="0" i="0" dirty="0">
                <a:effectLst/>
                <a:latin typeface="Aptos" panose="020B0004020202020204" pitchFamily="34" charset="0"/>
              </a:rPr>
              <a:t>May 15 =&gt; May 19</a:t>
            </a:r>
          </a:p>
          <a:p>
            <a:pPr marL="544068" lvl="1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b="0" i="0" dirty="0">
                <a:effectLst/>
                <a:latin typeface="Aptos" panose="020B0004020202020204" pitchFamily="34" charset="0"/>
              </a:rPr>
              <a:t>Jun. 12 =&gt; Jun.16 </a:t>
            </a:r>
          </a:p>
          <a:p>
            <a:pPr marL="544068" lvl="1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b="0" i="0" dirty="0">
                <a:effectLst/>
                <a:latin typeface="Aptos" panose="020B0004020202020204" pitchFamily="34" charset="0"/>
              </a:rPr>
              <a:t>Jul. 17 =&gt; Jul.21</a:t>
            </a:r>
          </a:p>
          <a:p>
            <a:pPr marL="544068" lvl="1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b="0" i="0" dirty="0">
                <a:effectLst/>
                <a:latin typeface="Aptos" panose="020B0004020202020204" pitchFamily="34" charset="0"/>
              </a:rPr>
              <a:t>Aug. 14 =&gt; Aug.18 </a:t>
            </a:r>
          </a:p>
          <a:p>
            <a:pPr marL="544068" lvl="1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b="0" i="0" dirty="0">
                <a:effectLst/>
                <a:latin typeface="Aptos" panose="020B0004020202020204" pitchFamily="34" charset="0"/>
              </a:rPr>
              <a:t>Sep. 18 =&gt; Sep.22</a:t>
            </a:r>
          </a:p>
          <a:p>
            <a:pPr marL="544068" lvl="1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b="0" i="0" dirty="0">
                <a:effectLst/>
                <a:latin typeface="Aptos" panose="020B0004020202020204" pitchFamily="34" charset="0"/>
              </a:rPr>
              <a:t>Oct. 16 =&gt; Oct.20</a:t>
            </a:r>
          </a:p>
          <a:p>
            <a:pPr marL="544068" lvl="1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b="0" i="0" dirty="0">
                <a:effectLst/>
                <a:latin typeface="Aptos" panose="020B0004020202020204" pitchFamily="34" charset="0"/>
              </a:rPr>
              <a:t>Nov. 13 =&gt; Nov.17</a:t>
            </a:r>
          </a:p>
          <a:p>
            <a:pPr marL="544068" lvl="1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b="0" i="0" dirty="0">
                <a:effectLst/>
                <a:latin typeface="Aptos" panose="020B0004020202020204" pitchFamily="34" charset="0"/>
              </a:rPr>
              <a:t>Dec. 11 =&gt; Dec.15</a:t>
            </a:r>
          </a:p>
        </p:txBody>
      </p:sp>
    </p:spTree>
    <p:extLst>
      <p:ext uri="{BB962C8B-B14F-4D97-AF65-F5344CB8AC3E}">
        <p14:creationId xmlns:p14="http://schemas.microsoft.com/office/powerpoint/2010/main" val="15776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9CD09-6333-0053-523C-A8DAF6DA5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CRR Long Term Auction Solution Time, Transaction Limits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312A9-53C1-D5A9-F554-1DB3ACAC4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70400"/>
          </a:xfrm>
        </p:spPr>
        <p:txBody>
          <a:bodyPr>
            <a:normAutofit fontScale="925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ERCOT staff showed chart of historical and current metrics that included total transactions, peak weekday transactions and PWD runtime hours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Last auction for sequence 4 PWD case was consistent previous sequence 4 occurred in August 2024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Sequence from auctions is still taking longer to complete that target hours ( 70~100 hours)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Any updates to improve auction solution time will be through a NPRR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ERCOT staff gave update on NPRR 1261, </a:t>
            </a:r>
            <a:r>
              <a:rPr lang="en-US" sz="2200" i="1" dirty="0"/>
              <a:t>operational flexibility for CRR Auction Transaction limits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A table of transaction limits will go out with every new CRR auction notice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New limits are weighted higher to sequence 1 and 2 because of the highest participation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Limits in the table are dynamic and can be updated to allow as many transactions possible without triggering a transaction adjustment period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New limits will go into place on March 13, 2025 if approved by the PUCT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ERCOT staff gave updates to the ongoing NPRRs regarding Removal of multi-month Bidding Functionality and Option Pricing report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ERCOT is working with software vendor to get Impact Analysis (IAs) to include in their March 2025 NPRR proposal </a:t>
            </a:r>
          </a:p>
        </p:txBody>
      </p:sp>
    </p:spTree>
    <p:extLst>
      <p:ext uri="{BB962C8B-B14F-4D97-AF65-F5344CB8AC3E}">
        <p14:creationId xmlns:p14="http://schemas.microsoft.com/office/powerpoint/2010/main" val="2525307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B0FFC-3847-AAAF-1AE1-0F6B99E5B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818494" cy="1450757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NPRR 1214 Reliability Deployment Price Adder Fix to Provide Locational Price Signals, Reduce Uplift and Risk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0E5C0-4DEE-635D-196B-E6B797FE1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32997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LCRA representative stated LCRA had reviewed ERCOT’s comments, and no further discussion or investigation is needed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Stakeholders reached consensus to move the NPRR and ERCOT’s comments forward to the Protocol Revision Subcommittee (PRS) for approval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85253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6BF004497F87479DAD31F00AF725C6" ma:contentTypeVersion="11" ma:contentTypeDescription="Create a new document." ma:contentTypeScope="" ma:versionID="3ab0190e023d7e5aafc33e46ba37906b">
  <xsd:schema xmlns:xsd="http://www.w3.org/2001/XMLSchema" xmlns:xs="http://www.w3.org/2001/XMLSchema" xmlns:p="http://schemas.microsoft.com/office/2006/metadata/properties" xmlns:ns3="4345d1df-5d12-4f7e-b776-008b25f27986" xmlns:ns4="74773060-95be-4758-a20e-6e2cb91bc751" targetNamespace="http://schemas.microsoft.com/office/2006/metadata/properties" ma:root="true" ma:fieldsID="666fe65660b28134fc1fceb1ad30ea0e" ns3:_="" ns4:_="">
    <xsd:import namespace="4345d1df-5d12-4f7e-b776-008b25f27986"/>
    <xsd:import namespace="74773060-95be-4758-a20e-6e2cb91bc7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5d1df-5d12-4f7e-b776-008b25f279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773060-95be-4758-a20e-6e2cb91bc75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38DB13F-86D2-4716-9AB2-253CE0661DC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38B4D0-C359-4FA3-8BF1-2E9184C77F7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4B11B8E-E5F0-4984-885F-01D3E6F11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45d1df-5d12-4f7e-b776-008b25f27986"/>
    <ds:schemaRef ds:uri="74773060-95be-4758-a20e-6e2cb91bc7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27619</TotalTime>
  <Words>377</Words>
  <Application>Microsoft Office PowerPoint</Application>
  <PresentationFormat>Widescreen</PresentationFormat>
  <Paragraphs>34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Calibri</vt:lpstr>
      <vt:lpstr>Calibri Light</vt:lpstr>
      <vt:lpstr>Courier New</vt:lpstr>
      <vt:lpstr>Wingdings</vt:lpstr>
      <vt:lpstr>Retrospect</vt:lpstr>
      <vt:lpstr>Congestion Management Working Group - 02/18/2025 Meeting Update</vt:lpstr>
      <vt:lpstr>CMWG proposed changes to the future meeting dates to avoid CRR Auction Conflicts </vt:lpstr>
      <vt:lpstr>CRR Long Term Auction Solution Time, Transaction Limits</vt:lpstr>
      <vt:lpstr>NPRR 1214 Reliability Deployment Price Adder Fix to Provide Locational Price Signals, Reduce Uplift and Risk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Morris, Sandra</dc:creator>
  <cp:lastModifiedBy>Guo, Chenyan</cp:lastModifiedBy>
  <cp:revision>70</cp:revision>
  <dcterms:created xsi:type="dcterms:W3CDTF">2019-09-10T19:44:15Z</dcterms:created>
  <dcterms:modified xsi:type="dcterms:W3CDTF">2025-03-04T20:17:42Z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0x010100816BF004497F87479DAD31F00AF725C6</vt:lpwstr>
  </property>
  <property fmtid="{D5CDD505-2E9C-101B-9397-08002B2CF9AE}" pid="3" name="MSIP_Label_dfe1a8d7-e404-4561-a6ce-09441972395c_Enabled">
    <vt:lpwstr>true</vt:lpwstr>
  </property>
  <property fmtid="{D5CDD505-2E9C-101B-9397-08002B2CF9AE}" pid="4" name="MSIP_Label_dfe1a8d7-e404-4561-a6ce-09441972395c_SetDate">
    <vt:lpwstr>2023-11-13T15:48:02Z</vt:lpwstr>
  </property>
  <property fmtid="{D5CDD505-2E9C-101B-9397-08002B2CF9AE}" pid="5" name="MSIP_Label_dfe1a8d7-e404-4561-a6ce-09441972395c_Method">
    <vt:lpwstr>Standard</vt:lpwstr>
  </property>
  <property fmtid="{D5CDD505-2E9C-101B-9397-08002B2CF9AE}" pid="6" name="MSIP_Label_dfe1a8d7-e404-4561-a6ce-09441972395c_Name">
    <vt:lpwstr>Company Confidential Information</vt:lpwstr>
  </property>
  <property fmtid="{D5CDD505-2E9C-101B-9397-08002B2CF9AE}" pid="7" name="MSIP_Label_dfe1a8d7-e404-4561-a6ce-09441972395c_SiteId">
    <vt:lpwstr>d8fb9c07-c19e-4e8c-a1cb-717cd3cf8ffe</vt:lpwstr>
  </property>
  <property fmtid="{D5CDD505-2E9C-101B-9397-08002B2CF9AE}" pid="8" name="MSIP_Label_dfe1a8d7-e404-4561-a6ce-09441972395c_ActionId">
    <vt:lpwstr>adbf3881-2480-45db-b801-1987df6fe63f</vt:lpwstr>
  </property>
  <property fmtid="{D5CDD505-2E9C-101B-9397-08002B2CF9AE}" pid="9" name="MSIP_Label_dfe1a8d7-e404-4561-a6ce-09441972395c_ContentBits">
    <vt:lpwstr>0</vt:lpwstr>
  </property>
  <property fmtid="{D5CDD505-2E9C-101B-9397-08002B2CF9AE}" pid="10" name="MSIP_Label_00b5fe95-8f20-4bf1-a4bc-7cba4c4dcd39_Enabled">
    <vt:lpwstr>true</vt:lpwstr>
  </property>
  <property fmtid="{D5CDD505-2E9C-101B-9397-08002B2CF9AE}" pid="11" name="MSIP_Label_00b5fe95-8f20-4bf1-a4bc-7cba4c4dcd39_SetDate">
    <vt:lpwstr>2024-02-29T18:06:38Z</vt:lpwstr>
  </property>
  <property fmtid="{D5CDD505-2E9C-101B-9397-08002B2CF9AE}" pid="12" name="MSIP_Label_00b5fe95-8f20-4bf1-a4bc-7cba4c4dcd39_Method">
    <vt:lpwstr>Standard</vt:lpwstr>
  </property>
  <property fmtid="{D5CDD505-2E9C-101B-9397-08002B2CF9AE}" pid="13" name="MSIP_Label_00b5fe95-8f20-4bf1-a4bc-7cba4c4dcd39_Name">
    <vt:lpwstr>Internal access</vt:lpwstr>
  </property>
  <property fmtid="{D5CDD505-2E9C-101B-9397-08002B2CF9AE}" pid="14" name="MSIP_Label_00b5fe95-8f20-4bf1-a4bc-7cba4c4dcd39_SiteId">
    <vt:lpwstr>34c5e68e-b374-47fe-91da-0e3d638792fb</vt:lpwstr>
  </property>
  <property fmtid="{D5CDD505-2E9C-101B-9397-08002B2CF9AE}" pid="15" name="MSIP_Label_00b5fe95-8f20-4bf1-a4bc-7cba4c4dcd39_ActionId">
    <vt:lpwstr>a8cc2449-53cf-4d23-a1e2-531234fd10b6</vt:lpwstr>
  </property>
  <property fmtid="{D5CDD505-2E9C-101B-9397-08002B2CF9AE}" pid="16" name="MSIP_Label_00b5fe95-8f20-4bf1-a4bc-7cba4c4dcd39_ContentBits">
    <vt:lpwstr>0</vt:lpwstr>
  </property>
</Properties>
</file>