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66" r:id="rId4"/>
    <p:sldId id="267" r:id="rId5"/>
    <p:sldId id="262" r:id="rId6"/>
    <p:sldId id="276" r:id="rId7"/>
    <p:sldId id="263" r:id="rId8"/>
    <p:sldId id="270" r:id="rId9"/>
    <p:sldId id="271" r:id="rId10"/>
    <p:sldId id="27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36" d="100"/>
          <a:sy n="136" d="100"/>
        </p:scale>
        <p:origin x="285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yton Greer" userId="bfba630e-8fb1-4668-8a48-c57135996d48" providerId="ADAL" clId="{2FE9123F-16ED-454E-B594-E0D9F151A122}"/>
    <pc:docChg chg="custSel delSld modSld">
      <pc:chgData name="Clayton Greer" userId="bfba630e-8fb1-4668-8a48-c57135996d48" providerId="ADAL" clId="{2FE9123F-16ED-454E-B594-E0D9F151A122}" dt="2025-03-03T21:58:50.350" v="384" actId="2696"/>
      <pc:docMkLst>
        <pc:docMk/>
      </pc:docMkLst>
      <pc:sldChg chg="modSp mod">
        <pc:chgData name="Clayton Greer" userId="bfba630e-8fb1-4668-8a48-c57135996d48" providerId="ADAL" clId="{2FE9123F-16ED-454E-B594-E0D9F151A122}" dt="2025-03-03T21:53:41.289" v="93" actId="20577"/>
        <pc:sldMkLst>
          <pc:docMk/>
          <pc:sldMk cId="1694059144" sldId="256"/>
        </pc:sldMkLst>
        <pc:spChg chg="mod">
          <ac:chgData name="Clayton Greer" userId="bfba630e-8fb1-4668-8a48-c57135996d48" providerId="ADAL" clId="{2FE9123F-16ED-454E-B594-E0D9F151A122}" dt="2025-03-03T21:53:09.134" v="37" actId="20577"/>
          <ac:spMkLst>
            <pc:docMk/>
            <pc:sldMk cId="1694059144" sldId="256"/>
            <ac:spMk id="2" creationId="{04033523-7D26-D012-4604-D9281120C212}"/>
          </ac:spMkLst>
        </pc:spChg>
        <pc:spChg chg="mod">
          <ac:chgData name="Clayton Greer" userId="bfba630e-8fb1-4668-8a48-c57135996d48" providerId="ADAL" clId="{2FE9123F-16ED-454E-B594-E0D9F151A122}" dt="2025-03-03T21:53:41.289" v="93" actId="20577"/>
          <ac:spMkLst>
            <pc:docMk/>
            <pc:sldMk cId="1694059144" sldId="256"/>
            <ac:spMk id="3" creationId="{33E5D1E5-5135-24D8-F3E1-C3F99EF6D9EA}"/>
          </ac:spMkLst>
        </pc:spChg>
      </pc:sldChg>
      <pc:sldChg chg="modSp mod">
        <pc:chgData name="Clayton Greer" userId="bfba630e-8fb1-4668-8a48-c57135996d48" providerId="ADAL" clId="{2FE9123F-16ED-454E-B594-E0D9F151A122}" dt="2025-03-03T21:55:07.855" v="101" actId="113"/>
        <pc:sldMkLst>
          <pc:docMk/>
          <pc:sldMk cId="1469774950" sldId="263"/>
        </pc:sldMkLst>
        <pc:spChg chg="mod">
          <ac:chgData name="Clayton Greer" userId="bfba630e-8fb1-4668-8a48-c57135996d48" providerId="ADAL" clId="{2FE9123F-16ED-454E-B594-E0D9F151A122}" dt="2025-03-03T21:55:07.855" v="101" actId="113"/>
          <ac:spMkLst>
            <pc:docMk/>
            <pc:sldMk cId="1469774950" sldId="263"/>
            <ac:spMk id="3" creationId="{EA80E636-3CD8-C541-D6D8-39A46160C3A2}"/>
          </ac:spMkLst>
        </pc:spChg>
        <pc:picChg chg="mod">
          <ac:chgData name="Clayton Greer" userId="bfba630e-8fb1-4668-8a48-c57135996d48" providerId="ADAL" clId="{2FE9123F-16ED-454E-B594-E0D9F151A122}" dt="2025-03-03T21:54:40.384" v="94" actId="1076"/>
          <ac:picMkLst>
            <pc:docMk/>
            <pc:sldMk cId="1469774950" sldId="263"/>
            <ac:picMk id="5" creationId="{FEA5077B-4198-2C07-DD46-293769A9F79E}"/>
          </ac:picMkLst>
        </pc:picChg>
      </pc:sldChg>
      <pc:sldChg chg="modSp mod">
        <pc:chgData name="Clayton Greer" userId="bfba630e-8fb1-4668-8a48-c57135996d48" providerId="ADAL" clId="{2FE9123F-16ED-454E-B594-E0D9F151A122}" dt="2025-03-03T21:57:43.657" v="364" actId="20577"/>
        <pc:sldMkLst>
          <pc:docMk/>
          <pc:sldMk cId="3997095554" sldId="270"/>
        </pc:sldMkLst>
        <pc:spChg chg="mod">
          <ac:chgData name="Clayton Greer" userId="bfba630e-8fb1-4668-8a48-c57135996d48" providerId="ADAL" clId="{2FE9123F-16ED-454E-B594-E0D9F151A122}" dt="2025-03-03T21:57:43.657" v="364" actId="20577"/>
          <ac:spMkLst>
            <pc:docMk/>
            <pc:sldMk cId="3997095554" sldId="270"/>
            <ac:spMk id="3" creationId="{2B3DCAD6-0963-1E25-E43A-658EEFC18C8C}"/>
          </ac:spMkLst>
        </pc:spChg>
      </pc:sldChg>
      <pc:sldChg chg="modSp mod">
        <pc:chgData name="Clayton Greer" userId="bfba630e-8fb1-4668-8a48-c57135996d48" providerId="ADAL" clId="{2FE9123F-16ED-454E-B594-E0D9F151A122}" dt="2025-03-03T21:58:21.191" v="383" actId="1076"/>
        <pc:sldMkLst>
          <pc:docMk/>
          <pc:sldMk cId="3875755076" sldId="271"/>
        </pc:sldMkLst>
        <pc:spChg chg="mod">
          <ac:chgData name="Clayton Greer" userId="bfba630e-8fb1-4668-8a48-c57135996d48" providerId="ADAL" clId="{2FE9123F-16ED-454E-B594-E0D9F151A122}" dt="2025-03-03T21:58:21.191" v="383" actId="1076"/>
          <ac:spMkLst>
            <pc:docMk/>
            <pc:sldMk cId="3875755076" sldId="271"/>
            <ac:spMk id="2" creationId="{C730CA40-4FF3-1FC4-5184-26D98A6E6D63}"/>
          </ac:spMkLst>
        </pc:spChg>
      </pc:sldChg>
      <pc:sldChg chg="del">
        <pc:chgData name="Clayton Greer" userId="bfba630e-8fb1-4668-8a48-c57135996d48" providerId="ADAL" clId="{2FE9123F-16ED-454E-B594-E0D9F151A122}" dt="2025-03-03T21:58:50.350" v="384" actId="2696"/>
        <pc:sldMkLst>
          <pc:docMk/>
          <pc:sldMk cId="741809964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44F53-F983-4DA7-8F8A-CEB3F75A0814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344C8-40B9-4642-8D61-E314EBBF3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01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37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1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18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0387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68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31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29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79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9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2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9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80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3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01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3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5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E4A88-5267-4F2B-8254-22D296886AB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44FD9-099C-4ABC-9168-4759D0220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56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33523-7D26-D012-4604-D9281120C2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center operations task force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5D1E5-5135-24D8-F3E1-C3F99EF6D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Large flexible load task force</a:t>
            </a:r>
          </a:p>
          <a:p>
            <a:r>
              <a:rPr lang="en-US" dirty="0"/>
              <a:t>March 4, 2025 </a:t>
            </a:r>
          </a:p>
        </p:txBody>
      </p:sp>
    </p:spTree>
    <p:extLst>
      <p:ext uri="{BB962C8B-B14F-4D97-AF65-F5344CB8AC3E}">
        <p14:creationId xmlns:p14="http://schemas.microsoft.com/office/powerpoint/2010/main" val="1694059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DC346-153F-5FDE-5B99-59677F602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4C534-C239-7501-18A6-324A8B283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77408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 descr="A book and a question mark&#10;&#10;Description automatically generated">
            <a:extLst>
              <a:ext uri="{FF2B5EF4-FFF2-40B4-BE49-F238E27FC236}">
                <a16:creationId xmlns:a16="http://schemas.microsoft.com/office/drawing/2014/main" id="{5B22DC87-69F2-7626-C2DB-0239B44C7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27" y="1725795"/>
            <a:ext cx="4677302" cy="46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24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ADF99-AC14-5727-36F3-52F28D691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discussion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3A671-33E2-15C8-6415-A2B214027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Load/AI Data Center growth in Texas</a:t>
            </a:r>
          </a:p>
          <a:p>
            <a:r>
              <a:rPr lang="en-US" dirty="0"/>
              <a:t>Data Center Study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64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69187-ABEB-AB69-1BF6-61C889C9F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Large load additions &amp; Types (from RTP)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5293B4-2B85-4DC8-BDB1-91A7645FC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32" y="1973630"/>
            <a:ext cx="6050462" cy="3648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809FCA-CEE4-A6D2-494E-EF30E7B7B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789" y="1973630"/>
            <a:ext cx="5086731" cy="36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58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0B09-0E63-1712-4374-0D2058F27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487195"/>
            <a:ext cx="9905998" cy="1478570"/>
          </a:xfrm>
        </p:spPr>
        <p:txBody>
          <a:bodyPr/>
          <a:lstStyle/>
          <a:p>
            <a:r>
              <a:rPr lang="en-US"/>
              <a:t>Where is it going?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78368-E96B-E2F9-CEEA-22E77E6D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77" y="1678057"/>
            <a:ext cx="5952595" cy="49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33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AFB02-666E-8022-5D7C-FE4A4EEB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57363"/>
          </a:xfrm>
        </p:spPr>
        <p:txBody>
          <a:bodyPr/>
          <a:lstStyle/>
          <a:p>
            <a:r>
              <a:rPr lang="en-US"/>
              <a:t>Growth is Not without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4C5D2-D005-7C1B-9315-2746A97ED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81328"/>
            <a:ext cx="9905999" cy="495129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Low voltage ride through (PGRR122)</a:t>
            </a:r>
          </a:p>
          <a:p>
            <a:pPr lvl="1"/>
            <a:r>
              <a:rPr lang="en-US" dirty="0"/>
              <a:t>Real problem observed in Dominion territory (1.5GW load drop)</a:t>
            </a:r>
          </a:p>
          <a:p>
            <a:pPr lvl="2"/>
            <a:r>
              <a:rPr lang="en-US" dirty="0"/>
              <a:t>Causes frequency overshoot; potential generation loss due to overspeed</a:t>
            </a:r>
          </a:p>
          <a:p>
            <a:pPr lvl="1"/>
            <a:r>
              <a:rPr lang="en-US" dirty="0"/>
              <a:t>Low voltage throwover schemes for backup generation</a:t>
            </a:r>
          </a:p>
          <a:p>
            <a:pPr lvl="1"/>
            <a:r>
              <a:rPr lang="en-US" dirty="0"/>
              <a:t>Fix may be to add time delay on throwover, but needs study</a:t>
            </a:r>
          </a:p>
          <a:p>
            <a:pPr lvl="1"/>
            <a:r>
              <a:rPr lang="en-US" dirty="0"/>
              <a:t>ERCOT solution, not functional (could limit south Dallas to 1,000MW total!)</a:t>
            </a:r>
          </a:p>
          <a:p>
            <a:r>
              <a:rPr lang="en-US" dirty="0"/>
              <a:t>Rapid load ramping</a:t>
            </a:r>
          </a:p>
          <a:p>
            <a:pPr lvl="1"/>
            <a:r>
              <a:rPr lang="en-US" dirty="0"/>
              <a:t>AI loads can rapidly ramp from full consumption to little consumption based on immediate demand (frequency problems, flicker…)</a:t>
            </a:r>
          </a:p>
          <a:p>
            <a:pPr lvl="1"/>
            <a:r>
              <a:rPr lang="en-US" dirty="0"/>
              <a:t>Solutions are being reviewed such as batteries, bitcoin mining loads, and programming.</a:t>
            </a:r>
          </a:p>
          <a:p>
            <a:r>
              <a:rPr lang="en-US" dirty="0"/>
              <a:t>Harmonics and other distortions</a:t>
            </a:r>
          </a:p>
          <a:p>
            <a:r>
              <a:rPr lang="en-US" dirty="0"/>
              <a:t>Other??? </a:t>
            </a:r>
          </a:p>
          <a:p>
            <a:r>
              <a:rPr lang="en-US" dirty="0"/>
              <a:t>Moral of the story – What worked when the load was 1MW may not work when the load is 1GW!</a:t>
            </a:r>
          </a:p>
        </p:txBody>
      </p:sp>
      <p:pic>
        <p:nvPicPr>
          <p:cNvPr id="5" name="Picture 4" descr="A cartoon of a blindfolded person walking on a cliff edge&#10;&#10;Description automatically generated">
            <a:extLst>
              <a:ext uri="{FF2B5EF4-FFF2-40B4-BE49-F238E27FC236}">
                <a16:creationId xmlns:a16="http://schemas.microsoft.com/office/drawing/2014/main" id="{F57AF8F6-6F55-C75A-7DE7-B13173E85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097" y="1129208"/>
            <a:ext cx="2501630" cy="250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75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63943-9B8D-FAEC-9095-DBE7F1563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E7CE-D8E5-F2D6-0B14-C91D23AC1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57363"/>
          </a:xfrm>
        </p:spPr>
        <p:txBody>
          <a:bodyPr/>
          <a:lstStyle/>
          <a:p>
            <a:r>
              <a:rPr lang="en-US" dirty="0"/>
              <a:t>NERC report on 7/10/24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DBAB3-03E6-E7DB-51A9-60B4E4CCE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81328"/>
            <a:ext cx="9905999" cy="4951293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Cause: Faulted lightning arrester on 230kV system</a:t>
            </a:r>
          </a:p>
          <a:p>
            <a:pPr lvl="1"/>
            <a:r>
              <a:rPr lang="en-US" sz="1800" dirty="0"/>
              <a:t>Lines programmed for 3 recloses (5 recloses total)</a:t>
            </a:r>
          </a:p>
          <a:p>
            <a:r>
              <a:rPr lang="en-US" sz="2000" dirty="0"/>
              <a:t>1,500MWs of data center load curtailed from system</a:t>
            </a:r>
          </a:p>
          <a:p>
            <a:pPr lvl="1"/>
            <a:r>
              <a:rPr lang="en-US" sz="1800" dirty="0"/>
              <a:t>Automatic throwover to backup generation</a:t>
            </a:r>
          </a:p>
          <a:p>
            <a:pPr lvl="1"/>
            <a:r>
              <a:rPr lang="en-US" sz="1800" dirty="0"/>
              <a:t>Highest frequency observed – 60.047 Hz (Eastern Int.)</a:t>
            </a:r>
          </a:p>
          <a:p>
            <a:pPr lvl="1"/>
            <a:r>
              <a:rPr lang="en-US" sz="1800" dirty="0"/>
              <a:t>Duration of 6 disturbances ranged from 42 – 66 </a:t>
            </a:r>
            <a:r>
              <a:rPr lang="en-US" sz="1800" dirty="0" err="1"/>
              <a:t>ms</a:t>
            </a:r>
            <a:r>
              <a:rPr lang="en-US" sz="1800" dirty="0"/>
              <a:t> about 4 cycles</a:t>
            </a:r>
          </a:p>
          <a:p>
            <a:pPr lvl="1"/>
            <a:r>
              <a:rPr lang="en-US" sz="1800" dirty="0"/>
              <a:t>“Most of the sustained load reduction occurred simultaneously with the third voltage depression, which coincided with the third automatic reclosing attempt.” (</a:t>
            </a:r>
            <a:r>
              <a:rPr lang="en-US" sz="1800" i="1" dirty="0"/>
              <a:t>due to programmed controls)</a:t>
            </a:r>
            <a:endParaRPr lang="en-US" sz="2000" dirty="0"/>
          </a:p>
          <a:p>
            <a:r>
              <a:rPr lang="en-US" sz="2000" dirty="0"/>
              <a:t>Several recommendations surrounding future modeling, studies and monitoring</a:t>
            </a:r>
          </a:p>
          <a:p>
            <a:r>
              <a:rPr lang="en-US" sz="2000" dirty="0"/>
              <a:t>“Critical questions:”</a:t>
            </a:r>
          </a:p>
          <a:p>
            <a:pPr lvl="1"/>
            <a:r>
              <a:rPr lang="en-US" sz="1600" dirty="0"/>
              <a:t>Should large loads be a NERC registered entity?</a:t>
            </a:r>
          </a:p>
          <a:p>
            <a:pPr lvl="1"/>
            <a:r>
              <a:rPr lang="en-US" sz="1600" dirty="0"/>
              <a:t>Should NERC Reliability Standard modifications be developed for large load interconnection requirements?</a:t>
            </a:r>
          </a:p>
          <a:p>
            <a:pPr lvl="1"/>
            <a:r>
              <a:rPr lang="en-US" sz="1600" b="1" dirty="0">
                <a:solidFill>
                  <a:srgbClr val="FFFF00"/>
                </a:solidFill>
              </a:rPr>
              <a:t>What studies should TOPs perform to “consider” the impacts of large load operation?</a:t>
            </a:r>
          </a:p>
          <a:p>
            <a:pPr lvl="1"/>
            <a:r>
              <a:rPr lang="en-US" sz="1600" dirty="0"/>
              <a:t>What is the definition of a large load?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06873-DA69-964E-AAA0-41CA19881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965" y="1136686"/>
            <a:ext cx="3620604" cy="21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74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4941D-1246-7CB5-AAED-8EB71236A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01418"/>
          </a:xfrm>
        </p:spPr>
        <p:txBody>
          <a:bodyPr/>
          <a:lstStyle/>
          <a:p>
            <a:r>
              <a:rPr lang="en-US"/>
              <a:t>Data center load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0E636-3CD8-C541-D6D8-39A46160C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410208"/>
            <a:ext cx="9905999" cy="43809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Two studies commencing </a:t>
            </a:r>
          </a:p>
          <a:p>
            <a:pPr lvl="1"/>
            <a:r>
              <a:rPr lang="en-US" dirty="0"/>
              <a:t>EPRI – DC Flex</a:t>
            </a:r>
          </a:p>
          <a:p>
            <a:pPr lvl="1"/>
            <a:r>
              <a:rPr lang="en-US" dirty="0"/>
              <a:t>ERCOT internal study</a:t>
            </a:r>
          </a:p>
          <a:p>
            <a:r>
              <a:rPr lang="en-US" dirty="0"/>
              <a:t>Goal to determine potential problems and solutions</a:t>
            </a:r>
          </a:p>
          <a:p>
            <a:pPr lvl="1"/>
            <a:r>
              <a:rPr lang="en-US" dirty="0"/>
              <a:t>LVRT </a:t>
            </a:r>
          </a:p>
          <a:p>
            <a:pPr lvl="1"/>
            <a:r>
              <a:rPr lang="en-US" dirty="0"/>
              <a:t>Ramping</a:t>
            </a:r>
          </a:p>
          <a:p>
            <a:pPr lvl="1"/>
            <a:r>
              <a:rPr lang="en-US" dirty="0"/>
              <a:t>Small signal or other transient issues</a:t>
            </a:r>
          </a:p>
          <a:p>
            <a:r>
              <a:rPr lang="en-US" b="1" dirty="0"/>
              <a:t>Need broad coalition of members</a:t>
            </a:r>
          </a:p>
        </p:txBody>
      </p:sp>
      <p:pic>
        <p:nvPicPr>
          <p:cNvPr id="5" name="Picture 4" descr="Cartoon character in a lab&#10;&#10;Description automatically generated">
            <a:extLst>
              <a:ext uri="{FF2B5EF4-FFF2-40B4-BE49-F238E27FC236}">
                <a16:creationId xmlns:a16="http://schemas.microsoft.com/office/drawing/2014/main" id="{FEA5077B-4198-2C07-DD46-293769A9F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579" y="1453347"/>
            <a:ext cx="3309024" cy="330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74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DFFD9-CD65-E494-6D64-A8DACF3A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68235"/>
          </a:xfrm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CAD6-0963-1E25-E43A-658EEFC18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542"/>
            <a:ext cx="10515600" cy="4647421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Divide project into “Immediate Needs” and “Longer Term”</a:t>
            </a:r>
          </a:p>
          <a:p>
            <a:r>
              <a:rPr lang="en-US" sz="2400" dirty="0"/>
              <a:t>Need answer(s) for Low Voltage Ride Through immediately</a:t>
            </a:r>
          </a:p>
          <a:p>
            <a:pPr lvl="1"/>
            <a:r>
              <a:rPr lang="en-US" dirty="0"/>
              <a:t>Many sites already exceed 1,000MW limit</a:t>
            </a:r>
            <a:endParaRPr lang="en-US" sz="2000" dirty="0"/>
          </a:p>
          <a:p>
            <a:r>
              <a:rPr lang="en-US" sz="2400" dirty="0"/>
              <a:t>All other potential issues can possibly be relegated to Longer Term</a:t>
            </a:r>
          </a:p>
          <a:p>
            <a:pPr lvl="1"/>
            <a:r>
              <a:rPr lang="en-US" sz="2000" dirty="0"/>
              <a:t>Process should allow for reprioritization of issues</a:t>
            </a:r>
          </a:p>
          <a:p>
            <a:pPr lvl="1"/>
            <a:r>
              <a:rPr lang="en-US" sz="2000" dirty="0"/>
              <a:t>Grandfathering a real concern</a:t>
            </a:r>
          </a:p>
          <a:p>
            <a:r>
              <a:rPr lang="en-US" sz="2400" dirty="0"/>
              <a:t>A spot assessment should be made of current potential risks </a:t>
            </a:r>
          </a:p>
          <a:p>
            <a:pPr lvl="1"/>
            <a:r>
              <a:rPr lang="en-US" sz="1600" dirty="0"/>
              <a:t>Evaluation of projects build as well as addition of FEAs already released</a:t>
            </a:r>
          </a:p>
          <a:p>
            <a:r>
              <a:rPr lang="en-US" sz="2000" dirty="0"/>
              <a:t>Models must be built that can accurately assess system conditions dynamically through a fault sequence</a:t>
            </a:r>
          </a:p>
          <a:p>
            <a:r>
              <a:rPr lang="en-US" sz="2000" dirty="0"/>
              <a:t>Commissioning testing for very large loads before allowed on grid</a:t>
            </a:r>
          </a:p>
        </p:txBody>
      </p:sp>
    </p:spTree>
    <p:extLst>
      <p:ext uri="{BB962C8B-B14F-4D97-AF65-F5344CB8AC3E}">
        <p14:creationId xmlns:p14="http://schemas.microsoft.com/office/powerpoint/2010/main" val="3997095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CA40-4FF3-1FC4-5184-26D98A6E6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61581"/>
            <a:ext cx="9905998" cy="1478570"/>
          </a:xfrm>
        </p:spPr>
        <p:txBody>
          <a:bodyPr/>
          <a:lstStyle/>
          <a:p>
            <a:r>
              <a:rPr lang="en-US" dirty="0"/>
              <a:t>Task Force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B5CE-7BAA-95C8-35FD-39A11C1DC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709"/>
            <a:ext cx="10515600" cy="462525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Need a diverse group technical experts from:</a:t>
            </a:r>
          </a:p>
          <a:p>
            <a:pPr lvl="1"/>
            <a:r>
              <a:rPr lang="en-US" dirty="0"/>
              <a:t>Transmission Service Providers</a:t>
            </a:r>
          </a:p>
          <a:p>
            <a:pPr lvl="1"/>
            <a:r>
              <a:rPr lang="en-US" dirty="0"/>
              <a:t>Independent System Operators</a:t>
            </a:r>
          </a:p>
          <a:p>
            <a:pPr lvl="1"/>
            <a:r>
              <a:rPr lang="en-US" dirty="0"/>
              <a:t>Data Center Developers</a:t>
            </a:r>
          </a:p>
          <a:p>
            <a:pPr lvl="1"/>
            <a:r>
              <a:rPr lang="en-US" dirty="0"/>
              <a:t>Component Manufacturers</a:t>
            </a:r>
          </a:p>
          <a:p>
            <a:pPr lvl="1"/>
            <a:r>
              <a:rPr lang="en-US" dirty="0"/>
              <a:t>Others?</a:t>
            </a:r>
          </a:p>
          <a:p>
            <a:r>
              <a:rPr lang="en-US" dirty="0"/>
              <a:t>Data Access</a:t>
            </a:r>
          </a:p>
          <a:p>
            <a:r>
              <a:rPr lang="en-US" dirty="0"/>
              <a:t>Relevant Experience </a:t>
            </a:r>
          </a:p>
          <a:p>
            <a:pPr lvl="1"/>
            <a:r>
              <a:rPr lang="en-US" dirty="0"/>
              <a:t>Modeling</a:t>
            </a:r>
          </a:p>
          <a:p>
            <a:pPr lvl="1"/>
            <a:r>
              <a:rPr lang="en-US" dirty="0"/>
              <a:t>Operations</a:t>
            </a:r>
          </a:p>
          <a:p>
            <a:pPr lvl="1"/>
            <a:r>
              <a:rPr lang="en-US" dirty="0"/>
              <a:t>Functionality</a:t>
            </a:r>
          </a:p>
          <a:p>
            <a:r>
              <a:rPr lang="en-US" dirty="0"/>
              <a:t>Sanity Check on Solutions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A group of men wearing football uniforms&#10;&#10;Description automatically generated">
            <a:extLst>
              <a:ext uri="{FF2B5EF4-FFF2-40B4-BE49-F238E27FC236}">
                <a16:creationId xmlns:a16="http://schemas.microsoft.com/office/drawing/2014/main" id="{31A57CE7-70D6-B5C6-8A66-4C4EC6117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35" y="2097088"/>
            <a:ext cx="3142580" cy="314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550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239</TotalTime>
  <Words>495</Words>
  <Application>Microsoft Office PowerPoint</Application>
  <PresentationFormat>Widescreen</PresentationFormat>
  <Paragraphs>69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Arial</vt:lpstr>
      <vt:lpstr>Tw Cen MT</vt:lpstr>
      <vt:lpstr>Circuit</vt:lpstr>
      <vt:lpstr>Data center operations task force</vt:lpstr>
      <vt:lpstr>Today’s discussion points</vt:lpstr>
      <vt:lpstr>Large load additions &amp; Types (from RTP)</vt:lpstr>
      <vt:lpstr>Where is it going?</vt:lpstr>
      <vt:lpstr>Growth is Not without risk</vt:lpstr>
      <vt:lpstr>NERC report on 7/10/24 event</vt:lpstr>
      <vt:lpstr>Data center load study</vt:lpstr>
      <vt:lpstr>Process</vt:lpstr>
      <vt:lpstr>Task Force members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Clayton Greer</dc:creator>
  <cp:lastModifiedBy>Clayton Greer</cp:lastModifiedBy>
  <cp:revision>8</cp:revision>
  <dcterms:created xsi:type="dcterms:W3CDTF">2024-12-27T22:17:02Z</dcterms:created>
  <dcterms:modified xsi:type="dcterms:W3CDTF">2025-03-03T21:58:59Z</dcterms:modified>
</cp:coreProperties>
</file>