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2" r:id="rId5"/>
    <p:sldMasterId id="2147483666" r:id="rId6"/>
    <p:sldMasterId id="2147483670" r:id="rId7"/>
    <p:sldMasterId id="2147483687" r:id="rId8"/>
  </p:sldMasterIdLst>
  <p:notesMasterIdLst>
    <p:notesMasterId r:id="rId20"/>
  </p:notesMasterIdLst>
  <p:handoutMasterIdLst>
    <p:handoutMasterId r:id="rId21"/>
  </p:handoutMasterIdLst>
  <p:sldIdLst>
    <p:sldId id="339" r:id="rId9"/>
    <p:sldId id="352" r:id="rId10"/>
    <p:sldId id="344" r:id="rId11"/>
    <p:sldId id="345" r:id="rId12"/>
    <p:sldId id="346" r:id="rId13"/>
    <p:sldId id="347" r:id="rId14"/>
    <p:sldId id="348" r:id="rId15"/>
    <p:sldId id="349" r:id="rId16"/>
    <p:sldId id="350" r:id="rId17"/>
    <p:sldId id="351" r:id="rId18"/>
    <p:sldId id="305" r:id="rId19"/>
  </p:sldIdLst>
  <p:sldSz cx="12192000" cy="6858000"/>
  <p:notesSz cx="6400800" cy="117284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0" userDrawn="1">
          <p15:clr>
            <a:srgbClr val="A4A3A4"/>
          </p15:clr>
        </p15:guide>
        <p15:guide id="2" pos="67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gbee, Nathan" initials="BN" lastIdx="4" clrIdx="0">
    <p:extLst>
      <p:ext uri="{19B8F6BF-5375-455C-9EA6-DF929625EA0E}">
        <p15:presenceInfo xmlns:p15="http://schemas.microsoft.com/office/powerpoint/2012/main" userId="S-1-5-21-639947351-343809578-3807592339-28080" providerId="AD"/>
      </p:ext>
    </p:extLst>
  </p:cmAuthor>
  <p:cmAuthor id="2" name="Woodfin, Dan" initials="WD" lastIdx="4" clrIdx="1">
    <p:extLst>
      <p:ext uri="{19B8F6BF-5375-455C-9EA6-DF929625EA0E}">
        <p15:presenceInfo xmlns:p15="http://schemas.microsoft.com/office/powerpoint/2012/main" userId="S-1-5-21-639947351-343809578-3807592339-4693" providerId="AD"/>
      </p:ext>
    </p:extLst>
  </p:cmAuthor>
  <p:cmAuthor id="3" name="Lee, Alex" initials="LA" lastIdx="7" clrIdx="2">
    <p:extLst>
      <p:ext uri="{19B8F6BF-5375-455C-9EA6-DF929625EA0E}">
        <p15:presenceInfo xmlns:p15="http://schemas.microsoft.com/office/powerpoint/2012/main" userId="S-1-5-21-639947351-343809578-3807592339-12908" providerId="AD"/>
      </p:ext>
    </p:extLst>
  </p:cmAuthor>
  <p:cmAuthor id="4" name="David Beshear" initials="DB" lastIdx="1" clrIdx="3">
    <p:extLst>
      <p:ext uri="{19B8F6BF-5375-455C-9EA6-DF929625EA0E}">
        <p15:presenceInfo xmlns:p15="http://schemas.microsoft.com/office/powerpoint/2012/main" userId="cf3445330a150728" providerId="Windows Live"/>
      </p:ext>
    </p:extLst>
  </p:cmAuthor>
  <p:cmAuthor id="5" name="Huang, Fred" initials="HF" lastIdx="1" clrIdx="4">
    <p:extLst>
      <p:ext uri="{19B8F6BF-5375-455C-9EA6-DF929625EA0E}">
        <p15:presenceInfo xmlns:p15="http://schemas.microsoft.com/office/powerpoint/2012/main" userId="S::Shun-Hsien.Huang@ercot.com::604a4aa9-2658-4d75-8cf1-9e07b94baee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E7F"/>
    <a:srgbClr val="00CE7D"/>
    <a:srgbClr val="FF8104"/>
    <a:srgbClr val="FF8300"/>
    <a:srgbClr val="807F7E"/>
    <a:srgbClr val="05ADC8"/>
    <a:srgbClr val="003764"/>
    <a:srgbClr val="6750B1"/>
    <a:srgbClr val="00683F"/>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52" autoAdjust="0"/>
    <p:restoredTop sz="85994" autoAdjust="0"/>
  </p:normalViewPr>
  <p:slideViewPr>
    <p:cSldViewPr snapToGrid="0" showGuides="1">
      <p:cViewPr varScale="1">
        <p:scale>
          <a:sx n="127" d="100"/>
          <a:sy n="127" d="100"/>
        </p:scale>
        <p:origin x="318" y="114"/>
      </p:cViewPr>
      <p:guideLst>
        <p:guide orient="horz" pos="840"/>
        <p:guide pos="672"/>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2774260" cy="588825"/>
          </a:xfrm>
          <a:prstGeom prst="rect">
            <a:avLst/>
          </a:prstGeom>
        </p:spPr>
        <p:txBody>
          <a:bodyPr vert="horz" lIns="94851" tIns="47425" rIns="94851" bIns="47425" rtlCol="0"/>
          <a:lstStyle>
            <a:lvl1pPr algn="l">
              <a:defRPr sz="1200"/>
            </a:lvl1pPr>
          </a:lstStyle>
          <a:p>
            <a:endParaRPr lang="en-US" dirty="0"/>
          </a:p>
        </p:txBody>
      </p:sp>
      <p:sp>
        <p:nvSpPr>
          <p:cNvPr id="3" name="Date Placeholder 2"/>
          <p:cNvSpPr>
            <a:spLocks noGrp="1"/>
          </p:cNvSpPr>
          <p:nvPr>
            <p:ph type="dt" sz="quarter" idx="1"/>
          </p:nvPr>
        </p:nvSpPr>
        <p:spPr>
          <a:xfrm>
            <a:off x="3625092" y="4"/>
            <a:ext cx="2774260" cy="588825"/>
          </a:xfrm>
          <a:prstGeom prst="rect">
            <a:avLst/>
          </a:prstGeom>
        </p:spPr>
        <p:txBody>
          <a:bodyPr vert="horz" lIns="94851" tIns="47425" rIns="94851" bIns="47425" rtlCol="0"/>
          <a:lstStyle>
            <a:lvl1pPr algn="r">
              <a:defRPr sz="1200"/>
            </a:lvl1pPr>
          </a:lstStyle>
          <a:p>
            <a:fld id="{F750BF31-E9A8-4E88-81E7-44C5092290FC}" type="datetimeFigureOut">
              <a:rPr lang="en-US" smtClean="0"/>
              <a:t>2/28/2025</a:t>
            </a:fld>
            <a:endParaRPr lang="en-US" dirty="0"/>
          </a:p>
        </p:txBody>
      </p:sp>
      <p:sp>
        <p:nvSpPr>
          <p:cNvPr id="4" name="Footer Placeholder 3"/>
          <p:cNvSpPr>
            <a:spLocks noGrp="1"/>
          </p:cNvSpPr>
          <p:nvPr>
            <p:ph type="ftr" sz="quarter" idx="2"/>
          </p:nvPr>
        </p:nvSpPr>
        <p:spPr>
          <a:xfrm>
            <a:off x="1" y="11139628"/>
            <a:ext cx="2774260" cy="588825"/>
          </a:xfrm>
          <a:prstGeom prst="rect">
            <a:avLst/>
          </a:prstGeom>
        </p:spPr>
        <p:txBody>
          <a:bodyPr vert="horz" lIns="94851" tIns="47425" rIns="94851" bIns="474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625092" y="11139628"/>
            <a:ext cx="2774260" cy="588825"/>
          </a:xfrm>
          <a:prstGeom prst="rect">
            <a:avLst/>
          </a:prstGeom>
        </p:spPr>
        <p:txBody>
          <a:bodyPr vert="horz" lIns="94851" tIns="47425" rIns="94851" bIns="47425"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773680" cy="586423"/>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3625639" y="1"/>
            <a:ext cx="2773680" cy="586423"/>
          </a:xfrm>
          <a:prstGeom prst="rect">
            <a:avLst/>
          </a:prstGeom>
        </p:spPr>
        <p:txBody>
          <a:bodyPr vert="horz" lIns="96653" tIns="48327" rIns="96653" bIns="48327" rtlCol="0"/>
          <a:lstStyle>
            <a:lvl1pPr algn="r">
              <a:defRPr sz="1200"/>
            </a:lvl1pPr>
          </a:lstStyle>
          <a:p>
            <a:fld id="{67EFB637-CCC9-4803-8851-F6915048CBB4}" type="datetimeFigureOut">
              <a:rPr lang="en-US" smtClean="0"/>
              <a:t>2/28/2025</a:t>
            </a:fld>
            <a:endParaRPr lang="en-US" dirty="0"/>
          </a:p>
        </p:txBody>
      </p:sp>
      <p:sp>
        <p:nvSpPr>
          <p:cNvPr id="4" name="Slide Image Placeholder 3"/>
          <p:cNvSpPr>
            <a:spLocks noGrp="1" noRot="1" noChangeAspect="1"/>
          </p:cNvSpPr>
          <p:nvPr>
            <p:ph type="sldImg" idx="2"/>
          </p:nvPr>
        </p:nvSpPr>
        <p:spPr>
          <a:xfrm>
            <a:off x="-709613" y="877888"/>
            <a:ext cx="7820026" cy="4398962"/>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640080" y="5571013"/>
            <a:ext cx="5120640" cy="527780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139992"/>
            <a:ext cx="2773680" cy="586423"/>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625639" y="11139992"/>
            <a:ext cx="2773680" cy="586423"/>
          </a:xfrm>
          <a:prstGeom prst="rect">
            <a:avLst/>
          </a:prstGeom>
        </p:spPr>
        <p:txBody>
          <a:bodyPr vert="horz" lIns="96653" tIns="48327" rIns="96653" bIns="48327"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9613" y="877888"/>
            <a:ext cx="7820026" cy="43989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791417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4098679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72118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701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4188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31844403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84016007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046969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13944272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1022032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59515803"/>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69117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3761370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193096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24651996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4425638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6876563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36401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656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2/28/2025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05177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9139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1951">
                <a:solidFill>
                  <a:schemeClr val="tx2"/>
                </a:solidFill>
              </a:defRPr>
            </a:lvl1pPr>
            <a:lvl2pPr>
              <a:defRPr sz="1800">
                <a:solidFill>
                  <a:schemeClr val="tx2"/>
                </a:solidFill>
              </a:defRPr>
            </a:lvl2pPr>
            <a:lvl3pPr>
              <a:defRPr sz="1651">
                <a:solidFill>
                  <a:schemeClr val="tx2"/>
                </a:solidFill>
              </a:defRPr>
            </a:lvl3pPr>
            <a:lvl4pPr>
              <a:defRPr sz="1575">
                <a:solidFill>
                  <a:schemeClr val="tx2"/>
                </a:solidFill>
              </a:defRPr>
            </a:lvl4pPr>
            <a:lvl5pPr>
              <a:defRPr sz="15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77173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779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77268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image" Target="../media/image2.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5.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81"/>
            <a:ext cx="2857587"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7"/>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332733" y="6248400"/>
            <a:ext cx="1181867" cy="457200"/>
          </a:xfrm>
          <a:prstGeom prst="rect">
            <a:avLst/>
          </a:prstGeom>
        </p:spPr>
      </p:pic>
      <p:sp>
        <p:nvSpPr>
          <p:cNvPr id="9" name="TextBox 8"/>
          <p:cNvSpPr txBox="1"/>
          <p:nvPr userDrawn="1"/>
        </p:nvSpPr>
        <p:spPr>
          <a:xfrm>
            <a:off x="72903" y="6553203"/>
            <a:ext cx="943100"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2438913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99" r:id="rId4"/>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7"/>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3" y="6248400"/>
            <a:ext cx="1181867" cy="457200"/>
          </a:xfrm>
          <a:prstGeom prst="rect">
            <a:avLst/>
          </a:prstGeom>
        </p:spPr>
      </p:pic>
      <p:sp>
        <p:nvSpPr>
          <p:cNvPr id="9" name="TextBox 8"/>
          <p:cNvSpPr txBox="1"/>
          <p:nvPr userDrawn="1"/>
        </p:nvSpPr>
        <p:spPr>
          <a:xfrm>
            <a:off x="72903" y="6553203"/>
            <a:ext cx="943100"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4325592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7"/>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3" y="6248400"/>
            <a:ext cx="1181867" cy="457200"/>
          </a:xfrm>
          <a:prstGeom prst="rect">
            <a:avLst/>
          </a:prstGeom>
        </p:spPr>
      </p:pic>
      <p:sp>
        <p:nvSpPr>
          <p:cNvPr id="9" name="TextBox 8"/>
          <p:cNvSpPr txBox="1"/>
          <p:nvPr userDrawn="1"/>
        </p:nvSpPr>
        <p:spPr>
          <a:xfrm>
            <a:off x="72903" y="6553203"/>
            <a:ext cx="943100" cy="254044"/>
          </a:xfrm>
          <a:prstGeom prst="rect">
            <a:avLst/>
          </a:prstGeom>
          <a:noFill/>
        </p:spPr>
        <p:txBody>
          <a:bodyPr wrap="square" rtlCol="0">
            <a:spAutoFit/>
          </a:bodyPr>
          <a:lstStyle/>
          <a:p>
            <a:r>
              <a:rPr lang="en-US" sz="1051" b="1" dirty="0">
                <a:solidFill>
                  <a:srgbClr val="5B6770"/>
                </a:solidFill>
              </a:rPr>
              <a:t>PUBLIC</a:t>
            </a: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051">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9175982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9"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1"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4"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2/28/2025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95644228-E23D-4DB1-95AA-7A7E14DE9877}"/>
              </a:ext>
            </a:extLst>
          </p:cNvPr>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a:extLst>
              <a:ext uri="{FF2B5EF4-FFF2-40B4-BE49-F238E27FC236}">
                <a16:creationId xmlns:a16="http://schemas.microsoft.com/office/drawing/2014/main" id="{5432A70C-CFBB-4A56-BEDD-670E9ECEBF7E}"/>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33349" y="2876281"/>
            <a:ext cx="2857587" cy="1105445"/>
          </a:xfrm>
          <a:prstGeom prst="rect">
            <a:avLst/>
          </a:prstGeom>
        </p:spPr>
      </p:pic>
    </p:spTree>
    <p:extLst>
      <p:ext uri="{BB962C8B-B14F-4D97-AF65-F5344CB8AC3E}">
        <p14:creationId xmlns:p14="http://schemas.microsoft.com/office/powerpoint/2010/main" val="300640725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12703" y="2001096"/>
            <a:ext cx="6149281" cy="3447098"/>
          </a:xfrm>
          <a:prstGeom prst="rect">
            <a:avLst/>
          </a:prstGeom>
          <a:noFill/>
        </p:spPr>
        <p:txBody>
          <a:bodyPr wrap="square" rtlCol="0">
            <a:spAutoFit/>
          </a:bodyPr>
          <a:lstStyle/>
          <a:p>
            <a:pPr eaLnBrk="1" hangingPunct="1"/>
            <a:r>
              <a:rPr lang="en-US" altLang="en-US" sz="3200" b="1" dirty="0">
                <a:solidFill>
                  <a:schemeClr val="tx2"/>
                </a:solidFill>
              </a:rPr>
              <a:t>Large Load Oscillation Event</a:t>
            </a:r>
          </a:p>
          <a:p>
            <a:pPr eaLnBrk="1" hangingPunct="1"/>
            <a:endParaRPr lang="en-US" altLang="en-US" sz="2400" dirty="0">
              <a:solidFill>
                <a:schemeClr val="tx2"/>
              </a:solidFill>
            </a:endParaRPr>
          </a:p>
          <a:p>
            <a:pPr eaLnBrk="1" hangingPunct="1"/>
            <a:endParaRPr lang="en-US" altLang="en-US" dirty="0">
              <a:solidFill>
                <a:schemeClr val="tx2"/>
              </a:solidFill>
            </a:endParaRPr>
          </a:p>
          <a:p>
            <a:pPr eaLnBrk="1" hangingPunct="1"/>
            <a:r>
              <a:rPr lang="en-US" altLang="en-US" dirty="0">
                <a:solidFill>
                  <a:schemeClr val="tx2"/>
                </a:solidFill>
              </a:rPr>
              <a:t> </a:t>
            </a:r>
          </a:p>
          <a:p>
            <a:pPr eaLnBrk="1" hangingPunct="1"/>
            <a:endParaRPr lang="en-US" altLang="en-US" dirty="0">
              <a:solidFill>
                <a:schemeClr val="tx2"/>
              </a:solidFill>
            </a:endParaRPr>
          </a:p>
          <a:p>
            <a:pPr eaLnBrk="1" hangingPunct="1"/>
            <a:r>
              <a:rPr lang="en-US" altLang="en-US" dirty="0">
                <a:solidFill>
                  <a:schemeClr val="tx2"/>
                </a:solidFill>
              </a:rPr>
              <a:t>Patrick Gravois</a:t>
            </a:r>
          </a:p>
          <a:p>
            <a:pPr eaLnBrk="1" hangingPunct="1"/>
            <a:r>
              <a:rPr lang="en-US" altLang="en-US" dirty="0">
                <a:solidFill>
                  <a:schemeClr val="tx2"/>
                </a:solidFill>
              </a:rPr>
              <a:t>Operations Engineer – Operations Analysis</a:t>
            </a:r>
          </a:p>
          <a:p>
            <a:pPr eaLnBrk="1" hangingPunct="1"/>
            <a:endParaRPr lang="en-US" altLang="en-US" dirty="0">
              <a:solidFill>
                <a:schemeClr val="tx2"/>
              </a:solidFill>
            </a:endParaRPr>
          </a:p>
          <a:p>
            <a:pPr eaLnBrk="1" hangingPunct="1"/>
            <a:endParaRPr lang="en-US" altLang="en-US" dirty="0">
              <a:solidFill>
                <a:schemeClr val="tx2"/>
              </a:solidFill>
            </a:endParaRPr>
          </a:p>
          <a:p>
            <a:pPr eaLnBrk="1" hangingPunct="1"/>
            <a:r>
              <a:rPr lang="en-US" altLang="en-US" dirty="0">
                <a:solidFill>
                  <a:schemeClr val="tx2"/>
                </a:solidFill>
              </a:rPr>
              <a:t>LFLTF Meeting</a:t>
            </a:r>
          </a:p>
          <a:p>
            <a:pPr eaLnBrk="1" hangingPunct="1"/>
            <a:r>
              <a:rPr lang="en-US" altLang="en-US" dirty="0">
                <a:solidFill>
                  <a:schemeClr val="tx2"/>
                </a:solidFill>
              </a:rPr>
              <a:t>March 4, 2025</a:t>
            </a:r>
          </a:p>
        </p:txBody>
      </p:sp>
    </p:spTree>
    <p:extLst>
      <p:ext uri="{BB962C8B-B14F-4D97-AF65-F5344CB8AC3E}">
        <p14:creationId xmlns:p14="http://schemas.microsoft.com/office/powerpoint/2010/main" val="3082471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2B42-E1BF-99A9-AF01-BC78F6015FF7}"/>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C39E4641-0EDE-72B0-6912-C5E43C0AAA8A}"/>
              </a:ext>
            </a:extLst>
          </p:cNvPr>
          <p:cNvSpPr>
            <a:spLocks noGrp="1"/>
          </p:cNvSpPr>
          <p:nvPr>
            <p:ph idx="1"/>
          </p:nvPr>
        </p:nvSpPr>
        <p:spPr/>
        <p:txBody>
          <a:bodyPr/>
          <a:lstStyle/>
          <a:p>
            <a:r>
              <a:rPr lang="en-US" sz="1800" dirty="0"/>
              <a:t>ERCOT will take action to mitigate observed oscillations coming from large loads, up to potentially disconnecting the load from the system</a:t>
            </a:r>
          </a:p>
          <a:p>
            <a:r>
              <a:rPr lang="en-US" sz="1800" dirty="0"/>
              <a:t>Direct communication between ERCOT and large load owners/operators should be established to identify and mitigate observed oscillations coming from large loads</a:t>
            </a:r>
          </a:p>
          <a:p>
            <a:r>
              <a:rPr lang="en-US" sz="1800" dirty="0"/>
              <a:t>High resolution data (PMU/DFR) is essential to identify oscillations and determine oscillation magnitudes and frequency modes</a:t>
            </a:r>
          </a:p>
          <a:p>
            <a:r>
              <a:rPr lang="en-US" sz="1800" dirty="0"/>
              <a:t>ERCOT, TO, and load owners/operators need to have good understanding and maybe requirements of actual Load performance (steady state and dynamic) to ensure reliable integration</a:t>
            </a:r>
          </a:p>
          <a:p>
            <a:r>
              <a:rPr lang="en-US" sz="1800" dirty="0"/>
              <a:t>Lack of industry standard to define the large load performance needed for electric grid reliability and equipment security</a:t>
            </a:r>
          </a:p>
          <a:p>
            <a:r>
              <a:rPr lang="en-US" sz="1800" dirty="0"/>
              <a:t>Lack of the accurate models to properly represent these large loads need to be addressed</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A8B5C6D1-4148-7FDD-4245-47BB06BAB58C}"/>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4000979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05400" y="2133605"/>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BE208-4462-AC00-CF32-F8F2C6D48D5B}"/>
              </a:ext>
            </a:extLst>
          </p:cNvPr>
          <p:cNvSpPr>
            <a:spLocks noGrp="1"/>
          </p:cNvSpPr>
          <p:nvPr>
            <p:ph type="title"/>
          </p:nvPr>
        </p:nvSpPr>
        <p:spPr/>
        <p:txBody>
          <a:bodyPr/>
          <a:lstStyle/>
          <a:p>
            <a:r>
              <a:rPr lang="en-US" dirty="0"/>
              <a:t>ERCOT Initial Observations and Actions</a:t>
            </a:r>
          </a:p>
        </p:txBody>
      </p:sp>
      <p:sp>
        <p:nvSpPr>
          <p:cNvPr id="3" name="Content Placeholder 2">
            <a:extLst>
              <a:ext uri="{FF2B5EF4-FFF2-40B4-BE49-F238E27FC236}">
                <a16:creationId xmlns:a16="http://schemas.microsoft.com/office/drawing/2014/main" id="{CDE47C6B-AC33-BA93-90A6-09B324AEBF68}"/>
              </a:ext>
            </a:extLst>
          </p:cNvPr>
          <p:cNvSpPr>
            <a:spLocks noGrp="1"/>
          </p:cNvSpPr>
          <p:nvPr>
            <p:ph idx="1"/>
          </p:nvPr>
        </p:nvSpPr>
        <p:spPr/>
        <p:txBody>
          <a:bodyPr/>
          <a:lstStyle/>
          <a:p>
            <a:r>
              <a:rPr lang="en-US" sz="1800" dirty="0"/>
              <a:t>On July 24, 2024, ERCOT observed an oscillation with ~40 MW swings in the telemetry of a large load</a:t>
            </a:r>
          </a:p>
          <a:p>
            <a:r>
              <a:rPr lang="en-US" sz="1800" dirty="0"/>
              <a:t>Oscillation was not observed in any line telemetry or closest PMUs</a:t>
            </a:r>
          </a:p>
          <a:p>
            <a:r>
              <a:rPr lang="en-US" sz="1800" dirty="0"/>
              <a:t>ERCOT directed interconnecting TO (Oncor) to investigate the cause of the oscillation seen in the load telemetry</a:t>
            </a:r>
          </a:p>
          <a:p>
            <a:r>
              <a:rPr lang="en-US" sz="1800" dirty="0"/>
              <a:t>Initially reported that oscillation may be associated with circulating currents due to customer transformer configuration and TO metering arrangement. Supplemental power quality equipment was being installed at the load to verify</a:t>
            </a:r>
          </a:p>
          <a:p>
            <a:r>
              <a:rPr lang="en-US" sz="1800" dirty="0"/>
              <a:t>ERCOT continued to see intermittent oscillations in load telemetry when load consumption was greater than 130 MW</a:t>
            </a:r>
          </a:p>
          <a:p>
            <a:r>
              <a:rPr lang="en-US" sz="1800" dirty="0"/>
              <a:t>Existing power quality meter at POIB showed much smaller oscillation than seen in load telemetry</a:t>
            </a:r>
          </a:p>
          <a:p>
            <a:r>
              <a:rPr lang="en-US" sz="1800" dirty="0"/>
              <a:t>ERCOT requested TO of POIB to configure relay to capture high resolution data (PMU/DFR)</a:t>
            </a:r>
          </a:p>
          <a:p>
            <a:r>
              <a:rPr lang="en-US" sz="1800" dirty="0"/>
              <a:t>ERCOT received PMU data (30 sample/sec) from the POIB in early September that showed a ~10-12 MW oscillation on the line to the load</a:t>
            </a:r>
          </a:p>
          <a:p>
            <a:r>
              <a:rPr lang="en-US" sz="1800" dirty="0"/>
              <a:t>Interconnecting TO reported to ERCOT there was likely a harmonic distortion issue causing the oscillation and they were still investigating</a:t>
            </a:r>
          </a:p>
          <a:p>
            <a:endParaRPr lang="en-US" sz="1800"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DCBB31A-B7C5-B3B8-5E3C-FCF8D5720BBE}"/>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3779325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1376D-1011-92C2-7D5F-2E03BC525181}"/>
              </a:ext>
            </a:extLst>
          </p:cNvPr>
          <p:cNvSpPr>
            <a:spLocks noGrp="1"/>
          </p:cNvSpPr>
          <p:nvPr>
            <p:ph type="title"/>
          </p:nvPr>
        </p:nvSpPr>
        <p:spPr/>
        <p:txBody>
          <a:bodyPr/>
          <a:lstStyle/>
          <a:p>
            <a:r>
              <a:rPr lang="en-US" dirty="0"/>
              <a:t>ERCOT Received Additional Data – Late September</a:t>
            </a:r>
          </a:p>
        </p:txBody>
      </p:sp>
      <p:sp>
        <p:nvSpPr>
          <p:cNvPr id="3" name="Content Placeholder 2">
            <a:extLst>
              <a:ext uri="{FF2B5EF4-FFF2-40B4-BE49-F238E27FC236}">
                <a16:creationId xmlns:a16="http://schemas.microsoft.com/office/drawing/2014/main" id="{D364D6E3-82B2-E965-B73B-3BFC99CC066E}"/>
              </a:ext>
            </a:extLst>
          </p:cNvPr>
          <p:cNvSpPr>
            <a:spLocks noGrp="1"/>
          </p:cNvSpPr>
          <p:nvPr>
            <p:ph idx="1"/>
          </p:nvPr>
        </p:nvSpPr>
        <p:spPr>
          <a:xfrm>
            <a:off x="406400" y="990601"/>
            <a:ext cx="5194300" cy="5052221"/>
          </a:xfrm>
        </p:spPr>
        <p:txBody>
          <a:bodyPr/>
          <a:lstStyle/>
          <a:p>
            <a:r>
              <a:rPr lang="en-US" sz="1800" dirty="0"/>
              <a:t>ERCOT observed load consumption had increased in early September from ~140 MW to ~225 MW</a:t>
            </a:r>
          </a:p>
          <a:p>
            <a:r>
              <a:rPr lang="en-US" sz="1800" dirty="0"/>
              <a:t>ERCOT requested additional PMU data to verify if oscillation magnitude had increased</a:t>
            </a:r>
          </a:p>
          <a:p>
            <a:r>
              <a:rPr lang="en-US" sz="1800" dirty="0"/>
              <a:t>PMU data showed ~15-20 MW peak to peak oscillations when consumption was  &gt; 200 MW</a:t>
            </a:r>
          </a:p>
          <a:p>
            <a:r>
              <a:rPr lang="en-US" sz="1800" dirty="0"/>
              <a:t>Voltage was stable, oscillation seen in current magnitude</a:t>
            </a:r>
          </a:p>
          <a:p>
            <a:r>
              <a:rPr lang="en-US" sz="1800" dirty="0"/>
              <a:t>Still believed to be local harmonics issue with minimal reliability risks</a:t>
            </a:r>
          </a:p>
          <a:p>
            <a:r>
              <a:rPr lang="en-US" sz="1800" dirty="0"/>
              <a:t>TO confirmed load consumption not expected to increase in near future</a:t>
            </a:r>
          </a:p>
          <a:p>
            <a:pPr marL="0" indent="0">
              <a:buNone/>
            </a:pPr>
            <a:endParaRPr lang="en-US" dirty="0"/>
          </a:p>
        </p:txBody>
      </p:sp>
      <p:sp>
        <p:nvSpPr>
          <p:cNvPr id="4" name="Slide Number Placeholder 3">
            <a:extLst>
              <a:ext uri="{FF2B5EF4-FFF2-40B4-BE49-F238E27FC236}">
                <a16:creationId xmlns:a16="http://schemas.microsoft.com/office/drawing/2014/main" id="{A718495A-BD7C-1267-34A2-2E98B5F1427C}"/>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0D0138D9-54BD-9CC0-59F1-29C968A1998F}"/>
              </a:ext>
            </a:extLst>
          </p:cNvPr>
          <p:cNvPicPr>
            <a:picLocks noChangeAspect="1"/>
          </p:cNvPicPr>
          <p:nvPr/>
        </p:nvPicPr>
        <p:blipFill>
          <a:blip r:embed="rId3"/>
          <a:stretch>
            <a:fillRect/>
          </a:stretch>
        </p:blipFill>
        <p:spPr>
          <a:xfrm>
            <a:off x="5722729" y="1298332"/>
            <a:ext cx="6062871" cy="4572064"/>
          </a:xfrm>
          <a:prstGeom prst="rect">
            <a:avLst/>
          </a:prstGeom>
        </p:spPr>
      </p:pic>
    </p:spTree>
    <p:extLst>
      <p:ext uri="{BB962C8B-B14F-4D97-AF65-F5344CB8AC3E}">
        <p14:creationId xmlns:p14="http://schemas.microsoft.com/office/powerpoint/2010/main" val="97132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37EB6-1EE0-09E0-3120-13A62D962CDE}"/>
              </a:ext>
            </a:extLst>
          </p:cNvPr>
          <p:cNvSpPr>
            <a:spLocks noGrp="1"/>
          </p:cNvSpPr>
          <p:nvPr>
            <p:ph type="title"/>
          </p:nvPr>
        </p:nvSpPr>
        <p:spPr/>
        <p:txBody>
          <a:bodyPr/>
          <a:lstStyle/>
          <a:p>
            <a:r>
              <a:rPr lang="en-US" dirty="0"/>
              <a:t>October 25 Event</a:t>
            </a:r>
          </a:p>
        </p:txBody>
      </p:sp>
      <p:sp>
        <p:nvSpPr>
          <p:cNvPr id="3" name="Content Placeholder 2">
            <a:extLst>
              <a:ext uri="{FF2B5EF4-FFF2-40B4-BE49-F238E27FC236}">
                <a16:creationId xmlns:a16="http://schemas.microsoft.com/office/drawing/2014/main" id="{CECF6664-11BC-10E1-6CFE-85A13368C82A}"/>
              </a:ext>
            </a:extLst>
          </p:cNvPr>
          <p:cNvSpPr>
            <a:spLocks noGrp="1"/>
          </p:cNvSpPr>
          <p:nvPr>
            <p:ph idx="1"/>
          </p:nvPr>
        </p:nvSpPr>
        <p:spPr>
          <a:xfrm>
            <a:off x="406400" y="762001"/>
            <a:ext cx="11379200" cy="5280822"/>
          </a:xfrm>
        </p:spPr>
        <p:txBody>
          <a:bodyPr/>
          <a:lstStyle/>
          <a:p>
            <a:r>
              <a:rPr lang="en-US" sz="1800" dirty="0"/>
              <a:t>ERCOT observed the load dropped ~300 MW within a single telemetry scan on Oct. 25</a:t>
            </a:r>
          </a:p>
          <a:p>
            <a:r>
              <a:rPr lang="en-US" sz="1800" dirty="0"/>
              <a:t>Load had increased consumption to ~330 MW over the previous week</a:t>
            </a:r>
          </a:p>
          <a:p>
            <a:r>
              <a:rPr lang="en-US" sz="1800" dirty="0"/>
              <a:t>ERCOT sent RFI to interconnecting TO and requested PMU data from TO of POIB</a:t>
            </a:r>
          </a:p>
          <a:p>
            <a:r>
              <a:rPr lang="en-US" sz="1800" dirty="0"/>
              <a:t>PMU data showed no fault preceding drop in consumption; load reduced ~300 MW over 24 second period</a:t>
            </a:r>
          </a:p>
          <a:p>
            <a:r>
              <a:rPr lang="en-US" sz="1800" dirty="0"/>
              <a:t>Oscillation magnitude preceding reduction was ~25 MW peak to peak and ~7.5 Hz (later determined true oscillation mode was ~23 Hz from higher resolution data)</a:t>
            </a:r>
          </a:p>
          <a:p>
            <a:r>
              <a:rPr lang="en-US" sz="1800" dirty="0"/>
              <a:t>Cause of reduction was reported to be an offsite telecommunication failure that triggered a load control issue</a:t>
            </a:r>
          </a:p>
          <a:p>
            <a:endParaRPr lang="en-US" dirty="0"/>
          </a:p>
          <a:p>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0C4A95C8-D3AC-867B-151A-A36ABF0BC235}"/>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dirty="0">
              <a:solidFill>
                <a:prstClr val="black">
                  <a:tint val="75000"/>
                </a:prstClr>
              </a:solidFill>
            </a:endParaRPr>
          </a:p>
        </p:txBody>
      </p:sp>
      <p:pic>
        <p:nvPicPr>
          <p:cNvPr id="10" name="Picture 9">
            <a:extLst>
              <a:ext uri="{FF2B5EF4-FFF2-40B4-BE49-F238E27FC236}">
                <a16:creationId xmlns:a16="http://schemas.microsoft.com/office/drawing/2014/main" id="{CC919733-D681-BC8C-2A47-5BEFAC157067}"/>
              </a:ext>
            </a:extLst>
          </p:cNvPr>
          <p:cNvPicPr>
            <a:picLocks noChangeAspect="1"/>
          </p:cNvPicPr>
          <p:nvPr/>
        </p:nvPicPr>
        <p:blipFill>
          <a:blip r:embed="rId2"/>
          <a:stretch>
            <a:fillRect/>
          </a:stretch>
        </p:blipFill>
        <p:spPr>
          <a:xfrm>
            <a:off x="1002323" y="3429000"/>
            <a:ext cx="10055469" cy="2702868"/>
          </a:xfrm>
          <a:prstGeom prst="rect">
            <a:avLst/>
          </a:prstGeom>
        </p:spPr>
      </p:pic>
    </p:spTree>
    <p:extLst>
      <p:ext uri="{BB962C8B-B14F-4D97-AF65-F5344CB8AC3E}">
        <p14:creationId xmlns:p14="http://schemas.microsoft.com/office/powerpoint/2010/main" val="1495806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6F192-512C-4EFE-4F35-59D5204D8D83}"/>
              </a:ext>
            </a:extLst>
          </p:cNvPr>
          <p:cNvSpPr>
            <a:spLocks noGrp="1"/>
          </p:cNvSpPr>
          <p:nvPr>
            <p:ph type="title"/>
          </p:nvPr>
        </p:nvSpPr>
        <p:spPr/>
        <p:txBody>
          <a:bodyPr/>
          <a:lstStyle/>
          <a:p>
            <a:r>
              <a:rPr lang="en-US" dirty="0"/>
              <a:t>ERCOT Received DFR Data – Late October</a:t>
            </a:r>
          </a:p>
        </p:txBody>
      </p:sp>
      <p:sp>
        <p:nvSpPr>
          <p:cNvPr id="3" name="Content Placeholder 2">
            <a:extLst>
              <a:ext uri="{FF2B5EF4-FFF2-40B4-BE49-F238E27FC236}">
                <a16:creationId xmlns:a16="http://schemas.microsoft.com/office/drawing/2014/main" id="{892590D1-3060-C827-719D-770568E00C39}"/>
              </a:ext>
            </a:extLst>
          </p:cNvPr>
          <p:cNvSpPr>
            <a:spLocks noGrp="1"/>
          </p:cNvSpPr>
          <p:nvPr>
            <p:ph idx="1"/>
          </p:nvPr>
        </p:nvSpPr>
        <p:spPr>
          <a:xfrm>
            <a:off x="406400" y="990601"/>
            <a:ext cx="4798646" cy="5052221"/>
          </a:xfrm>
        </p:spPr>
        <p:txBody>
          <a:bodyPr/>
          <a:lstStyle/>
          <a:p>
            <a:r>
              <a:rPr lang="en-US" sz="1800" dirty="0"/>
              <a:t>ERCOT requested TO of POIB to manually trigger DFR to capture higher resolution data when load is consuming above 300 MW</a:t>
            </a:r>
          </a:p>
          <a:p>
            <a:r>
              <a:rPr lang="en-US" sz="1800" dirty="0"/>
              <a:t>ERCOT received 20 sample/cycle DFR data showing a ~23 Hz oscillation with ~50 MW peak to peak magnitude on Oct. 28</a:t>
            </a:r>
          </a:p>
          <a:p>
            <a:r>
              <a:rPr lang="en-US" sz="1800" dirty="0"/>
              <a:t>ERCOT determined oscillation is a reliability risk that needs immediate mitigation</a:t>
            </a:r>
          </a:p>
          <a:p>
            <a:r>
              <a:rPr lang="en-US" sz="1800" dirty="0"/>
              <a:t>ERCOT and interconnecting TO confirmed load is the source due to dissipating energy levels of oscillation on lines leaving POI station</a:t>
            </a:r>
          </a:p>
          <a:p>
            <a:endParaRPr lang="en-US" dirty="0"/>
          </a:p>
        </p:txBody>
      </p:sp>
      <p:sp>
        <p:nvSpPr>
          <p:cNvPr id="4" name="Slide Number Placeholder 3">
            <a:extLst>
              <a:ext uri="{FF2B5EF4-FFF2-40B4-BE49-F238E27FC236}">
                <a16:creationId xmlns:a16="http://schemas.microsoft.com/office/drawing/2014/main" id="{3C25D84F-44CB-8E7B-4CAE-D16A9AFC53A0}"/>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44171042-CE8D-3F2E-B1E6-5C545DBB8E7D}"/>
              </a:ext>
            </a:extLst>
          </p:cNvPr>
          <p:cNvPicPr>
            <a:picLocks noChangeAspect="1"/>
          </p:cNvPicPr>
          <p:nvPr/>
        </p:nvPicPr>
        <p:blipFill>
          <a:blip r:embed="rId2"/>
          <a:stretch>
            <a:fillRect/>
          </a:stretch>
        </p:blipFill>
        <p:spPr>
          <a:xfrm>
            <a:off x="5489426" y="990601"/>
            <a:ext cx="6370213" cy="4605378"/>
          </a:xfrm>
          <a:prstGeom prst="rect">
            <a:avLst/>
          </a:prstGeom>
        </p:spPr>
      </p:pic>
    </p:spTree>
    <p:extLst>
      <p:ext uri="{BB962C8B-B14F-4D97-AF65-F5344CB8AC3E}">
        <p14:creationId xmlns:p14="http://schemas.microsoft.com/office/powerpoint/2010/main" val="3175443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C0629-519C-852D-5BA1-E3977AEB3B7C}"/>
              </a:ext>
            </a:extLst>
          </p:cNvPr>
          <p:cNvSpPr>
            <a:spLocks noGrp="1"/>
          </p:cNvSpPr>
          <p:nvPr>
            <p:ph type="title"/>
          </p:nvPr>
        </p:nvSpPr>
        <p:spPr/>
        <p:txBody>
          <a:bodyPr/>
          <a:lstStyle/>
          <a:p>
            <a:r>
              <a:rPr lang="en-US" dirty="0"/>
              <a:t>Mitigation Action – November 1, 2024</a:t>
            </a:r>
          </a:p>
        </p:txBody>
      </p:sp>
      <p:sp>
        <p:nvSpPr>
          <p:cNvPr id="3" name="Content Placeholder 2">
            <a:extLst>
              <a:ext uri="{FF2B5EF4-FFF2-40B4-BE49-F238E27FC236}">
                <a16:creationId xmlns:a16="http://schemas.microsoft.com/office/drawing/2014/main" id="{92CA8332-470A-C17F-6B66-425DF307D8E4}"/>
              </a:ext>
            </a:extLst>
          </p:cNvPr>
          <p:cNvSpPr>
            <a:spLocks noGrp="1"/>
          </p:cNvSpPr>
          <p:nvPr>
            <p:ph idx="1"/>
          </p:nvPr>
        </p:nvSpPr>
        <p:spPr/>
        <p:txBody>
          <a:bodyPr/>
          <a:lstStyle/>
          <a:p>
            <a:r>
              <a:rPr lang="en-US" sz="1800" dirty="0"/>
              <a:t>ERCOT notified interconnecting TO that control room will give an Operating Instruction to reduce consumption of the load to 120 MW (below level at which oscillation originally appeared in July)</a:t>
            </a:r>
          </a:p>
          <a:p>
            <a:r>
              <a:rPr lang="en-US" sz="1800" dirty="0"/>
              <a:t>TO notified load owner and operator that they will need to reduce consumption</a:t>
            </a:r>
          </a:p>
          <a:p>
            <a:r>
              <a:rPr lang="en-US" sz="1800" dirty="0"/>
              <a:t>ERCOT met with TO and load owner/operator and agreed that load could be reduced to level that oscillation is no longer present in load telemetry and verified with PMU data</a:t>
            </a:r>
          </a:p>
          <a:p>
            <a:r>
              <a:rPr lang="en-US" sz="1800" dirty="0"/>
              <a:t>ERCOT gave Operating Instruction and load reduced consumption to 300 MW; oscillations were no longer present in load telemetry</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4DCA6DB0-C2BC-AEF8-AAD9-98DE93224604}"/>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pic>
        <p:nvPicPr>
          <p:cNvPr id="8" name="Picture 7">
            <a:extLst>
              <a:ext uri="{FF2B5EF4-FFF2-40B4-BE49-F238E27FC236}">
                <a16:creationId xmlns:a16="http://schemas.microsoft.com/office/drawing/2014/main" id="{1CE4DAA4-9835-418C-7967-F45F7367DFD5}"/>
              </a:ext>
            </a:extLst>
          </p:cNvPr>
          <p:cNvPicPr>
            <a:picLocks noChangeAspect="1"/>
          </p:cNvPicPr>
          <p:nvPr/>
        </p:nvPicPr>
        <p:blipFill>
          <a:blip r:embed="rId2"/>
          <a:stretch>
            <a:fillRect/>
          </a:stretch>
        </p:blipFill>
        <p:spPr>
          <a:xfrm>
            <a:off x="1101226" y="3335998"/>
            <a:ext cx="9989547" cy="2860113"/>
          </a:xfrm>
          <a:prstGeom prst="rect">
            <a:avLst/>
          </a:prstGeom>
        </p:spPr>
      </p:pic>
    </p:spTree>
    <p:extLst>
      <p:ext uri="{BB962C8B-B14F-4D97-AF65-F5344CB8AC3E}">
        <p14:creationId xmlns:p14="http://schemas.microsoft.com/office/powerpoint/2010/main" val="4095036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D3B1C-3EC9-8F9D-7BCD-89962E145A94}"/>
              </a:ext>
            </a:extLst>
          </p:cNvPr>
          <p:cNvSpPr>
            <a:spLocks noGrp="1"/>
          </p:cNvSpPr>
          <p:nvPr>
            <p:ph type="title"/>
          </p:nvPr>
        </p:nvSpPr>
        <p:spPr/>
        <p:txBody>
          <a:bodyPr/>
          <a:lstStyle/>
          <a:p>
            <a:r>
              <a:rPr lang="en-US" dirty="0"/>
              <a:t>Follow Up Investigation</a:t>
            </a:r>
          </a:p>
        </p:txBody>
      </p:sp>
      <p:sp>
        <p:nvSpPr>
          <p:cNvPr id="3" name="Content Placeholder 2">
            <a:extLst>
              <a:ext uri="{FF2B5EF4-FFF2-40B4-BE49-F238E27FC236}">
                <a16:creationId xmlns:a16="http://schemas.microsoft.com/office/drawing/2014/main" id="{20DEAA5C-4DE6-0C1B-0AF0-7375C60F10F1}"/>
              </a:ext>
            </a:extLst>
          </p:cNvPr>
          <p:cNvSpPr>
            <a:spLocks noGrp="1"/>
          </p:cNvSpPr>
          <p:nvPr>
            <p:ph idx="1"/>
          </p:nvPr>
        </p:nvSpPr>
        <p:spPr/>
        <p:txBody>
          <a:bodyPr/>
          <a:lstStyle/>
          <a:p>
            <a:r>
              <a:rPr lang="en-US" sz="1800" dirty="0"/>
              <a:t>ERCOT received PMU data (60 samples/sec) from Nov. 1 showing 23 Hz oscillation was present before load reduced and mitigated by reducing load consumption to 300 MW</a:t>
            </a:r>
          </a:p>
          <a:p>
            <a:r>
              <a:rPr lang="en-US" sz="1800" dirty="0"/>
              <a:t>Load telemetry continued to show no oscillation in following weeks at reduced consumption</a:t>
            </a:r>
          </a:p>
          <a:p>
            <a:r>
              <a:rPr lang="en-US" sz="1800" dirty="0"/>
              <a:t>DFR data (20 samples/cycle) still showed significant harmonic distortion at 3</a:t>
            </a:r>
            <a:r>
              <a:rPr lang="en-US" sz="1800" baseline="30000" dirty="0"/>
              <a:t>rd</a:t>
            </a:r>
            <a:r>
              <a:rPr lang="en-US" sz="1800" dirty="0"/>
              <a:t> harmonic but not a 23 Hz oscillation</a:t>
            </a:r>
          </a:p>
          <a:p>
            <a:r>
              <a:rPr lang="en-US" sz="1800" dirty="0"/>
              <a:t>ERCOT notified TO and load owner/operator that site shall remain at 300 MW until root cause of 23 Hz oscillation is identified and mitigated and harmonic distortion is improved to meet TO requirements</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6A3AC8A8-93AA-A16B-E861-66A511DFC976}"/>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311EB412-31C0-94A6-B91E-3A948B8963E2}"/>
              </a:ext>
            </a:extLst>
          </p:cNvPr>
          <p:cNvPicPr>
            <a:picLocks noChangeAspect="1"/>
          </p:cNvPicPr>
          <p:nvPr/>
        </p:nvPicPr>
        <p:blipFill>
          <a:blip r:embed="rId2"/>
          <a:stretch>
            <a:fillRect/>
          </a:stretch>
        </p:blipFill>
        <p:spPr>
          <a:xfrm>
            <a:off x="1877297" y="3429000"/>
            <a:ext cx="8085714" cy="2638095"/>
          </a:xfrm>
          <a:prstGeom prst="rect">
            <a:avLst/>
          </a:prstGeom>
        </p:spPr>
      </p:pic>
    </p:spTree>
    <p:extLst>
      <p:ext uri="{BB962C8B-B14F-4D97-AF65-F5344CB8AC3E}">
        <p14:creationId xmlns:p14="http://schemas.microsoft.com/office/powerpoint/2010/main" val="3899978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B2ADF-2773-C428-C5AC-3B3FEF742D18}"/>
              </a:ext>
            </a:extLst>
          </p:cNvPr>
          <p:cNvSpPr>
            <a:spLocks noGrp="1"/>
          </p:cNvSpPr>
          <p:nvPr>
            <p:ph type="title"/>
          </p:nvPr>
        </p:nvSpPr>
        <p:spPr/>
        <p:txBody>
          <a:bodyPr/>
          <a:lstStyle/>
          <a:p>
            <a:r>
              <a:rPr lang="en-US" dirty="0"/>
              <a:t>Initial Test – Mid December</a:t>
            </a:r>
          </a:p>
        </p:txBody>
      </p:sp>
      <p:sp>
        <p:nvSpPr>
          <p:cNvPr id="3" name="Content Placeholder 2">
            <a:extLst>
              <a:ext uri="{FF2B5EF4-FFF2-40B4-BE49-F238E27FC236}">
                <a16:creationId xmlns:a16="http://schemas.microsoft.com/office/drawing/2014/main" id="{45D82BC9-B6CD-3B5A-8576-A8C757EC689C}"/>
              </a:ext>
            </a:extLst>
          </p:cNvPr>
          <p:cNvSpPr>
            <a:spLocks noGrp="1"/>
          </p:cNvSpPr>
          <p:nvPr>
            <p:ph idx="1"/>
          </p:nvPr>
        </p:nvSpPr>
        <p:spPr/>
        <p:txBody>
          <a:bodyPr/>
          <a:lstStyle/>
          <a:p>
            <a:r>
              <a:rPr lang="en-US" sz="1800" dirty="0"/>
              <a:t>Load owner and operator developed test plan to help determine root cause of oscillation</a:t>
            </a:r>
          </a:p>
          <a:p>
            <a:r>
              <a:rPr lang="en-US" sz="1800" dirty="0"/>
              <a:t>Test plan involved increasing load consumption in 2 MW intervals while collecting data</a:t>
            </a:r>
          </a:p>
          <a:p>
            <a:r>
              <a:rPr lang="en-US" sz="1800" dirty="0"/>
              <a:t>ERCOT approved test plan and coordinated with load operator to monitor for oscillations during test</a:t>
            </a:r>
          </a:p>
          <a:p>
            <a:r>
              <a:rPr lang="en-US" sz="1800" dirty="0"/>
              <a:t>Oscillation was observed when load consumption increased to ~320 MW</a:t>
            </a:r>
          </a:p>
          <a:p>
            <a:r>
              <a:rPr lang="en-US" sz="1800" dirty="0"/>
              <a:t>Load ramped back down to 300 MW after test</a:t>
            </a:r>
          </a:p>
          <a:p>
            <a:pPr marL="0" indent="0">
              <a:buNone/>
            </a:pPr>
            <a:endParaRPr lang="en-US" sz="1800" dirty="0"/>
          </a:p>
          <a:p>
            <a:endParaRPr lang="en-US" dirty="0"/>
          </a:p>
        </p:txBody>
      </p:sp>
      <p:sp>
        <p:nvSpPr>
          <p:cNvPr id="4" name="Slide Number Placeholder 3">
            <a:extLst>
              <a:ext uri="{FF2B5EF4-FFF2-40B4-BE49-F238E27FC236}">
                <a16:creationId xmlns:a16="http://schemas.microsoft.com/office/drawing/2014/main" id="{846B62C9-CEED-C1B8-D4C1-A6754B85AF22}"/>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95C8ACEE-08F2-A680-334B-CFADD2A9203D}"/>
              </a:ext>
            </a:extLst>
          </p:cNvPr>
          <p:cNvPicPr>
            <a:picLocks noChangeAspect="1"/>
          </p:cNvPicPr>
          <p:nvPr/>
        </p:nvPicPr>
        <p:blipFill>
          <a:blip r:embed="rId2"/>
          <a:stretch>
            <a:fillRect/>
          </a:stretch>
        </p:blipFill>
        <p:spPr>
          <a:xfrm>
            <a:off x="1404256" y="2853087"/>
            <a:ext cx="9013371" cy="3196085"/>
          </a:xfrm>
          <a:prstGeom prst="rect">
            <a:avLst/>
          </a:prstGeom>
        </p:spPr>
      </p:pic>
    </p:spTree>
    <p:extLst>
      <p:ext uri="{BB962C8B-B14F-4D97-AF65-F5344CB8AC3E}">
        <p14:creationId xmlns:p14="http://schemas.microsoft.com/office/powerpoint/2010/main" val="3481468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F75A1-079D-4355-667F-589489C7C595}"/>
              </a:ext>
            </a:extLst>
          </p:cNvPr>
          <p:cNvSpPr>
            <a:spLocks noGrp="1"/>
          </p:cNvSpPr>
          <p:nvPr>
            <p:ph type="title"/>
          </p:nvPr>
        </p:nvSpPr>
        <p:spPr/>
        <p:txBody>
          <a:bodyPr/>
          <a:lstStyle/>
          <a:p>
            <a:r>
              <a:rPr lang="en-US" dirty="0"/>
              <a:t>Second Test and Return to Full Consumption – Early January</a:t>
            </a:r>
          </a:p>
        </p:txBody>
      </p:sp>
      <p:sp>
        <p:nvSpPr>
          <p:cNvPr id="3" name="Content Placeholder 2">
            <a:extLst>
              <a:ext uri="{FF2B5EF4-FFF2-40B4-BE49-F238E27FC236}">
                <a16:creationId xmlns:a16="http://schemas.microsoft.com/office/drawing/2014/main" id="{06423996-3438-D682-934B-F1BD5F5408B7}"/>
              </a:ext>
            </a:extLst>
          </p:cNvPr>
          <p:cNvSpPr>
            <a:spLocks noGrp="1"/>
          </p:cNvSpPr>
          <p:nvPr>
            <p:ph idx="1"/>
          </p:nvPr>
        </p:nvSpPr>
        <p:spPr/>
        <p:txBody>
          <a:bodyPr/>
          <a:lstStyle/>
          <a:p>
            <a:r>
              <a:rPr lang="en-US" sz="1800" dirty="0"/>
              <a:t>Data collected in December helped load owner/operator determine root cause of oscillation</a:t>
            </a:r>
          </a:p>
          <a:p>
            <a:r>
              <a:rPr lang="en-US" sz="1800" dirty="0"/>
              <a:t>Root cause determined to be older firmware versions on certain equipment</a:t>
            </a:r>
          </a:p>
          <a:p>
            <a:r>
              <a:rPr lang="en-US" sz="1800" dirty="0"/>
              <a:t>Older firmware versions updated over the holidays</a:t>
            </a:r>
          </a:p>
          <a:p>
            <a:r>
              <a:rPr lang="en-US" sz="1800" dirty="0"/>
              <a:t>Load operator submitted new test plan which was approved by ERCOT</a:t>
            </a:r>
          </a:p>
          <a:p>
            <a:r>
              <a:rPr lang="en-US" sz="1800" dirty="0"/>
              <a:t>No oscillations observed during test as load ramped consumption to ~330 MW</a:t>
            </a:r>
          </a:p>
          <a:p>
            <a:r>
              <a:rPr lang="en-US" sz="1800" dirty="0"/>
              <a:t>Load allowed to remain at full consumption; no oscillations observed since January</a:t>
            </a:r>
          </a:p>
          <a:p>
            <a:r>
              <a:rPr lang="en-US" sz="1800" dirty="0"/>
              <a:t>TO verified that harmonic distortion had significantly improved while still not in compliance with IEEE 519</a:t>
            </a:r>
          </a:p>
          <a:p>
            <a:r>
              <a:rPr lang="en-US" sz="1800" dirty="0"/>
              <a:t>Load owner/operator continues to work with TO to improve harmonic distortion</a:t>
            </a:r>
          </a:p>
        </p:txBody>
      </p:sp>
      <p:sp>
        <p:nvSpPr>
          <p:cNvPr id="4" name="Slide Number Placeholder 3">
            <a:extLst>
              <a:ext uri="{FF2B5EF4-FFF2-40B4-BE49-F238E27FC236}">
                <a16:creationId xmlns:a16="http://schemas.microsoft.com/office/drawing/2014/main" id="{4A439DE4-87CC-9B2B-BB89-FFCDBF89C2EF}"/>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104150116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2" ma:contentTypeDescription="Create a new document." ma:contentTypeScope="" ma:versionID="9392a42241bc506ffd33e3ca0191f2d9">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2F0925-3B0A-418E-B0C8-FF9AE02BBC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purl.org/dc/dcmitype/"/>
    <ds:schemaRef ds:uri="http://www.w3.org/XML/1998/namespac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c34af464-7aa1-4edd-9be4-83dffc1cb926"/>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50343</TotalTime>
  <Words>1018</Words>
  <Application>Microsoft Office PowerPoint</Application>
  <PresentationFormat>Widescreen</PresentationFormat>
  <Paragraphs>96</Paragraphs>
  <Slides>11</Slides>
  <Notes>4</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11</vt:i4>
      </vt:variant>
    </vt:vector>
  </HeadingPairs>
  <TitlesOfParts>
    <vt:vector size="19" baseType="lpstr">
      <vt:lpstr>Arial</vt:lpstr>
      <vt:lpstr>Calibri</vt:lpstr>
      <vt:lpstr>Calibri Light</vt:lpstr>
      <vt:lpstr>1_Custom Design</vt:lpstr>
      <vt:lpstr>1_Office Theme</vt:lpstr>
      <vt:lpstr>2_Office Theme</vt:lpstr>
      <vt:lpstr>3_Office Theme</vt:lpstr>
      <vt:lpstr>2_Custom Design</vt:lpstr>
      <vt:lpstr>PowerPoint Presentation</vt:lpstr>
      <vt:lpstr>ERCOT Initial Observations and Actions</vt:lpstr>
      <vt:lpstr>ERCOT Received Additional Data – Late September</vt:lpstr>
      <vt:lpstr>October 25 Event</vt:lpstr>
      <vt:lpstr>ERCOT Received DFR Data – Late October</vt:lpstr>
      <vt:lpstr>Mitigation Action – November 1, 2024</vt:lpstr>
      <vt:lpstr>Follow Up Investigation</vt:lpstr>
      <vt:lpstr>Initial Test – Mid December</vt:lpstr>
      <vt:lpstr>Second Test and Return to Full Consumption – Early January</vt:lpstr>
      <vt:lpstr>Key Takeaways</vt:lpstr>
      <vt:lpstr>PowerPoint Presentation</vt:lpstr>
    </vt:vector>
  </TitlesOfParts>
  <Manager/>
  <Company>The Electric Reliability Council of Texas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Pysh, Danya</dc:creator>
  <cp:keywords/>
  <dc:description/>
  <cp:lastModifiedBy>Gravois, Patrick</cp:lastModifiedBy>
  <cp:revision>763</cp:revision>
  <cp:lastPrinted>2021-11-22T18:26:12Z</cp:lastPrinted>
  <dcterms:created xsi:type="dcterms:W3CDTF">2016-01-21T15:20:31Z</dcterms:created>
  <dcterms:modified xsi:type="dcterms:W3CDTF">2025-02-28T14:06:04Z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2024-02-26T18:30:44Z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c532ed66-94cb-4209-949a-f6300544f57c</vt:lpwstr>
  </property>
  <property fmtid="{D5CDD505-2E9C-101B-9397-08002B2CF9AE}" pid="9" name="MSIP_Label_7084cbda-52b8-46fb-a7b7-cb5bd465ed85_ContentBits">
    <vt:lpwstr>0</vt:lpwstr>
  </property>
</Properties>
</file>