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4"/>
  </p:notesMasterIdLst>
  <p:handoutMasterIdLst>
    <p:handoutMasterId r:id="rId25"/>
  </p:handoutMasterIdLst>
  <p:sldIdLst>
    <p:sldId id="268" r:id="rId6"/>
    <p:sldId id="269" r:id="rId7"/>
    <p:sldId id="285" r:id="rId8"/>
    <p:sldId id="286" r:id="rId9"/>
    <p:sldId id="287" r:id="rId10"/>
    <p:sldId id="292" r:id="rId11"/>
    <p:sldId id="288" r:id="rId12"/>
    <p:sldId id="274" r:id="rId13"/>
    <p:sldId id="290" r:id="rId14"/>
    <p:sldId id="294" r:id="rId15"/>
    <p:sldId id="291" r:id="rId16"/>
    <p:sldId id="295" r:id="rId17"/>
    <p:sldId id="293" r:id="rId18"/>
    <p:sldId id="296" r:id="rId19"/>
    <p:sldId id="297" r:id="rId20"/>
    <p:sldId id="289" r:id="rId21"/>
    <p:sldId id="281" r:id="rId22"/>
    <p:sldId id="284"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20" d="100"/>
          <a:sy n="120" d="100"/>
        </p:scale>
        <p:origin x="1344"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95315F-E025-4969-8507-A42F6FB95A6F}"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15F33081-BD01-4A48-AA6C-186E3BBD111A}">
      <dgm:prSet custT="1"/>
      <dgm:spPr/>
      <dgm:t>
        <a:bodyPr/>
        <a:lstStyle/>
        <a:p>
          <a:r>
            <a:rPr lang="en-US" sz="1600" dirty="0"/>
            <a:t>Texas Coast Load Loss Events (8 Events from Nov. 2020 – Mar. 2023)</a:t>
          </a:r>
        </a:p>
      </dgm:t>
    </dgm:pt>
    <dgm:pt modelId="{38D74720-7B5D-4514-A92F-BE016E26B3E8}" type="parTrans" cxnId="{1A70FD54-488B-4FF2-ADD7-DEBF60579961}">
      <dgm:prSet/>
      <dgm:spPr/>
      <dgm:t>
        <a:bodyPr/>
        <a:lstStyle/>
        <a:p>
          <a:endParaRPr lang="en-US"/>
        </a:p>
      </dgm:t>
    </dgm:pt>
    <dgm:pt modelId="{EA8F061B-DE30-4516-8C0C-4B0F9D754AD0}" type="sibTrans" cxnId="{1A70FD54-488B-4FF2-ADD7-DEBF60579961}">
      <dgm:prSet/>
      <dgm:spPr/>
      <dgm:t>
        <a:bodyPr/>
        <a:lstStyle/>
        <a:p>
          <a:endParaRPr lang="en-US"/>
        </a:p>
      </dgm:t>
    </dgm:pt>
    <dgm:pt modelId="{39FC4C14-3320-40EF-9986-AAC0E7CEBF14}">
      <dgm:prSet custT="1"/>
      <dgm:spPr/>
      <dgm:t>
        <a:bodyPr/>
        <a:lstStyle/>
        <a:p>
          <a:r>
            <a:rPr lang="en-US" sz="1400" dirty="0">
              <a:solidFill>
                <a:schemeClr val="tx2"/>
              </a:solidFill>
            </a:rPr>
            <a:t>Single large industrial load</a:t>
          </a:r>
        </a:p>
      </dgm:t>
    </dgm:pt>
    <dgm:pt modelId="{6BEB8C89-2C33-468B-B238-C10B5EA41C8C}" type="parTrans" cxnId="{10241E8D-295E-44C3-B691-8A39C6CD1275}">
      <dgm:prSet/>
      <dgm:spPr/>
      <dgm:t>
        <a:bodyPr/>
        <a:lstStyle/>
        <a:p>
          <a:endParaRPr lang="en-US"/>
        </a:p>
      </dgm:t>
    </dgm:pt>
    <dgm:pt modelId="{353B6BA4-F5CC-483D-A910-B0EA980C53D2}" type="sibTrans" cxnId="{10241E8D-295E-44C3-B691-8A39C6CD1275}">
      <dgm:prSet/>
      <dgm:spPr/>
      <dgm:t>
        <a:bodyPr/>
        <a:lstStyle/>
        <a:p>
          <a:endParaRPr lang="en-US"/>
        </a:p>
      </dgm:t>
    </dgm:pt>
    <dgm:pt modelId="{E0807D48-3425-43CF-B194-769F04A10B99}">
      <dgm:prSet custT="1"/>
      <dgm:spPr/>
      <dgm:t>
        <a:bodyPr/>
        <a:lstStyle/>
        <a:p>
          <a:r>
            <a:rPr lang="en-US" sz="1400" dirty="0">
              <a:solidFill>
                <a:schemeClr val="tx2"/>
              </a:solidFill>
            </a:rPr>
            <a:t>Repeated large load reductions of ~400-700 MWs due to faults in the area</a:t>
          </a:r>
        </a:p>
      </dgm:t>
    </dgm:pt>
    <dgm:pt modelId="{6ABECE08-034F-4F6F-BF78-365DDDF3259A}" type="parTrans" cxnId="{CD25EE92-CF65-4FB9-A6C5-FABA50DD675F}">
      <dgm:prSet/>
      <dgm:spPr/>
      <dgm:t>
        <a:bodyPr/>
        <a:lstStyle/>
        <a:p>
          <a:endParaRPr lang="en-US"/>
        </a:p>
      </dgm:t>
    </dgm:pt>
    <dgm:pt modelId="{BCBC3C19-EB31-40E0-875C-9CECD4A81C07}" type="sibTrans" cxnId="{CD25EE92-CF65-4FB9-A6C5-FABA50DD675F}">
      <dgm:prSet/>
      <dgm:spPr/>
      <dgm:t>
        <a:bodyPr/>
        <a:lstStyle/>
        <a:p>
          <a:endParaRPr lang="en-US"/>
        </a:p>
      </dgm:t>
    </dgm:pt>
    <dgm:pt modelId="{9671A2AE-14A7-47EA-B9E4-1B01399CC2CA}">
      <dgm:prSet custT="1"/>
      <dgm:spPr/>
      <dgm:t>
        <a:bodyPr/>
        <a:lstStyle/>
        <a:p>
          <a:r>
            <a:rPr lang="en-US" sz="1400" dirty="0">
              <a:solidFill>
                <a:schemeClr val="tx2"/>
              </a:solidFill>
            </a:rPr>
            <a:t>Updated variable frequency drive settings and internal systems to improve ride-though capabilities</a:t>
          </a:r>
        </a:p>
      </dgm:t>
    </dgm:pt>
    <dgm:pt modelId="{729CD14C-4B64-4B8D-87F3-4B5A4416EFF6}" type="parTrans" cxnId="{F3D9A564-A824-46C1-A4D7-809670B35C94}">
      <dgm:prSet/>
      <dgm:spPr/>
      <dgm:t>
        <a:bodyPr/>
        <a:lstStyle/>
        <a:p>
          <a:endParaRPr lang="en-US"/>
        </a:p>
      </dgm:t>
    </dgm:pt>
    <dgm:pt modelId="{680E2EC9-0CB3-4740-BA59-5A768254CF8E}" type="sibTrans" cxnId="{F3D9A564-A824-46C1-A4D7-809670B35C94}">
      <dgm:prSet/>
      <dgm:spPr/>
      <dgm:t>
        <a:bodyPr/>
        <a:lstStyle/>
        <a:p>
          <a:endParaRPr lang="en-US"/>
        </a:p>
      </dgm:t>
    </dgm:pt>
    <dgm:pt modelId="{8DE026B1-BDD3-48A2-B01F-1724B940C0BF}">
      <dgm:prSet custT="1"/>
      <dgm:spPr/>
      <dgm:t>
        <a:bodyPr/>
        <a:lstStyle/>
        <a:p>
          <a:r>
            <a:rPr lang="en-US" sz="1400" dirty="0">
              <a:solidFill>
                <a:schemeClr val="tx2"/>
              </a:solidFill>
            </a:rPr>
            <a:t>Improved performance seen in 2024</a:t>
          </a:r>
        </a:p>
      </dgm:t>
    </dgm:pt>
    <dgm:pt modelId="{C35C0857-0422-401C-B77A-6B838F35CEB0}" type="parTrans" cxnId="{4D575E78-2DC6-4363-B582-F1CD6DCFC060}">
      <dgm:prSet/>
      <dgm:spPr/>
      <dgm:t>
        <a:bodyPr/>
        <a:lstStyle/>
        <a:p>
          <a:endParaRPr lang="en-US"/>
        </a:p>
      </dgm:t>
    </dgm:pt>
    <dgm:pt modelId="{818256C9-C895-46A0-A69E-C42840BB6B0C}" type="sibTrans" cxnId="{4D575E78-2DC6-4363-B582-F1CD6DCFC060}">
      <dgm:prSet/>
      <dgm:spPr/>
      <dgm:t>
        <a:bodyPr/>
        <a:lstStyle/>
        <a:p>
          <a:endParaRPr lang="en-US"/>
        </a:p>
      </dgm:t>
    </dgm:pt>
    <dgm:pt modelId="{6006DCBC-B985-4A59-9D46-2C76875143E6}">
      <dgm:prSet custT="1"/>
      <dgm:spPr/>
      <dgm:t>
        <a:bodyPr/>
        <a:lstStyle/>
        <a:p>
          <a:r>
            <a:rPr lang="en-US" sz="1600" dirty="0"/>
            <a:t>West Texas Event – Oct. 12, 2022 @ 05:56 CT – 415 MW load reduction</a:t>
          </a:r>
        </a:p>
      </dgm:t>
    </dgm:pt>
    <dgm:pt modelId="{AFBCE22D-FB96-47B7-B310-72D6D2EA2412}" type="parTrans" cxnId="{0984C73C-30C2-40AF-8235-183527A20E18}">
      <dgm:prSet/>
      <dgm:spPr/>
      <dgm:t>
        <a:bodyPr/>
        <a:lstStyle/>
        <a:p>
          <a:endParaRPr lang="en-US"/>
        </a:p>
      </dgm:t>
    </dgm:pt>
    <dgm:pt modelId="{62CDB1E2-5359-43FC-8A5D-7AA52ACF6F3C}" type="sibTrans" cxnId="{0984C73C-30C2-40AF-8235-183527A20E18}">
      <dgm:prSet/>
      <dgm:spPr/>
      <dgm:t>
        <a:bodyPr/>
        <a:lstStyle/>
        <a:p>
          <a:endParaRPr lang="en-US"/>
        </a:p>
      </dgm:t>
    </dgm:pt>
    <dgm:pt modelId="{050C4711-0E7C-4D68-A42A-F83A7E3A4EDC}">
      <dgm:prSet custT="1"/>
      <dgm:spPr/>
      <dgm:t>
        <a:bodyPr/>
        <a:lstStyle/>
        <a:p>
          <a:r>
            <a:rPr lang="en-US" sz="1400" dirty="0">
              <a:solidFill>
                <a:schemeClr val="tx2"/>
              </a:solidFill>
            </a:rPr>
            <a:t>Multiple normally cleared Three-Phase Line-to-Ground (3LG) faults within one minute at 345 kV station</a:t>
          </a:r>
        </a:p>
      </dgm:t>
    </dgm:pt>
    <dgm:pt modelId="{4E8EE467-17DA-498C-AB9D-46CFF2CE7CD4}" type="parTrans" cxnId="{989597F6-8E7F-47AF-9AF0-D355FAA55B4D}">
      <dgm:prSet/>
      <dgm:spPr/>
      <dgm:t>
        <a:bodyPr/>
        <a:lstStyle/>
        <a:p>
          <a:endParaRPr lang="en-US"/>
        </a:p>
      </dgm:t>
    </dgm:pt>
    <dgm:pt modelId="{75AADFE7-E27A-4183-8FFF-201E413747DD}" type="sibTrans" cxnId="{989597F6-8E7F-47AF-9AF0-D355FAA55B4D}">
      <dgm:prSet/>
      <dgm:spPr/>
      <dgm:t>
        <a:bodyPr/>
        <a:lstStyle/>
        <a:p>
          <a:endParaRPr lang="en-US"/>
        </a:p>
      </dgm:t>
    </dgm:pt>
    <dgm:pt modelId="{1A786BD7-6605-485F-B87A-380C36255503}">
      <dgm:prSet custT="1"/>
      <dgm:spPr/>
      <dgm:t>
        <a:bodyPr/>
        <a:lstStyle/>
        <a:p>
          <a:r>
            <a:rPr lang="en-US" sz="1400" dirty="0">
              <a:solidFill>
                <a:schemeClr val="tx2"/>
              </a:solidFill>
            </a:rPr>
            <a:t>~60 loads in West Texas reduced a combined ~415 MW during the event</a:t>
          </a:r>
        </a:p>
      </dgm:t>
    </dgm:pt>
    <dgm:pt modelId="{80775ED3-865C-4677-8A47-05ED1CB057C5}" type="parTrans" cxnId="{5A39D776-7935-43A1-A6F5-33B0050EC038}">
      <dgm:prSet/>
      <dgm:spPr/>
      <dgm:t>
        <a:bodyPr/>
        <a:lstStyle/>
        <a:p>
          <a:endParaRPr lang="en-US"/>
        </a:p>
      </dgm:t>
    </dgm:pt>
    <dgm:pt modelId="{AF1F74FC-D153-464D-8588-93A70860E269}" type="sibTrans" cxnId="{5A39D776-7935-43A1-A6F5-33B0050EC038}">
      <dgm:prSet/>
      <dgm:spPr/>
      <dgm:t>
        <a:bodyPr/>
        <a:lstStyle/>
        <a:p>
          <a:endParaRPr lang="en-US"/>
        </a:p>
      </dgm:t>
    </dgm:pt>
    <dgm:pt modelId="{218A7264-CB0F-4592-ADD4-2D8A6FA2EA43}">
      <dgm:prSet custT="1"/>
      <dgm:spPr/>
      <dgm:t>
        <a:bodyPr/>
        <a:lstStyle/>
        <a:p>
          <a:r>
            <a:rPr lang="en-US" sz="1400" dirty="0">
              <a:solidFill>
                <a:schemeClr val="tx2"/>
              </a:solidFill>
            </a:rPr>
            <a:t>7 large PELs reduced a combined 107 MWs (52% of consumption) </a:t>
          </a:r>
        </a:p>
      </dgm:t>
    </dgm:pt>
    <dgm:pt modelId="{3CC1FB36-1A0D-4307-9C37-812B0C2B4CF8}" type="parTrans" cxnId="{E5440A64-5A50-4CCC-AE7B-751DF01FCC1B}">
      <dgm:prSet/>
      <dgm:spPr/>
      <dgm:t>
        <a:bodyPr/>
        <a:lstStyle/>
        <a:p>
          <a:endParaRPr lang="en-US"/>
        </a:p>
      </dgm:t>
    </dgm:pt>
    <dgm:pt modelId="{70245514-FF4E-41AF-83C7-270907C70443}" type="sibTrans" cxnId="{E5440A64-5A50-4CCC-AE7B-751DF01FCC1B}">
      <dgm:prSet/>
      <dgm:spPr/>
      <dgm:t>
        <a:bodyPr/>
        <a:lstStyle/>
        <a:p>
          <a:endParaRPr lang="en-US"/>
        </a:p>
      </dgm:t>
    </dgm:pt>
    <dgm:pt modelId="{54E5D0E9-5CBE-4D84-B388-7FE3E7D73A39}">
      <dgm:prSet custT="1"/>
      <dgm:spPr/>
      <dgm:t>
        <a:bodyPr/>
        <a:lstStyle/>
        <a:p>
          <a:r>
            <a:rPr lang="en-US" sz="1600" dirty="0"/>
            <a:t>DFW Event – Oct. 31, 2022 @ 23:12 CT – 500 MW load reduction</a:t>
          </a:r>
        </a:p>
      </dgm:t>
    </dgm:pt>
    <dgm:pt modelId="{61566B5D-C894-4872-9AFC-659D10409FE4}" type="parTrans" cxnId="{6B392FA9-ECE2-4FA5-9D8A-E12866305233}">
      <dgm:prSet/>
      <dgm:spPr/>
      <dgm:t>
        <a:bodyPr/>
        <a:lstStyle/>
        <a:p>
          <a:endParaRPr lang="en-US"/>
        </a:p>
      </dgm:t>
    </dgm:pt>
    <dgm:pt modelId="{5E217A8A-E56A-4DD9-8AC4-8C4378E2A187}" type="sibTrans" cxnId="{6B392FA9-ECE2-4FA5-9D8A-E12866305233}">
      <dgm:prSet/>
      <dgm:spPr/>
      <dgm:t>
        <a:bodyPr/>
        <a:lstStyle/>
        <a:p>
          <a:endParaRPr lang="en-US"/>
        </a:p>
      </dgm:t>
    </dgm:pt>
    <dgm:pt modelId="{E4D65A48-F986-4DA4-A90F-427445E9662E}">
      <dgm:prSet custT="1"/>
      <dgm:spPr/>
      <dgm:t>
        <a:bodyPr/>
        <a:lstStyle/>
        <a:p>
          <a:r>
            <a:rPr lang="en-US" sz="1400" dirty="0">
              <a:solidFill>
                <a:schemeClr val="tx2"/>
              </a:solidFill>
            </a:rPr>
            <a:t>3LG fault at 138 kV station with delayed ~10 cycle clearing due to breaker misoperation</a:t>
          </a:r>
        </a:p>
      </dgm:t>
    </dgm:pt>
    <dgm:pt modelId="{46A6A3FF-F403-4CFE-8965-1CAF5C58262E}" type="parTrans" cxnId="{734F55FC-F9DF-4078-AC57-3FE9D609CB9D}">
      <dgm:prSet/>
      <dgm:spPr/>
      <dgm:t>
        <a:bodyPr/>
        <a:lstStyle/>
        <a:p>
          <a:endParaRPr lang="en-US"/>
        </a:p>
      </dgm:t>
    </dgm:pt>
    <dgm:pt modelId="{65C90ABD-98CE-4F16-9E1B-F5E18A27F681}" type="sibTrans" cxnId="{734F55FC-F9DF-4078-AC57-3FE9D609CB9D}">
      <dgm:prSet/>
      <dgm:spPr/>
      <dgm:t>
        <a:bodyPr/>
        <a:lstStyle/>
        <a:p>
          <a:endParaRPr lang="en-US"/>
        </a:p>
      </dgm:t>
    </dgm:pt>
    <dgm:pt modelId="{CA0A3014-D53E-47CB-9168-3AD22B396DDF}">
      <dgm:prSet custT="1"/>
      <dgm:spPr/>
      <dgm:t>
        <a:bodyPr/>
        <a:lstStyle/>
        <a:p>
          <a:r>
            <a:rPr lang="en-US" sz="1400" dirty="0">
              <a:solidFill>
                <a:schemeClr val="tx2"/>
              </a:solidFill>
            </a:rPr>
            <a:t>~100 loads in the area temporarily reduced ~500 MW during the event</a:t>
          </a:r>
        </a:p>
      </dgm:t>
    </dgm:pt>
    <dgm:pt modelId="{1B1E6FD4-4651-4BA3-8C39-E2D033F3050C}" type="parTrans" cxnId="{DEC76671-5169-4095-A548-1937809495E3}">
      <dgm:prSet/>
      <dgm:spPr/>
      <dgm:t>
        <a:bodyPr/>
        <a:lstStyle/>
        <a:p>
          <a:endParaRPr lang="en-US"/>
        </a:p>
      </dgm:t>
    </dgm:pt>
    <dgm:pt modelId="{0CC12C08-1ADF-4D40-9FE6-B9F03CF4460E}" type="sibTrans" cxnId="{DEC76671-5169-4095-A548-1937809495E3}">
      <dgm:prSet/>
      <dgm:spPr/>
      <dgm:t>
        <a:bodyPr/>
        <a:lstStyle/>
        <a:p>
          <a:endParaRPr lang="en-US"/>
        </a:p>
      </dgm:t>
    </dgm:pt>
    <dgm:pt modelId="{B3B1A55B-D386-473B-83EA-B2759477B15E}">
      <dgm:prSet custT="1"/>
      <dgm:spPr/>
      <dgm:t>
        <a:bodyPr/>
        <a:lstStyle/>
        <a:p>
          <a:r>
            <a:rPr lang="en-US" sz="1400" dirty="0">
              <a:solidFill>
                <a:schemeClr val="tx2"/>
              </a:solidFill>
            </a:rPr>
            <a:t>No large PEL loss identified during the event</a:t>
          </a:r>
        </a:p>
      </dgm:t>
    </dgm:pt>
    <dgm:pt modelId="{078CCB68-6796-4312-973B-F11C3782EA03}" type="parTrans" cxnId="{5D8B57E4-48EB-4CFE-B331-2CDF72F71996}">
      <dgm:prSet/>
      <dgm:spPr/>
      <dgm:t>
        <a:bodyPr/>
        <a:lstStyle/>
        <a:p>
          <a:endParaRPr lang="en-US"/>
        </a:p>
      </dgm:t>
    </dgm:pt>
    <dgm:pt modelId="{15C6F524-F2E6-4915-BD58-F0451F36B986}" type="sibTrans" cxnId="{5D8B57E4-48EB-4CFE-B331-2CDF72F71996}">
      <dgm:prSet/>
      <dgm:spPr/>
      <dgm:t>
        <a:bodyPr/>
        <a:lstStyle/>
        <a:p>
          <a:endParaRPr lang="en-US"/>
        </a:p>
      </dgm:t>
    </dgm:pt>
    <dgm:pt modelId="{339BD1AB-E41C-4E9C-A64F-279B4984766D}">
      <dgm:prSet custT="1"/>
      <dgm:spPr/>
      <dgm:t>
        <a:bodyPr/>
        <a:lstStyle/>
        <a:p>
          <a:r>
            <a:rPr lang="en-US" sz="1400" dirty="0">
              <a:solidFill>
                <a:schemeClr val="tx2"/>
              </a:solidFill>
            </a:rPr>
            <a:t>System frequency increased to 60.086 Hz</a:t>
          </a:r>
        </a:p>
      </dgm:t>
    </dgm:pt>
    <dgm:pt modelId="{8F49D8D0-9FF1-4C74-A766-1EBF3AB183F3}" type="parTrans" cxnId="{D8D466E8-B58E-4E53-85C5-AF0CB2EBFC45}">
      <dgm:prSet/>
      <dgm:spPr/>
      <dgm:t>
        <a:bodyPr/>
        <a:lstStyle/>
        <a:p>
          <a:endParaRPr lang="en-US"/>
        </a:p>
      </dgm:t>
    </dgm:pt>
    <dgm:pt modelId="{5C30D131-00D2-45DF-B942-EE257CB38102}" type="sibTrans" cxnId="{D8D466E8-B58E-4E53-85C5-AF0CB2EBFC45}">
      <dgm:prSet/>
      <dgm:spPr/>
      <dgm:t>
        <a:bodyPr/>
        <a:lstStyle/>
        <a:p>
          <a:endParaRPr lang="en-US"/>
        </a:p>
      </dgm:t>
    </dgm:pt>
    <dgm:pt modelId="{770C3B56-DD2A-474B-A74E-72BA4835135C}">
      <dgm:prSet custT="1"/>
      <dgm:spPr/>
      <dgm:t>
        <a:bodyPr/>
        <a:lstStyle/>
        <a:p>
          <a:r>
            <a:rPr lang="en-US" sz="1400" dirty="0">
              <a:solidFill>
                <a:schemeClr val="tx2"/>
              </a:solidFill>
            </a:rPr>
            <a:t>System frequency increased to 60.132 Hz</a:t>
          </a:r>
        </a:p>
      </dgm:t>
    </dgm:pt>
    <dgm:pt modelId="{7F1D7288-C80D-4508-98EC-BED49C663EEE}" type="parTrans" cxnId="{45E2DD31-76AC-44B7-B09C-0BD79BFB5A12}">
      <dgm:prSet/>
      <dgm:spPr/>
      <dgm:t>
        <a:bodyPr/>
        <a:lstStyle/>
        <a:p>
          <a:endParaRPr lang="en-US"/>
        </a:p>
      </dgm:t>
    </dgm:pt>
    <dgm:pt modelId="{B185366B-5219-4091-B4E9-1F3BFABFA9B9}" type="sibTrans" cxnId="{45E2DD31-76AC-44B7-B09C-0BD79BFB5A12}">
      <dgm:prSet/>
      <dgm:spPr/>
      <dgm:t>
        <a:bodyPr/>
        <a:lstStyle/>
        <a:p>
          <a:endParaRPr lang="en-US"/>
        </a:p>
      </dgm:t>
    </dgm:pt>
    <dgm:pt modelId="{B37F6CC2-A0E6-43A5-8579-5B01031A4AD6}">
      <dgm:prSet custT="1"/>
      <dgm:spPr/>
      <dgm:t>
        <a:bodyPr/>
        <a:lstStyle/>
        <a:p>
          <a:r>
            <a:rPr lang="en-US" sz="1400" dirty="0">
              <a:solidFill>
                <a:schemeClr val="tx2"/>
              </a:solidFill>
            </a:rPr>
            <a:t>High system frequencies up to ~60.11 Hz </a:t>
          </a:r>
        </a:p>
      </dgm:t>
    </dgm:pt>
    <dgm:pt modelId="{6DB851A3-89ED-4166-A477-F9E454871B8A}" type="parTrans" cxnId="{DAB2B4F2-3753-4426-BBD6-DA079C6E6B8B}">
      <dgm:prSet/>
      <dgm:spPr/>
      <dgm:t>
        <a:bodyPr/>
        <a:lstStyle/>
        <a:p>
          <a:endParaRPr lang="en-US"/>
        </a:p>
      </dgm:t>
    </dgm:pt>
    <dgm:pt modelId="{9188C8BD-8369-46C6-8D5A-EAB75BC595C3}" type="sibTrans" cxnId="{DAB2B4F2-3753-4426-BBD6-DA079C6E6B8B}">
      <dgm:prSet/>
      <dgm:spPr/>
      <dgm:t>
        <a:bodyPr/>
        <a:lstStyle/>
        <a:p>
          <a:endParaRPr lang="en-US"/>
        </a:p>
      </dgm:t>
    </dgm:pt>
    <dgm:pt modelId="{A9796888-7775-4777-AD4C-657C90AE9509}" type="pres">
      <dgm:prSet presAssocID="{9E95315F-E025-4969-8507-A42F6FB95A6F}" presName="linear" presStyleCnt="0">
        <dgm:presLayoutVars>
          <dgm:dir/>
          <dgm:animLvl val="lvl"/>
          <dgm:resizeHandles val="exact"/>
        </dgm:presLayoutVars>
      </dgm:prSet>
      <dgm:spPr/>
    </dgm:pt>
    <dgm:pt modelId="{4A57671E-987D-421B-BF08-5AC543019F89}" type="pres">
      <dgm:prSet presAssocID="{15F33081-BD01-4A48-AA6C-186E3BBD111A}" presName="parentLin" presStyleCnt="0"/>
      <dgm:spPr/>
    </dgm:pt>
    <dgm:pt modelId="{FB07CC97-4872-42FF-A463-4C3373DEF602}" type="pres">
      <dgm:prSet presAssocID="{15F33081-BD01-4A48-AA6C-186E3BBD111A}" presName="parentLeftMargin" presStyleLbl="node1" presStyleIdx="0" presStyleCnt="3"/>
      <dgm:spPr/>
    </dgm:pt>
    <dgm:pt modelId="{4372C846-9460-470A-98E1-5C0892A52036}" type="pres">
      <dgm:prSet presAssocID="{15F33081-BD01-4A48-AA6C-186E3BBD111A}" presName="parentText" presStyleLbl="node1" presStyleIdx="0" presStyleCnt="3" custScaleX="121852">
        <dgm:presLayoutVars>
          <dgm:chMax val="0"/>
          <dgm:bulletEnabled val="1"/>
        </dgm:presLayoutVars>
      </dgm:prSet>
      <dgm:spPr/>
    </dgm:pt>
    <dgm:pt modelId="{5B09C74F-2825-4D97-ABA5-909C8499B04D}" type="pres">
      <dgm:prSet presAssocID="{15F33081-BD01-4A48-AA6C-186E3BBD111A}" presName="negativeSpace" presStyleCnt="0"/>
      <dgm:spPr/>
    </dgm:pt>
    <dgm:pt modelId="{4CBB84BE-2AF1-49FA-BE1E-61BAF8E1035C}" type="pres">
      <dgm:prSet presAssocID="{15F33081-BD01-4A48-AA6C-186E3BBD111A}" presName="childText" presStyleLbl="conFgAcc1" presStyleIdx="0" presStyleCnt="3">
        <dgm:presLayoutVars>
          <dgm:bulletEnabled val="1"/>
        </dgm:presLayoutVars>
      </dgm:prSet>
      <dgm:spPr/>
    </dgm:pt>
    <dgm:pt modelId="{C69817E3-6EB7-49C8-8288-E4CA0E5E6813}" type="pres">
      <dgm:prSet presAssocID="{EA8F061B-DE30-4516-8C0C-4B0F9D754AD0}" presName="spaceBetweenRectangles" presStyleCnt="0"/>
      <dgm:spPr/>
    </dgm:pt>
    <dgm:pt modelId="{38767C3B-6D32-4640-89FE-F902823665BC}" type="pres">
      <dgm:prSet presAssocID="{6006DCBC-B985-4A59-9D46-2C76875143E6}" presName="parentLin" presStyleCnt="0"/>
      <dgm:spPr/>
    </dgm:pt>
    <dgm:pt modelId="{6EF09B66-222D-4900-8CA0-07C3F0ED948C}" type="pres">
      <dgm:prSet presAssocID="{6006DCBC-B985-4A59-9D46-2C76875143E6}" presName="parentLeftMargin" presStyleLbl="node1" presStyleIdx="0" presStyleCnt="3"/>
      <dgm:spPr/>
    </dgm:pt>
    <dgm:pt modelId="{9BB62EFF-97E4-4E73-B895-F41B3DAB79AE}" type="pres">
      <dgm:prSet presAssocID="{6006DCBC-B985-4A59-9D46-2C76875143E6}" presName="parentText" presStyleLbl="node1" presStyleIdx="1" presStyleCnt="3" custScaleX="122348">
        <dgm:presLayoutVars>
          <dgm:chMax val="0"/>
          <dgm:bulletEnabled val="1"/>
        </dgm:presLayoutVars>
      </dgm:prSet>
      <dgm:spPr/>
    </dgm:pt>
    <dgm:pt modelId="{3C35D262-9F57-4A37-B26C-7BDD8782D7A2}" type="pres">
      <dgm:prSet presAssocID="{6006DCBC-B985-4A59-9D46-2C76875143E6}" presName="negativeSpace" presStyleCnt="0"/>
      <dgm:spPr/>
    </dgm:pt>
    <dgm:pt modelId="{4186551C-D2C6-401D-A0A7-1080AB35FE50}" type="pres">
      <dgm:prSet presAssocID="{6006DCBC-B985-4A59-9D46-2C76875143E6}" presName="childText" presStyleLbl="conFgAcc1" presStyleIdx="1" presStyleCnt="3">
        <dgm:presLayoutVars>
          <dgm:bulletEnabled val="1"/>
        </dgm:presLayoutVars>
      </dgm:prSet>
      <dgm:spPr/>
    </dgm:pt>
    <dgm:pt modelId="{E9D73B71-E725-4047-AA27-F9CDC5BD1461}" type="pres">
      <dgm:prSet presAssocID="{62CDB1E2-5359-43FC-8A5D-7AA52ACF6F3C}" presName="spaceBetweenRectangles" presStyleCnt="0"/>
      <dgm:spPr/>
    </dgm:pt>
    <dgm:pt modelId="{030256FB-3F4F-4599-A3CD-2916729AD544}" type="pres">
      <dgm:prSet presAssocID="{54E5D0E9-5CBE-4D84-B388-7FE3E7D73A39}" presName="parentLin" presStyleCnt="0"/>
      <dgm:spPr/>
    </dgm:pt>
    <dgm:pt modelId="{1DE98F73-4A19-4323-82E9-A9A2D098763A}" type="pres">
      <dgm:prSet presAssocID="{54E5D0E9-5CBE-4D84-B388-7FE3E7D73A39}" presName="parentLeftMargin" presStyleLbl="node1" presStyleIdx="1" presStyleCnt="3"/>
      <dgm:spPr/>
    </dgm:pt>
    <dgm:pt modelId="{3B820512-20CF-4A46-A095-6FACBFB47A3B}" type="pres">
      <dgm:prSet presAssocID="{54E5D0E9-5CBE-4D84-B388-7FE3E7D73A39}" presName="parentText" presStyleLbl="node1" presStyleIdx="2" presStyleCnt="3" custScaleX="122349">
        <dgm:presLayoutVars>
          <dgm:chMax val="0"/>
          <dgm:bulletEnabled val="1"/>
        </dgm:presLayoutVars>
      </dgm:prSet>
      <dgm:spPr/>
    </dgm:pt>
    <dgm:pt modelId="{2459D8E5-6DD1-42F0-A1D9-F059A26FD988}" type="pres">
      <dgm:prSet presAssocID="{54E5D0E9-5CBE-4D84-B388-7FE3E7D73A39}" presName="negativeSpace" presStyleCnt="0"/>
      <dgm:spPr/>
    </dgm:pt>
    <dgm:pt modelId="{04A1B3ED-C7A0-490C-95A3-B5D008071400}" type="pres">
      <dgm:prSet presAssocID="{54E5D0E9-5CBE-4D84-B388-7FE3E7D73A39}" presName="childText" presStyleLbl="conFgAcc1" presStyleIdx="2" presStyleCnt="3">
        <dgm:presLayoutVars>
          <dgm:bulletEnabled val="1"/>
        </dgm:presLayoutVars>
      </dgm:prSet>
      <dgm:spPr/>
    </dgm:pt>
  </dgm:ptLst>
  <dgm:cxnLst>
    <dgm:cxn modelId="{E7A34604-3369-4258-9156-03C0EF1C75CB}" type="presOf" srcId="{54E5D0E9-5CBE-4D84-B388-7FE3E7D73A39}" destId="{1DE98F73-4A19-4323-82E9-A9A2D098763A}" srcOrd="0" destOrd="0" presId="urn:microsoft.com/office/officeart/2005/8/layout/list1"/>
    <dgm:cxn modelId="{2668A005-32D9-4197-9EA4-97CEEB4AA4E1}" type="presOf" srcId="{CA0A3014-D53E-47CB-9168-3AD22B396DDF}" destId="{04A1B3ED-C7A0-490C-95A3-B5D008071400}" srcOrd="0" destOrd="1" presId="urn:microsoft.com/office/officeart/2005/8/layout/list1"/>
    <dgm:cxn modelId="{EA2D2D0C-E62E-411F-BCAC-3EDEAA61F42A}" type="presOf" srcId="{E4D65A48-F986-4DA4-A90F-427445E9662E}" destId="{04A1B3ED-C7A0-490C-95A3-B5D008071400}" srcOrd="0" destOrd="0" presId="urn:microsoft.com/office/officeart/2005/8/layout/list1"/>
    <dgm:cxn modelId="{6EE2FE0F-936D-4E3E-9CCB-37FF68AEEC28}" type="presOf" srcId="{9E95315F-E025-4969-8507-A42F6FB95A6F}" destId="{A9796888-7775-4777-AD4C-657C90AE9509}" srcOrd="0" destOrd="0" presId="urn:microsoft.com/office/officeart/2005/8/layout/list1"/>
    <dgm:cxn modelId="{D0035522-054D-433D-8C22-6D4E31A08237}" type="presOf" srcId="{54E5D0E9-5CBE-4D84-B388-7FE3E7D73A39}" destId="{3B820512-20CF-4A46-A095-6FACBFB47A3B}" srcOrd="1" destOrd="0" presId="urn:microsoft.com/office/officeart/2005/8/layout/list1"/>
    <dgm:cxn modelId="{17A08225-B427-4E72-BF0F-AE05DA297B8F}" type="presOf" srcId="{15F33081-BD01-4A48-AA6C-186E3BBD111A}" destId="{4372C846-9460-470A-98E1-5C0892A52036}" srcOrd="1" destOrd="0" presId="urn:microsoft.com/office/officeart/2005/8/layout/list1"/>
    <dgm:cxn modelId="{CAE5082E-7346-4724-B879-1DA0AA9A5D91}" type="presOf" srcId="{770C3B56-DD2A-474B-A74E-72BA4835135C}" destId="{04A1B3ED-C7A0-490C-95A3-B5D008071400}" srcOrd="0" destOrd="3" presId="urn:microsoft.com/office/officeart/2005/8/layout/list1"/>
    <dgm:cxn modelId="{2921C32F-85FA-436F-8615-302497C2CD65}" type="presOf" srcId="{B3B1A55B-D386-473B-83EA-B2759477B15E}" destId="{04A1B3ED-C7A0-490C-95A3-B5D008071400}" srcOrd="0" destOrd="2" presId="urn:microsoft.com/office/officeart/2005/8/layout/list1"/>
    <dgm:cxn modelId="{45E2DD31-76AC-44B7-B09C-0BD79BFB5A12}" srcId="{54E5D0E9-5CBE-4D84-B388-7FE3E7D73A39}" destId="{770C3B56-DD2A-474B-A74E-72BA4835135C}" srcOrd="3" destOrd="0" parTransId="{7F1D7288-C80D-4508-98EC-BED49C663EEE}" sibTransId="{B185366B-5219-4091-B4E9-1F3BFABFA9B9}"/>
    <dgm:cxn modelId="{EF4B4039-843C-47F2-92B5-323286A54B84}" type="presOf" srcId="{339BD1AB-E41C-4E9C-A64F-279B4984766D}" destId="{4186551C-D2C6-401D-A0A7-1080AB35FE50}" srcOrd="0" destOrd="3" presId="urn:microsoft.com/office/officeart/2005/8/layout/list1"/>
    <dgm:cxn modelId="{0984C73C-30C2-40AF-8235-183527A20E18}" srcId="{9E95315F-E025-4969-8507-A42F6FB95A6F}" destId="{6006DCBC-B985-4A59-9D46-2C76875143E6}" srcOrd="1" destOrd="0" parTransId="{AFBCE22D-FB96-47B7-B310-72D6D2EA2412}" sibTransId="{62CDB1E2-5359-43FC-8A5D-7AA52ACF6F3C}"/>
    <dgm:cxn modelId="{56B84563-C55D-4ACB-A9DC-91058FB6DF8D}" type="presOf" srcId="{E0807D48-3425-43CF-B194-769F04A10B99}" destId="{4CBB84BE-2AF1-49FA-BE1E-61BAF8E1035C}" srcOrd="0" destOrd="1" presId="urn:microsoft.com/office/officeart/2005/8/layout/list1"/>
    <dgm:cxn modelId="{E5440A64-5A50-4CCC-AE7B-751DF01FCC1B}" srcId="{6006DCBC-B985-4A59-9D46-2C76875143E6}" destId="{218A7264-CB0F-4592-ADD4-2D8A6FA2EA43}" srcOrd="2" destOrd="0" parTransId="{3CC1FB36-1A0D-4307-9C37-812B0C2B4CF8}" sibTransId="{70245514-FF4E-41AF-83C7-270907C70443}"/>
    <dgm:cxn modelId="{F3D9A564-A824-46C1-A4D7-809670B35C94}" srcId="{15F33081-BD01-4A48-AA6C-186E3BBD111A}" destId="{9671A2AE-14A7-47EA-B9E4-1B01399CC2CA}" srcOrd="3" destOrd="0" parTransId="{729CD14C-4B64-4B8D-87F3-4B5A4416EFF6}" sibTransId="{680E2EC9-0CB3-4740-BA59-5A768254CF8E}"/>
    <dgm:cxn modelId="{DEC76671-5169-4095-A548-1937809495E3}" srcId="{54E5D0E9-5CBE-4D84-B388-7FE3E7D73A39}" destId="{CA0A3014-D53E-47CB-9168-3AD22B396DDF}" srcOrd="1" destOrd="0" parTransId="{1B1E6FD4-4651-4BA3-8C39-E2D033F3050C}" sibTransId="{0CC12C08-1ADF-4D40-9FE6-B9F03CF4460E}"/>
    <dgm:cxn modelId="{1A70FD54-488B-4FF2-ADD7-DEBF60579961}" srcId="{9E95315F-E025-4969-8507-A42F6FB95A6F}" destId="{15F33081-BD01-4A48-AA6C-186E3BBD111A}" srcOrd="0" destOrd="0" parTransId="{38D74720-7B5D-4514-A92F-BE016E26B3E8}" sibTransId="{EA8F061B-DE30-4516-8C0C-4B0F9D754AD0}"/>
    <dgm:cxn modelId="{5A39D776-7935-43A1-A6F5-33B0050EC038}" srcId="{6006DCBC-B985-4A59-9D46-2C76875143E6}" destId="{1A786BD7-6605-485F-B87A-380C36255503}" srcOrd="1" destOrd="0" parTransId="{80775ED3-865C-4677-8A47-05ED1CB057C5}" sibTransId="{AF1F74FC-D153-464D-8588-93A70860E269}"/>
    <dgm:cxn modelId="{4D575E78-2DC6-4363-B582-F1CD6DCFC060}" srcId="{15F33081-BD01-4A48-AA6C-186E3BBD111A}" destId="{8DE026B1-BDD3-48A2-B01F-1724B940C0BF}" srcOrd="4" destOrd="0" parTransId="{C35C0857-0422-401C-B77A-6B838F35CEB0}" sibTransId="{818256C9-C895-46A0-A69E-C42840BB6B0C}"/>
    <dgm:cxn modelId="{22C98E8A-F337-4950-9748-0CCDAE59AEE2}" type="presOf" srcId="{8DE026B1-BDD3-48A2-B01F-1724B940C0BF}" destId="{4CBB84BE-2AF1-49FA-BE1E-61BAF8E1035C}" srcOrd="0" destOrd="4" presId="urn:microsoft.com/office/officeart/2005/8/layout/list1"/>
    <dgm:cxn modelId="{10241E8D-295E-44C3-B691-8A39C6CD1275}" srcId="{15F33081-BD01-4A48-AA6C-186E3BBD111A}" destId="{39FC4C14-3320-40EF-9986-AAC0E7CEBF14}" srcOrd="0" destOrd="0" parTransId="{6BEB8C89-2C33-468B-B238-C10B5EA41C8C}" sibTransId="{353B6BA4-F5CC-483D-A910-B0EA980C53D2}"/>
    <dgm:cxn modelId="{CD25EE92-CF65-4FB9-A6C5-FABA50DD675F}" srcId="{15F33081-BD01-4A48-AA6C-186E3BBD111A}" destId="{E0807D48-3425-43CF-B194-769F04A10B99}" srcOrd="1" destOrd="0" parTransId="{6ABECE08-034F-4F6F-BF78-365DDDF3259A}" sibTransId="{BCBC3C19-EB31-40E0-875C-9CECD4A81C07}"/>
    <dgm:cxn modelId="{77DC7695-A551-4B21-B075-04684231A5B0}" type="presOf" srcId="{218A7264-CB0F-4592-ADD4-2D8A6FA2EA43}" destId="{4186551C-D2C6-401D-A0A7-1080AB35FE50}" srcOrd="0" destOrd="2" presId="urn:microsoft.com/office/officeart/2005/8/layout/list1"/>
    <dgm:cxn modelId="{B367E6A3-78D9-42FE-9B0E-BD596DE7DA93}" type="presOf" srcId="{39FC4C14-3320-40EF-9986-AAC0E7CEBF14}" destId="{4CBB84BE-2AF1-49FA-BE1E-61BAF8E1035C}" srcOrd="0" destOrd="0" presId="urn:microsoft.com/office/officeart/2005/8/layout/list1"/>
    <dgm:cxn modelId="{6B392FA9-ECE2-4FA5-9D8A-E12866305233}" srcId="{9E95315F-E025-4969-8507-A42F6FB95A6F}" destId="{54E5D0E9-5CBE-4D84-B388-7FE3E7D73A39}" srcOrd="2" destOrd="0" parTransId="{61566B5D-C894-4872-9AFC-659D10409FE4}" sibTransId="{5E217A8A-E56A-4DD9-8AC4-8C4378E2A187}"/>
    <dgm:cxn modelId="{946653AE-1225-4348-B6C2-18156414F793}" type="presOf" srcId="{6006DCBC-B985-4A59-9D46-2C76875143E6}" destId="{9BB62EFF-97E4-4E73-B895-F41B3DAB79AE}" srcOrd="1" destOrd="0" presId="urn:microsoft.com/office/officeart/2005/8/layout/list1"/>
    <dgm:cxn modelId="{02EBA9C5-ED5E-4EEA-BBC9-43B6FDB36719}" type="presOf" srcId="{6006DCBC-B985-4A59-9D46-2C76875143E6}" destId="{6EF09B66-222D-4900-8CA0-07C3F0ED948C}" srcOrd="0" destOrd="0" presId="urn:microsoft.com/office/officeart/2005/8/layout/list1"/>
    <dgm:cxn modelId="{E819C6C9-1BC1-440F-8CB1-09BFD93C295F}" type="presOf" srcId="{1A786BD7-6605-485F-B87A-380C36255503}" destId="{4186551C-D2C6-401D-A0A7-1080AB35FE50}" srcOrd="0" destOrd="1" presId="urn:microsoft.com/office/officeart/2005/8/layout/list1"/>
    <dgm:cxn modelId="{993C55E4-049F-40B7-9A54-0932BB83BCFE}" type="presOf" srcId="{050C4711-0E7C-4D68-A42A-F83A7E3A4EDC}" destId="{4186551C-D2C6-401D-A0A7-1080AB35FE50}" srcOrd="0" destOrd="0" presId="urn:microsoft.com/office/officeart/2005/8/layout/list1"/>
    <dgm:cxn modelId="{5D8B57E4-48EB-4CFE-B331-2CDF72F71996}" srcId="{54E5D0E9-5CBE-4D84-B388-7FE3E7D73A39}" destId="{B3B1A55B-D386-473B-83EA-B2759477B15E}" srcOrd="2" destOrd="0" parTransId="{078CCB68-6796-4312-973B-F11C3782EA03}" sibTransId="{15C6F524-F2E6-4915-BD58-F0451F36B986}"/>
    <dgm:cxn modelId="{F6A284E4-FBB6-48BF-9E57-CBF7F5F26365}" type="presOf" srcId="{B37F6CC2-A0E6-43A5-8579-5B01031A4AD6}" destId="{4CBB84BE-2AF1-49FA-BE1E-61BAF8E1035C}" srcOrd="0" destOrd="2" presId="urn:microsoft.com/office/officeart/2005/8/layout/list1"/>
    <dgm:cxn modelId="{D8D466E8-B58E-4E53-85C5-AF0CB2EBFC45}" srcId="{6006DCBC-B985-4A59-9D46-2C76875143E6}" destId="{339BD1AB-E41C-4E9C-A64F-279B4984766D}" srcOrd="3" destOrd="0" parTransId="{8F49D8D0-9FF1-4C74-A766-1EBF3AB183F3}" sibTransId="{5C30D131-00D2-45DF-B942-EE257CB38102}"/>
    <dgm:cxn modelId="{BAD33BF1-3AEC-4F3A-8D36-C9BD06057AB1}" type="presOf" srcId="{15F33081-BD01-4A48-AA6C-186E3BBD111A}" destId="{FB07CC97-4872-42FF-A463-4C3373DEF602}" srcOrd="0" destOrd="0" presId="urn:microsoft.com/office/officeart/2005/8/layout/list1"/>
    <dgm:cxn modelId="{DAB2B4F2-3753-4426-BBD6-DA079C6E6B8B}" srcId="{15F33081-BD01-4A48-AA6C-186E3BBD111A}" destId="{B37F6CC2-A0E6-43A5-8579-5B01031A4AD6}" srcOrd="2" destOrd="0" parTransId="{6DB851A3-89ED-4166-A477-F9E454871B8A}" sibTransId="{9188C8BD-8369-46C6-8D5A-EAB75BC595C3}"/>
    <dgm:cxn modelId="{989597F6-8E7F-47AF-9AF0-D355FAA55B4D}" srcId="{6006DCBC-B985-4A59-9D46-2C76875143E6}" destId="{050C4711-0E7C-4D68-A42A-F83A7E3A4EDC}" srcOrd="0" destOrd="0" parTransId="{4E8EE467-17DA-498C-AB9D-46CFF2CE7CD4}" sibTransId="{75AADFE7-E27A-4183-8FFF-201E413747DD}"/>
    <dgm:cxn modelId="{734F55FC-F9DF-4078-AC57-3FE9D609CB9D}" srcId="{54E5D0E9-5CBE-4D84-B388-7FE3E7D73A39}" destId="{E4D65A48-F986-4DA4-A90F-427445E9662E}" srcOrd="0" destOrd="0" parTransId="{46A6A3FF-F403-4CFE-8965-1CAF5C58262E}" sibTransId="{65C90ABD-98CE-4F16-9E1B-F5E18A27F681}"/>
    <dgm:cxn modelId="{92DEC0FF-1140-4643-A93E-C3DE973CC9E1}" type="presOf" srcId="{9671A2AE-14A7-47EA-B9E4-1B01399CC2CA}" destId="{4CBB84BE-2AF1-49FA-BE1E-61BAF8E1035C}" srcOrd="0" destOrd="3" presId="urn:microsoft.com/office/officeart/2005/8/layout/list1"/>
    <dgm:cxn modelId="{46F83D39-811B-431C-92FB-8E9A6FFB48A3}" type="presParOf" srcId="{A9796888-7775-4777-AD4C-657C90AE9509}" destId="{4A57671E-987D-421B-BF08-5AC543019F89}" srcOrd="0" destOrd="0" presId="urn:microsoft.com/office/officeart/2005/8/layout/list1"/>
    <dgm:cxn modelId="{6A880D37-073A-48C6-9E9F-E0640B408636}" type="presParOf" srcId="{4A57671E-987D-421B-BF08-5AC543019F89}" destId="{FB07CC97-4872-42FF-A463-4C3373DEF602}" srcOrd="0" destOrd="0" presId="urn:microsoft.com/office/officeart/2005/8/layout/list1"/>
    <dgm:cxn modelId="{CB5667A4-01D4-487A-8A30-AB5C2725149B}" type="presParOf" srcId="{4A57671E-987D-421B-BF08-5AC543019F89}" destId="{4372C846-9460-470A-98E1-5C0892A52036}" srcOrd="1" destOrd="0" presId="urn:microsoft.com/office/officeart/2005/8/layout/list1"/>
    <dgm:cxn modelId="{A5210569-E961-4263-8B8B-29E882AE1A39}" type="presParOf" srcId="{A9796888-7775-4777-AD4C-657C90AE9509}" destId="{5B09C74F-2825-4D97-ABA5-909C8499B04D}" srcOrd="1" destOrd="0" presId="urn:microsoft.com/office/officeart/2005/8/layout/list1"/>
    <dgm:cxn modelId="{6FD4C7BE-778D-42D1-AA77-E1E48A30C236}" type="presParOf" srcId="{A9796888-7775-4777-AD4C-657C90AE9509}" destId="{4CBB84BE-2AF1-49FA-BE1E-61BAF8E1035C}" srcOrd="2" destOrd="0" presId="urn:microsoft.com/office/officeart/2005/8/layout/list1"/>
    <dgm:cxn modelId="{06B2A029-8094-4D67-B6EA-D2ADBABCE8DC}" type="presParOf" srcId="{A9796888-7775-4777-AD4C-657C90AE9509}" destId="{C69817E3-6EB7-49C8-8288-E4CA0E5E6813}" srcOrd="3" destOrd="0" presId="urn:microsoft.com/office/officeart/2005/8/layout/list1"/>
    <dgm:cxn modelId="{7FB91876-2D89-4984-9441-86BCD8897933}" type="presParOf" srcId="{A9796888-7775-4777-AD4C-657C90AE9509}" destId="{38767C3B-6D32-4640-89FE-F902823665BC}" srcOrd="4" destOrd="0" presId="urn:microsoft.com/office/officeart/2005/8/layout/list1"/>
    <dgm:cxn modelId="{383AEBB3-61A9-48C1-AF41-E04B0F3EEB39}" type="presParOf" srcId="{38767C3B-6D32-4640-89FE-F902823665BC}" destId="{6EF09B66-222D-4900-8CA0-07C3F0ED948C}" srcOrd="0" destOrd="0" presId="urn:microsoft.com/office/officeart/2005/8/layout/list1"/>
    <dgm:cxn modelId="{68379757-2A6F-4BA4-BCA3-66ED57718289}" type="presParOf" srcId="{38767C3B-6D32-4640-89FE-F902823665BC}" destId="{9BB62EFF-97E4-4E73-B895-F41B3DAB79AE}" srcOrd="1" destOrd="0" presId="urn:microsoft.com/office/officeart/2005/8/layout/list1"/>
    <dgm:cxn modelId="{B8384FC8-E5A6-4936-84E5-707D26059846}" type="presParOf" srcId="{A9796888-7775-4777-AD4C-657C90AE9509}" destId="{3C35D262-9F57-4A37-B26C-7BDD8782D7A2}" srcOrd="5" destOrd="0" presId="urn:microsoft.com/office/officeart/2005/8/layout/list1"/>
    <dgm:cxn modelId="{EFF2E1FA-843D-48A3-B8C3-C86F311C67EE}" type="presParOf" srcId="{A9796888-7775-4777-AD4C-657C90AE9509}" destId="{4186551C-D2C6-401D-A0A7-1080AB35FE50}" srcOrd="6" destOrd="0" presId="urn:microsoft.com/office/officeart/2005/8/layout/list1"/>
    <dgm:cxn modelId="{72F22EA6-D651-408D-93D3-B1B156572930}" type="presParOf" srcId="{A9796888-7775-4777-AD4C-657C90AE9509}" destId="{E9D73B71-E725-4047-AA27-F9CDC5BD1461}" srcOrd="7" destOrd="0" presId="urn:microsoft.com/office/officeart/2005/8/layout/list1"/>
    <dgm:cxn modelId="{3D8DB356-0A3C-4C9C-884A-7C6A2EE9CBF9}" type="presParOf" srcId="{A9796888-7775-4777-AD4C-657C90AE9509}" destId="{030256FB-3F4F-4599-A3CD-2916729AD544}" srcOrd="8" destOrd="0" presId="urn:microsoft.com/office/officeart/2005/8/layout/list1"/>
    <dgm:cxn modelId="{B9818FC3-4C7D-4EED-896B-B1261EE5F14A}" type="presParOf" srcId="{030256FB-3F4F-4599-A3CD-2916729AD544}" destId="{1DE98F73-4A19-4323-82E9-A9A2D098763A}" srcOrd="0" destOrd="0" presId="urn:microsoft.com/office/officeart/2005/8/layout/list1"/>
    <dgm:cxn modelId="{77CD1396-FB27-43F4-A1BA-CD1A6460F614}" type="presParOf" srcId="{030256FB-3F4F-4599-A3CD-2916729AD544}" destId="{3B820512-20CF-4A46-A095-6FACBFB47A3B}" srcOrd="1" destOrd="0" presId="urn:microsoft.com/office/officeart/2005/8/layout/list1"/>
    <dgm:cxn modelId="{39C07A70-1725-4A5E-81B5-F72BD6E4305D}" type="presParOf" srcId="{A9796888-7775-4777-AD4C-657C90AE9509}" destId="{2459D8E5-6DD1-42F0-A1D9-F059A26FD988}" srcOrd="9" destOrd="0" presId="urn:microsoft.com/office/officeart/2005/8/layout/list1"/>
    <dgm:cxn modelId="{3C716DF9-FD82-4125-A961-3B597FED0AEC}" type="presParOf" srcId="{A9796888-7775-4777-AD4C-657C90AE9509}" destId="{04A1B3ED-C7A0-490C-95A3-B5D008071400}"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E95315F-E025-4969-8507-A42F6FB95A6F}"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15F33081-BD01-4A48-AA6C-186E3BBD111A}">
      <dgm:prSet custT="1"/>
      <dgm:spPr/>
      <dgm:t>
        <a:bodyPr/>
        <a:lstStyle/>
        <a:p>
          <a:r>
            <a:rPr lang="en-US" sz="1600" dirty="0"/>
            <a:t>West Texas Event – Dec. 7, 2022 @ 03:50 CT – 1560 MW load reduction</a:t>
          </a:r>
        </a:p>
      </dgm:t>
    </dgm:pt>
    <dgm:pt modelId="{38D74720-7B5D-4514-A92F-BE016E26B3E8}" type="parTrans" cxnId="{1A70FD54-488B-4FF2-ADD7-DEBF60579961}">
      <dgm:prSet/>
      <dgm:spPr/>
      <dgm:t>
        <a:bodyPr/>
        <a:lstStyle/>
        <a:p>
          <a:endParaRPr lang="en-US"/>
        </a:p>
      </dgm:t>
    </dgm:pt>
    <dgm:pt modelId="{EA8F061B-DE30-4516-8C0C-4B0F9D754AD0}" type="sibTrans" cxnId="{1A70FD54-488B-4FF2-ADD7-DEBF60579961}">
      <dgm:prSet/>
      <dgm:spPr/>
      <dgm:t>
        <a:bodyPr/>
        <a:lstStyle/>
        <a:p>
          <a:endParaRPr lang="en-US"/>
        </a:p>
      </dgm:t>
    </dgm:pt>
    <dgm:pt modelId="{39FC4C14-3320-40EF-9986-AAC0E7CEBF14}">
      <dgm:prSet custT="1"/>
      <dgm:spPr/>
      <dgm:t>
        <a:bodyPr/>
        <a:lstStyle/>
        <a:p>
          <a:r>
            <a:rPr lang="en-US" sz="1400" dirty="0">
              <a:solidFill>
                <a:schemeClr val="tx2"/>
              </a:solidFill>
            </a:rPr>
            <a:t>Multiple Single-Phase Line-to-Ground (SLG) faults and a 3LG ground fault at 138 kV station with delayed 19-cycle clearing due to beaker failure</a:t>
          </a:r>
        </a:p>
      </dgm:t>
    </dgm:pt>
    <dgm:pt modelId="{6BEB8C89-2C33-468B-B238-C10B5EA41C8C}" type="parTrans" cxnId="{10241E8D-295E-44C3-B691-8A39C6CD1275}">
      <dgm:prSet/>
      <dgm:spPr/>
      <dgm:t>
        <a:bodyPr/>
        <a:lstStyle/>
        <a:p>
          <a:endParaRPr lang="en-US"/>
        </a:p>
      </dgm:t>
    </dgm:pt>
    <dgm:pt modelId="{353B6BA4-F5CC-483D-A910-B0EA980C53D2}" type="sibTrans" cxnId="{10241E8D-295E-44C3-B691-8A39C6CD1275}">
      <dgm:prSet/>
      <dgm:spPr/>
      <dgm:t>
        <a:bodyPr/>
        <a:lstStyle/>
        <a:p>
          <a:endParaRPr lang="en-US"/>
        </a:p>
      </dgm:t>
    </dgm:pt>
    <dgm:pt modelId="{E0807D48-3425-43CF-B194-769F04A10B99}">
      <dgm:prSet custT="1"/>
      <dgm:spPr/>
      <dgm:t>
        <a:bodyPr/>
        <a:lstStyle/>
        <a:p>
          <a:r>
            <a:rPr lang="en-US" sz="1400" dirty="0">
              <a:solidFill>
                <a:schemeClr val="tx2"/>
              </a:solidFill>
            </a:rPr>
            <a:t>Hundreds of loads in Far West Weather zone reduced ~1,560 MW during the event due to extended low voltage period</a:t>
          </a:r>
        </a:p>
      </dgm:t>
    </dgm:pt>
    <dgm:pt modelId="{6ABECE08-034F-4F6F-BF78-365DDDF3259A}" type="parTrans" cxnId="{CD25EE92-CF65-4FB9-A6C5-FABA50DD675F}">
      <dgm:prSet/>
      <dgm:spPr/>
      <dgm:t>
        <a:bodyPr/>
        <a:lstStyle/>
        <a:p>
          <a:endParaRPr lang="en-US"/>
        </a:p>
      </dgm:t>
    </dgm:pt>
    <dgm:pt modelId="{BCBC3C19-EB31-40E0-875C-9CECD4A81C07}" type="sibTrans" cxnId="{CD25EE92-CF65-4FB9-A6C5-FABA50DD675F}">
      <dgm:prSet/>
      <dgm:spPr/>
      <dgm:t>
        <a:bodyPr/>
        <a:lstStyle/>
        <a:p>
          <a:endParaRPr lang="en-US"/>
        </a:p>
      </dgm:t>
    </dgm:pt>
    <dgm:pt modelId="{9671A2AE-14A7-47EA-B9E4-1B01399CC2CA}">
      <dgm:prSet custT="1"/>
      <dgm:spPr/>
      <dgm:t>
        <a:bodyPr/>
        <a:lstStyle/>
        <a:p>
          <a:r>
            <a:rPr lang="en-US" sz="1400" dirty="0">
              <a:solidFill>
                <a:schemeClr val="tx2"/>
              </a:solidFill>
            </a:rPr>
            <a:t>10 large PELs reduced a combined ~162 MW (39% of consumption)</a:t>
          </a:r>
        </a:p>
      </dgm:t>
    </dgm:pt>
    <dgm:pt modelId="{729CD14C-4B64-4B8D-87F3-4B5A4416EFF6}" type="parTrans" cxnId="{F3D9A564-A824-46C1-A4D7-809670B35C94}">
      <dgm:prSet/>
      <dgm:spPr/>
      <dgm:t>
        <a:bodyPr/>
        <a:lstStyle/>
        <a:p>
          <a:endParaRPr lang="en-US"/>
        </a:p>
      </dgm:t>
    </dgm:pt>
    <dgm:pt modelId="{680E2EC9-0CB3-4740-BA59-5A768254CF8E}" type="sibTrans" cxnId="{F3D9A564-A824-46C1-A4D7-809670B35C94}">
      <dgm:prSet/>
      <dgm:spPr/>
      <dgm:t>
        <a:bodyPr/>
        <a:lstStyle/>
        <a:p>
          <a:endParaRPr lang="en-US"/>
        </a:p>
      </dgm:t>
    </dgm:pt>
    <dgm:pt modelId="{561E74D6-C6EE-4C58-AABB-6EC1D44D1AD1}">
      <dgm:prSet custT="1"/>
      <dgm:spPr/>
      <dgm:t>
        <a:bodyPr/>
        <a:lstStyle/>
        <a:p>
          <a:r>
            <a:rPr lang="en-US" sz="1400" dirty="0">
              <a:solidFill>
                <a:schemeClr val="tx2"/>
              </a:solidFill>
            </a:rPr>
            <a:t>Largest load reduction from oil and gas production, processing, and delivery facilities (~420 MW from 24 loads) </a:t>
          </a:r>
        </a:p>
      </dgm:t>
    </dgm:pt>
    <dgm:pt modelId="{0400C534-E3E6-49FC-8D9A-EE57C9AC4781}" type="parTrans" cxnId="{AA2673CE-8237-4D79-B29A-09B78E8E4C8A}">
      <dgm:prSet/>
      <dgm:spPr/>
      <dgm:t>
        <a:bodyPr/>
        <a:lstStyle/>
        <a:p>
          <a:endParaRPr lang="en-US"/>
        </a:p>
      </dgm:t>
    </dgm:pt>
    <dgm:pt modelId="{68252B43-C653-4840-A308-37327AE98EBC}" type="sibTrans" cxnId="{AA2673CE-8237-4D79-B29A-09B78E8E4C8A}">
      <dgm:prSet/>
      <dgm:spPr/>
      <dgm:t>
        <a:bodyPr/>
        <a:lstStyle/>
        <a:p>
          <a:endParaRPr lang="en-US"/>
        </a:p>
      </dgm:t>
    </dgm:pt>
    <dgm:pt modelId="{79284F85-5444-4801-AF38-1F46CAE9E557}">
      <dgm:prSet custT="1"/>
      <dgm:spPr/>
      <dgm:t>
        <a:bodyPr/>
        <a:lstStyle/>
        <a:p>
          <a:r>
            <a:rPr lang="en-US" sz="1400" dirty="0">
              <a:solidFill>
                <a:schemeClr val="tx2"/>
              </a:solidFill>
            </a:rPr>
            <a:t>System frequency increased to 60.235 Hz and recovered in 12m27s</a:t>
          </a:r>
        </a:p>
      </dgm:t>
    </dgm:pt>
    <dgm:pt modelId="{60B298C2-F4D9-44DA-9444-B3CEB20C2D9C}" type="parTrans" cxnId="{0BF61521-51D1-411F-8448-A87C9F0F36B5}">
      <dgm:prSet/>
      <dgm:spPr/>
      <dgm:t>
        <a:bodyPr/>
        <a:lstStyle/>
        <a:p>
          <a:endParaRPr lang="en-US"/>
        </a:p>
      </dgm:t>
    </dgm:pt>
    <dgm:pt modelId="{674C439B-6525-4E67-AA5B-E920ABE347E8}" type="sibTrans" cxnId="{0BF61521-51D1-411F-8448-A87C9F0F36B5}">
      <dgm:prSet/>
      <dgm:spPr/>
      <dgm:t>
        <a:bodyPr/>
        <a:lstStyle/>
        <a:p>
          <a:endParaRPr lang="en-US"/>
        </a:p>
      </dgm:t>
    </dgm:pt>
    <dgm:pt modelId="{E9AE3261-322D-46E7-A79A-6406E0FEA077}">
      <dgm:prSet custT="1"/>
      <dgm:spPr/>
      <dgm:t>
        <a:bodyPr/>
        <a:lstStyle/>
        <a:p>
          <a:endParaRPr lang="en-US" sz="1400" dirty="0">
            <a:solidFill>
              <a:schemeClr val="tx2"/>
            </a:solidFill>
          </a:endParaRPr>
        </a:p>
      </dgm:t>
    </dgm:pt>
    <dgm:pt modelId="{630A07D1-0253-4359-8C65-E0434E259992}" type="parTrans" cxnId="{B46CC1E3-F9E0-4DC5-B80C-1A2EA89AEE43}">
      <dgm:prSet/>
      <dgm:spPr/>
      <dgm:t>
        <a:bodyPr/>
        <a:lstStyle/>
        <a:p>
          <a:endParaRPr lang="en-US"/>
        </a:p>
      </dgm:t>
    </dgm:pt>
    <dgm:pt modelId="{2D35BAB1-CDE1-4FF6-954E-CA47B030D100}" type="sibTrans" cxnId="{B46CC1E3-F9E0-4DC5-B80C-1A2EA89AEE43}">
      <dgm:prSet/>
      <dgm:spPr/>
      <dgm:t>
        <a:bodyPr/>
        <a:lstStyle/>
        <a:p>
          <a:endParaRPr lang="en-US"/>
        </a:p>
      </dgm:t>
    </dgm:pt>
    <dgm:pt modelId="{599ACFA1-A20A-49E4-9FCA-DC8F5286A997}">
      <dgm:prSet custT="1"/>
      <dgm:spPr/>
      <dgm:t>
        <a:bodyPr/>
        <a:lstStyle/>
        <a:p>
          <a:r>
            <a:rPr lang="en-US" sz="1400" dirty="0">
              <a:solidFill>
                <a:schemeClr val="tx2"/>
              </a:solidFill>
            </a:rPr>
            <a:t>112 MW of thermal generation tripped during event</a:t>
          </a:r>
        </a:p>
      </dgm:t>
    </dgm:pt>
    <dgm:pt modelId="{C7B84886-5705-44D5-BCD6-C7ADCEE987DC}" type="parTrans" cxnId="{AEED59CC-BF59-4EA1-AC2F-AEB90864728D}">
      <dgm:prSet/>
      <dgm:spPr/>
      <dgm:t>
        <a:bodyPr/>
        <a:lstStyle/>
        <a:p>
          <a:endParaRPr lang="en-US"/>
        </a:p>
      </dgm:t>
    </dgm:pt>
    <dgm:pt modelId="{7E9F5F95-2796-4A2E-9AC2-79BDF8074749}" type="sibTrans" cxnId="{AEED59CC-BF59-4EA1-AC2F-AEB90864728D}">
      <dgm:prSet/>
      <dgm:spPr/>
      <dgm:t>
        <a:bodyPr/>
        <a:lstStyle/>
        <a:p>
          <a:endParaRPr lang="en-US"/>
        </a:p>
      </dgm:t>
    </dgm:pt>
    <dgm:pt modelId="{A9796888-7775-4777-AD4C-657C90AE9509}" type="pres">
      <dgm:prSet presAssocID="{9E95315F-E025-4969-8507-A42F6FB95A6F}" presName="linear" presStyleCnt="0">
        <dgm:presLayoutVars>
          <dgm:dir/>
          <dgm:animLvl val="lvl"/>
          <dgm:resizeHandles val="exact"/>
        </dgm:presLayoutVars>
      </dgm:prSet>
      <dgm:spPr/>
    </dgm:pt>
    <dgm:pt modelId="{4A57671E-987D-421B-BF08-5AC543019F89}" type="pres">
      <dgm:prSet presAssocID="{15F33081-BD01-4A48-AA6C-186E3BBD111A}" presName="parentLin" presStyleCnt="0"/>
      <dgm:spPr/>
    </dgm:pt>
    <dgm:pt modelId="{FB07CC97-4872-42FF-A463-4C3373DEF602}" type="pres">
      <dgm:prSet presAssocID="{15F33081-BD01-4A48-AA6C-186E3BBD111A}" presName="parentLeftMargin" presStyleLbl="node1" presStyleIdx="0" presStyleCnt="1"/>
      <dgm:spPr/>
    </dgm:pt>
    <dgm:pt modelId="{4372C846-9460-470A-98E1-5C0892A52036}" type="pres">
      <dgm:prSet presAssocID="{15F33081-BD01-4A48-AA6C-186E3BBD111A}" presName="parentText" presStyleLbl="node1" presStyleIdx="0" presStyleCnt="1" custScaleX="121852" custScaleY="37338" custLinFactNeighborX="55965" custLinFactNeighborY="176">
        <dgm:presLayoutVars>
          <dgm:chMax val="0"/>
          <dgm:bulletEnabled val="1"/>
        </dgm:presLayoutVars>
      </dgm:prSet>
      <dgm:spPr/>
    </dgm:pt>
    <dgm:pt modelId="{5B09C74F-2825-4D97-ABA5-909C8499B04D}" type="pres">
      <dgm:prSet presAssocID="{15F33081-BD01-4A48-AA6C-186E3BBD111A}" presName="negativeSpace" presStyleCnt="0"/>
      <dgm:spPr/>
    </dgm:pt>
    <dgm:pt modelId="{4CBB84BE-2AF1-49FA-BE1E-61BAF8E1035C}" type="pres">
      <dgm:prSet presAssocID="{15F33081-BD01-4A48-AA6C-186E3BBD111A}" presName="childText" presStyleLbl="conFgAcc1" presStyleIdx="0" presStyleCnt="1" custScaleY="159564">
        <dgm:presLayoutVars>
          <dgm:bulletEnabled val="1"/>
        </dgm:presLayoutVars>
      </dgm:prSet>
      <dgm:spPr/>
    </dgm:pt>
  </dgm:ptLst>
  <dgm:cxnLst>
    <dgm:cxn modelId="{6EE2FE0F-936D-4E3E-9CCB-37FF68AEEC28}" type="presOf" srcId="{9E95315F-E025-4969-8507-A42F6FB95A6F}" destId="{A9796888-7775-4777-AD4C-657C90AE9509}" srcOrd="0" destOrd="0" presId="urn:microsoft.com/office/officeart/2005/8/layout/list1"/>
    <dgm:cxn modelId="{0BF61521-51D1-411F-8448-A87C9F0F36B5}" srcId="{15F33081-BD01-4A48-AA6C-186E3BBD111A}" destId="{79284F85-5444-4801-AF38-1F46CAE9E557}" srcOrd="4" destOrd="0" parTransId="{60B298C2-F4D9-44DA-9444-B3CEB20C2D9C}" sibTransId="{674C439B-6525-4E67-AA5B-E920ABE347E8}"/>
    <dgm:cxn modelId="{17A08225-B427-4E72-BF0F-AE05DA297B8F}" type="presOf" srcId="{15F33081-BD01-4A48-AA6C-186E3BBD111A}" destId="{4372C846-9460-470A-98E1-5C0892A52036}" srcOrd="1" destOrd="0" presId="urn:microsoft.com/office/officeart/2005/8/layout/list1"/>
    <dgm:cxn modelId="{FD8C0A38-C508-4758-A1B1-1FA6482077F1}" type="presOf" srcId="{79284F85-5444-4801-AF38-1F46CAE9E557}" destId="{4CBB84BE-2AF1-49FA-BE1E-61BAF8E1035C}" srcOrd="0" destOrd="4" presId="urn:microsoft.com/office/officeart/2005/8/layout/list1"/>
    <dgm:cxn modelId="{56B84563-C55D-4ACB-A9DC-91058FB6DF8D}" type="presOf" srcId="{E0807D48-3425-43CF-B194-769F04A10B99}" destId="{4CBB84BE-2AF1-49FA-BE1E-61BAF8E1035C}" srcOrd="0" destOrd="1" presId="urn:microsoft.com/office/officeart/2005/8/layout/list1"/>
    <dgm:cxn modelId="{F3D9A564-A824-46C1-A4D7-809670B35C94}" srcId="{15F33081-BD01-4A48-AA6C-186E3BBD111A}" destId="{9671A2AE-14A7-47EA-B9E4-1B01399CC2CA}" srcOrd="2" destOrd="0" parTransId="{729CD14C-4B64-4B8D-87F3-4B5A4416EFF6}" sibTransId="{680E2EC9-0CB3-4740-BA59-5A768254CF8E}"/>
    <dgm:cxn modelId="{1A70FD54-488B-4FF2-ADD7-DEBF60579961}" srcId="{9E95315F-E025-4969-8507-A42F6FB95A6F}" destId="{15F33081-BD01-4A48-AA6C-186E3BBD111A}" srcOrd="0" destOrd="0" parTransId="{38D74720-7B5D-4514-A92F-BE016E26B3E8}" sibTransId="{EA8F061B-DE30-4516-8C0C-4B0F9D754AD0}"/>
    <dgm:cxn modelId="{10241E8D-295E-44C3-B691-8A39C6CD1275}" srcId="{15F33081-BD01-4A48-AA6C-186E3BBD111A}" destId="{39FC4C14-3320-40EF-9986-AAC0E7CEBF14}" srcOrd="0" destOrd="0" parTransId="{6BEB8C89-2C33-468B-B238-C10B5EA41C8C}" sibTransId="{353B6BA4-F5CC-483D-A910-B0EA980C53D2}"/>
    <dgm:cxn modelId="{CD25EE92-CF65-4FB9-A6C5-FABA50DD675F}" srcId="{15F33081-BD01-4A48-AA6C-186E3BBD111A}" destId="{E0807D48-3425-43CF-B194-769F04A10B99}" srcOrd="1" destOrd="0" parTransId="{6ABECE08-034F-4F6F-BF78-365DDDF3259A}" sibTransId="{BCBC3C19-EB31-40E0-875C-9CECD4A81C07}"/>
    <dgm:cxn modelId="{B9D47698-E432-43A4-9384-37CEAFE8FFAB}" type="presOf" srcId="{E9AE3261-322D-46E7-A79A-6406E0FEA077}" destId="{4CBB84BE-2AF1-49FA-BE1E-61BAF8E1035C}" srcOrd="0" destOrd="6" presId="urn:microsoft.com/office/officeart/2005/8/layout/list1"/>
    <dgm:cxn modelId="{B367E6A3-78D9-42FE-9B0E-BD596DE7DA93}" type="presOf" srcId="{39FC4C14-3320-40EF-9986-AAC0E7CEBF14}" destId="{4CBB84BE-2AF1-49FA-BE1E-61BAF8E1035C}" srcOrd="0" destOrd="0" presId="urn:microsoft.com/office/officeart/2005/8/layout/list1"/>
    <dgm:cxn modelId="{AEED59CC-BF59-4EA1-AC2F-AEB90864728D}" srcId="{15F33081-BD01-4A48-AA6C-186E3BBD111A}" destId="{599ACFA1-A20A-49E4-9FCA-DC8F5286A997}" srcOrd="5" destOrd="0" parTransId="{C7B84886-5705-44D5-BCD6-C7ADCEE987DC}" sibTransId="{7E9F5F95-2796-4A2E-9AC2-79BDF8074749}"/>
    <dgm:cxn modelId="{EFE35BCE-D8FA-4E1A-8776-88964FBE1AE5}" type="presOf" srcId="{599ACFA1-A20A-49E4-9FCA-DC8F5286A997}" destId="{4CBB84BE-2AF1-49FA-BE1E-61BAF8E1035C}" srcOrd="0" destOrd="5" presId="urn:microsoft.com/office/officeart/2005/8/layout/list1"/>
    <dgm:cxn modelId="{AA2673CE-8237-4D79-B29A-09B78E8E4C8A}" srcId="{15F33081-BD01-4A48-AA6C-186E3BBD111A}" destId="{561E74D6-C6EE-4C58-AABB-6EC1D44D1AD1}" srcOrd="3" destOrd="0" parTransId="{0400C534-E3E6-49FC-8D9A-EE57C9AC4781}" sibTransId="{68252B43-C653-4840-A308-37327AE98EBC}"/>
    <dgm:cxn modelId="{E7F1F5D2-7744-4A7A-9AC6-958ED1254065}" type="presOf" srcId="{561E74D6-C6EE-4C58-AABB-6EC1D44D1AD1}" destId="{4CBB84BE-2AF1-49FA-BE1E-61BAF8E1035C}" srcOrd="0" destOrd="3" presId="urn:microsoft.com/office/officeart/2005/8/layout/list1"/>
    <dgm:cxn modelId="{B46CC1E3-F9E0-4DC5-B80C-1A2EA89AEE43}" srcId="{15F33081-BD01-4A48-AA6C-186E3BBD111A}" destId="{E9AE3261-322D-46E7-A79A-6406E0FEA077}" srcOrd="6" destOrd="0" parTransId="{630A07D1-0253-4359-8C65-E0434E259992}" sibTransId="{2D35BAB1-CDE1-4FF6-954E-CA47B030D100}"/>
    <dgm:cxn modelId="{BAD33BF1-3AEC-4F3A-8D36-C9BD06057AB1}" type="presOf" srcId="{15F33081-BD01-4A48-AA6C-186E3BBD111A}" destId="{FB07CC97-4872-42FF-A463-4C3373DEF602}" srcOrd="0" destOrd="0" presId="urn:microsoft.com/office/officeart/2005/8/layout/list1"/>
    <dgm:cxn modelId="{92DEC0FF-1140-4643-A93E-C3DE973CC9E1}" type="presOf" srcId="{9671A2AE-14A7-47EA-B9E4-1B01399CC2CA}" destId="{4CBB84BE-2AF1-49FA-BE1E-61BAF8E1035C}" srcOrd="0" destOrd="2" presId="urn:microsoft.com/office/officeart/2005/8/layout/list1"/>
    <dgm:cxn modelId="{46F83D39-811B-431C-92FB-8E9A6FFB48A3}" type="presParOf" srcId="{A9796888-7775-4777-AD4C-657C90AE9509}" destId="{4A57671E-987D-421B-BF08-5AC543019F89}" srcOrd="0" destOrd="0" presId="urn:microsoft.com/office/officeart/2005/8/layout/list1"/>
    <dgm:cxn modelId="{6A880D37-073A-48C6-9E9F-E0640B408636}" type="presParOf" srcId="{4A57671E-987D-421B-BF08-5AC543019F89}" destId="{FB07CC97-4872-42FF-A463-4C3373DEF602}" srcOrd="0" destOrd="0" presId="urn:microsoft.com/office/officeart/2005/8/layout/list1"/>
    <dgm:cxn modelId="{CB5667A4-01D4-487A-8A30-AB5C2725149B}" type="presParOf" srcId="{4A57671E-987D-421B-BF08-5AC543019F89}" destId="{4372C846-9460-470A-98E1-5C0892A52036}" srcOrd="1" destOrd="0" presId="urn:microsoft.com/office/officeart/2005/8/layout/list1"/>
    <dgm:cxn modelId="{A5210569-E961-4263-8B8B-29E882AE1A39}" type="presParOf" srcId="{A9796888-7775-4777-AD4C-657C90AE9509}" destId="{5B09C74F-2825-4D97-ABA5-909C8499B04D}" srcOrd="1" destOrd="0" presId="urn:microsoft.com/office/officeart/2005/8/layout/list1"/>
    <dgm:cxn modelId="{6FD4C7BE-778D-42D1-AA77-E1E48A30C236}" type="presParOf" srcId="{A9796888-7775-4777-AD4C-657C90AE9509}" destId="{4CBB84BE-2AF1-49FA-BE1E-61BAF8E1035C}"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E95315F-E025-4969-8507-A42F6FB95A6F}"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6006DCBC-B985-4A59-9D46-2C76875143E6}">
      <dgm:prSet custT="1"/>
      <dgm:spPr/>
      <dgm:t>
        <a:bodyPr/>
        <a:lstStyle/>
        <a:p>
          <a:r>
            <a:rPr lang="en-US" sz="1600" dirty="0"/>
            <a:t>West Texas Event – Jan. 23, 2023 @ 12:19 CT</a:t>
          </a:r>
        </a:p>
      </dgm:t>
    </dgm:pt>
    <dgm:pt modelId="{AFBCE22D-FB96-47B7-B310-72D6D2EA2412}" type="parTrans" cxnId="{0984C73C-30C2-40AF-8235-183527A20E18}">
      <dgm:prSet/>
      <dgm:spPr/>
      <dgm:t>
        <a:bodyPr/>
        <a:lstStyle/>
        <a:p>
          <a:endParaRPr lang="en-US"/>
        </a:p>
      </dgm:t>
    </dgm:pt>
    <dgm:pt modelId="{62CDB1E2-5359-43FC-8A5D-7AA52ACF6F3C}" type="sibTrans" cxnId="{0984C73C-30C2-40AF-8235-183527A20E18}">
      <dgm:prSet/>
      <dgm:spPr/>
      <dgm:t>
        <a:bodyPr/>
        <a:lstStyle/>
        <a:p>
          <a:endParaRPr lang="en-US"/>
        </a:p>
      </dgm:t>
    </dgm:pt>
    <dgm:pt modelId="{050C4711-0E7C-4D68-A42A-F83A7E3A4EDC}">
      <dgm:prSet custT="1"/>
      <dgm:spPr/>
      <dgm:t>
        <a:bodyPr/>
        <a:lstStyle/>
        <a:p>
          <a:r>
            <a:rPr lang="en-US" sz="1400" dirty="0">
              <a:solidFill>
                <a:schemeClr val="tx2"/>
              </a:solidFill>
            </a:rPr>
            <a:t>SLG fault at 138 kV station with normal 4-cycle clearing </a:t>
          </a:r>
        </a:p>
      </dgm:t>
    </dgm:pt>
    <dgm:pt modelId="{4E8EE467-17DA-498C-AB9D-46CFF2CE7CD4}" type="parTrans" cxnId="{989597F6-8E7F-47AF-9AF0-D355FAA55B4D}">
      <dgm:prSet/>
      <dgm:spPr/>
      <dgm:t>
        <a:bodyPr/>
        <a:lstStyle/>
        <a:p>
          <a:endParaRPr lang="en-US"/>
        </a:p>
      </dgm:t>
    </dgm:pt>
    <dgm:pt modelId="{75AADFE7-E27A-4183-8FFF-201E413747DD}" type="sibTrans" cxnId="{989597F6-8E7F-47AF-9AF0-D355FAA55B4D}">
      <dgm:prSet/>
      <dgm:spPr/>
      <dgm:t>
        <a:bodyPr/>
        <a:lstStyle/>
        <a:p>
          <a:endParaRPr lang="en-US"/>
        </a:p>
      </dgm:t>
    </dgm:pt>
    <dgm:pt modelId="{1A786BD7-6605-485F-B87A-380C36255503}">
      <dgm:prSet custT="1"/>
      <dgm:spPr/>
      <dgm:t>
        <a:bodyPr/>
        <a:lstStyle/>
        <a:p>
          <a:r>
            <a:rPr lang="en-US" sz="1400" dirty="0">
              <a:solidFill>
                <a:schemeClr val="tx2"/>
              </a:solidFill>
            </a:rPr>
            <a:t>5 large PELs reduced a combined 212 MWs (82% of consumption) </a:t>
          </a:r>
        </a:p>
      </dgm:t>
    </dgm:pt>
    <dgm:pt modelId="{80775ED3-865C-4677-8A47-05ED1CB057C5}" type="parTrans" cxnId="{5A39D776-7935-43A1-A6F5-33B0050EC038}">
      <dgm:prSet/>
      <dgm:spPr/>
      <dgm:t>
        <a:bodyPr/>
        <a:lstStyle/>
        <a:p>
          <a:endParaRPr lang="en-US"/>
        </a:p>
      </dgm:t>
    </dgm:pt>
    <dgm:pt modelId="{AF1F74FC-D153-464D-8588-93A70860E269}" type="sibTrans" cxnId="{5A39D776-7935-43A1-A6F5-33B0050EC038}">
      <dgm:prSet/>
      <dgm:spPr/>
      <dgm:t>
        <a:bodyPr/>
        <a:lstStyle/>
        <a:p>
          <a:endParaRPr lang="en-US"/>
        </a:p>
      </dgm:t>
    </dgm:pt>
    <dgm:pt modelId="{54E5D0E9-5CBE-4D84-B388-7FE3E7D73A39}">
      <dgm:prSet custT="1"/>
      <dgm:spPr/>
      <dgm:t>
        <a:bodyPr/>
        <a:lstStyle/>
        <a:p>
          <a:r>
            <a:rPr lang="en-US" sz="1600" dirty="0"/>
            <a:t>West Texas Event – Oct. 26, 2023 @ 10:28 CT</a:t>
          </a:r>
        </a:p>
      </dgm:t>
    </dgm:pt>
    <dgm:pt modelId="{61566B5D-C894-4872-9AFC-659D10409FE4}" type="parTrans" cxnId="{6B392FA9-ECE2-4FA5-9D8A-E12866305233}">
      <dgm:prSet/>
      <dgm:spPr/>
      <dgm:t>
        <a:bodyPr/>
        <a:lstStyle/>
        <a:p>
          <a:endParaRPr lang="en-US"/>
        </a:p>
      </dgm:t>
    </dgm:pt>
    <dgm:pt modelId="{5E217A8A-E56A-4DD9-8AC4-8C4378E2A187}" type="sibTrans" cxnId="{6B392FA9-ECE2-4FA5-9D8A-E12866305233}">
      <dgm:prSet/>
      <dgm:spPr/>
      <dgm:t>
        <a:bodyPr/>
        <a:lstStyle/>
        <a:p>
          <a:endParaRPr lang="en-US"/>
        </a:p>
      </dgm:t>
    </dgm:pt>
    <dgm:pt modelId="{E4D65A48-F986-4DA4-A90F-427445E9662E}">
      <dgm:prSet custT="1"/>
      <dgm:spPr/>
      <dgm:t>
        <a:bodyPr/>
        <a:lstStyle/>
        <a:p>
          <a:r>
            <a:rPr lang="en-US" sz="1400" dirty="0">
              <a:solidFill>
                <a:schemeClr val="tx2"/>
              </a:solidFill>
            </a:rPr>
            <a:t>SLG Fault at 138 kV station with normal 4-cycle clearing</a:t>
          </a:r>
        </a:p>
      </dgm:t>
    </dgm:pt>
    <dgm:pt modelId="{46A6A3FF-F403-4CFE-8965-1CAF5C58262E}" type="parTrans" cxnId="{734F55FC-F9DF-4078-AC57-3FE9D609CB9D}">
      <dgm:prSet/>
      <dgm:spPr/>
      <dgm:t>
        <a:bodyPr/>
        <a:lstStyle/>
        <a:p>
          <a:endParaRPr lang="en-US"/>
        </a:p>
      </dgm:t>
    </dgm:pt>
    <dgm:pt modelId="{65C90ABD-98CE-4F16-9E1B-F5E18A27F681}" type="sibTrans" cxnId="{734F55FC-F9DF-4078-AC57-3FE9D609CB9D}">
      <dgm:prSet/>
      <dgm:spPr/>
      <dgm:t>
        <a:bodyPr/>
        <a:lstStyle/>
        <a:p>
          <a:endParaRPr lang="en-US"/>
        </a:p>
      </dgm:t>
    </dgm:pt>
    <dgm:pt modelId="{CA0A3014-D53E-47CB-9168-3AD22B396DDF}">
      <dgm:prSet custT="1"/>
      <dgm:spPr/>
      <dgm:t>
        <a:bodyPr/>
        <a:lstStyle/>
        <a:p>
          <a:r>
            <a:rPr lang="en-US" sz="1400" dirty="0">
              <a:solidFill>
                <a:schemeClr val="tx2"/>
              </a:solidFill>
            </a:rPr>
            <a:t>6 large PELs reduced a combined 177 MWs (57% of consumption)</a:t>
          </a:r>
        </a:p>
      </dgm:t>
    </dgm:pt>
    <dgm:pt modelId="{1B1E6FD4-4651-4BA3-8C39-E2D033F3050C}" type="parTrans" cxnId="{DEC76671-5169-4095-A548-1937809495E3}">
      <dgm:prSet/>
      <dgm:spPr/>
      <dgm:t>
        <a:bodyPr/>
        <a:lstStyle/>
        <a:p>
          <a:endParaRPr lang="en-US"/>
        </a:p>
      </dgm:t>
    </dgm:pt>
    <dgm:pt modelId="{0CC12C08-1ADF-4D40-9FE6-B9F03CF4460E}" type="sibTrans" cxnId="{DEC76671-5169-4095-A548-1937809495E3}">
      <dgm:prSet/>
      <dgm:spPr/>
      <dgm:t>
        <a:bodyPr/>
        <a:lstStyle/>
        <a:p>
          <a:endParaRPr lang="en-US"/>
        </a:p>
      </dgm:t>
    </dgm:pt>
    <dgm:pt modelId="{B3B1A55B-D386-473B-83EA-B2759477B15E}">
      <dgm:prSet custT="1"/>
      <dgm:spPr/>
      <dgm:t>
        <a:bodyPr/>
        <a:lstStyle/>
        <a:p>
          <a:r>
            <a:rPr lang="en-US" sz="1400" dirty="0">
              <a:solidFill>
                <a:schemeClr val="tx2"/>
              </a:solidFill>
            </a:rPr>
            <a:t>246 MW of IBR generation loss (all solar)</a:t>
          </a:r>
        </a:p>
      </dgm:t>
    </dgm:pt>
    <dgm:pt modelId="{078CCB68-6796-4312-973B-F11C3782EA03}" type="parTrans" cxnId="{5D8B57E4-48EB-4CFE-B331-2CDF72F71996}">
      <dgm:prSet/>
      <dgm:spPr/>
      <dgm:t>
        <a:bodyPr/>
        <a:lstStyle/>
        <a:p>
          <a:endParaRPr lang="en-US"/>
        </a:p>
      </dgm:t>
    </dgm:pt>
    <dgm:pt modelId="{15C6F524-F2E6-4915-BD58-F0451F36B986}" type="sibTrans" cxnId="{5D8B57E4-48EB-4CFE-B331-2CDF72F71996}">
      <dgm:prSet/>
      <dgm:spPr/>
      <dgm:t>
        <a:bodyPr/>
        <a:lstStyle/>
        <a:p>
          <a:endParaRPr lang="en-US"/>
        </a:p>
      </dgm:t>
    </dgm:pt>
    <dgm:pt modelId="{CD20DF4B-5D67-4656-A057-7A2C81C97277}">
      <dgm:prSet custT="1"/>
      <dgm:spPr/>
      <dgm:t>
        <a:bodyPr/>
        <a:lstStyle/>
        <a:p>
          <a:r>
            <a:rPr lang="en-US" sz="1400" dirty="0">
              <a:solidFill>
                <a:schemeClr val="tx2"/>
              </a:solidFill>
            </a:rPr>
            <a:t>253 MW of IBR generation loss (all solar)</a:t>
          </a:r>
        </a:p>
      </dgm:t>
    </dgm:pt>
    <dgm:pt modelId="{DDD656D6-708E-4296-978F-4C7B69DCFD2C}" type="parTrans" cxnId="{29324D67-9C36-44A5-88E1-E1060F5998AF}">
      <dgm:prSet/>
      <dgm:spPr/>
      <dgm:t>
        <a:bodyPr/>
        <a:lstStyle/>
        <a:p>
          <a:endParaRPr lang="en-US"/>
        </a:p>
      </dgm:t>
    </dgm:pt>
    <dgm:pt modelId="{F2E41198-5498-4B0B-8EAB-F5EA3E580332}" type="sibTrans" cxnId="{29324D67-9C36-44A5-88E1-E1060F5998AF}">
      <dgm:prSet/>
      <dgm:spPr/>
      <dgm:t>
        <a:bodyPr/>
        <a:lstStyle/>
        <a:p>
          <a:endParaRPr lang="en-US"/>
        </a:p>
      </dgm:t>
    </dgm:pt>
    <dgm:pt modelId="{D73FD289-69F1-428F-9827-884C19C4B35F}">
      <dgm:prSet custT="1"/>
      <dgm:spPr/>
      <dgm:t>
        <a:bodyPr/>
        <a:lstStyle/>
        <a:p>
          <a:r>
            <a:rPr lang="en-US" sz="1400" dirty="0">
              <a:solidFill>
                <a:schemeClr val="tx2"/>
              </a:solidFill>
            </a:rPr>
            <a:t>PEL loss identified during event analysis of IBR generation loss</a:t>
          </a:r>
        </a:p>
      </dgm:t>
    </dgm:pt>
    <dgm:pt modelId="{82483788-88D3-4C8D-9774-3614C371C8AA}" type="parTrans" cxnId="{5AF6A58C-8ED5-47BA-9A2C-E54D23308C1B}">
      <dgm:prSet/>
      <dgm:spPr/>
      <dgm:t>
        <a:bodyPr/>
        <a:lstStyle/>
        <a:p>
          <a:endParaRPr lang="en-US"/>
        </a:p>
      </dgm:t>
    </dgm:pt>
    <dgm:pt modelId="{9A5345C3-DAED-44C2-AD1C-3C9B246590D2}" type="sibTrans" cxnId="{5AF6A58C-8ED5-47BA-9A2C-E54D23308C1B}">
      <dgm:prSet/>
      <dgm:spPr/>
      <dgm:t>
        <a:bodyPr/>
        <a:lstStyle/>
        <a:p>
          <a:endParaRPr lang="en-US"/>
        </a:p>
      </dgm:t>
    </dgm:pt>
    <dgm:pt modelId="{B643DA50-9156-45C5-809E-EF8C340E84B9}">
      <dgm:prSet custT="1"/>
      <dgm:spPr/>
      <dgm:t>
        <a:bodyPr/>
        <a:lstStyle/>
        <a:p>
          <a:r>
            <a:rPr lang="en-US" sz="1400" dirty="0">
              <a:solidFill>
                <a:schemeClr val="tx2"/>
              </a:solidFill>
            </a:rPr>
            <a:t>PEL loss identified during event analysis of IBR generation loss</a:t>
          </a:r>
        </a:p>
      </dgm:t>
    </dgm:pt>
    <dgm:pt modelId="{847FA587-3A90-4830-AA17-B50233E14844}" type="parTrans" cxnId="{ECEEDB82-4783-47A0-8B48-BEEC21240930}">
      <dgm:prSet/>
      <dgm:spPr/>
      <dgm:t>
        <a:bodyPr/>
        <a:lstStyle/>
        <a:p>
          <a:endParaRPr lang="en-US"/>
        </a:p>
      </dgm:t>
    </dgm:pt>
    <dgm:pt modelId="{DA987148-AB66-478F-9C95-AFCF1BE90101}" type="sibTrans" cxnId="{ECEEDB82-4783-47A0-8B48-BEEC21240930}">
      <dgm:prSet/>
      <dgm:spPr/>
      <dgm:t>
        <a:bodyPr/>
        <a:lstStyle/>
        <a:p>
          <a:endParaRPr lang="en-US"/>
        </a:p>
      </dgm:t>
    </dgm:pt>
    <dgm:pt modelId="{A9796888-7775-4777-AD4C-657C90AE9509}" type="pres">
      <dgm:prSet presAssocID="{9E95315F-E025-4969-8507-A42F6FB95A6F}" presName="linear" presStyleCnt="0">
        <dgm:presLayoutVars>
          <dgm:dir/>
          <dgm:animLvl val="lvl"/>
          <dgm:resizeHandles val="exact"/>
        </dgm:presLayoutVars>
      </dgm:prSet>
      <dgm:spPr/>
    </dgm:pt>
    <dgm:pt modelId="{38767C3B-6D32-4640-89FE-F902823665BC}" type="pres">
      <dgm:prSet presAssocID="{6006DCBC-B985-4A59-9D46-2C76875143E6}" presName="parentLin" presStyleCnt="0"/>
      <dgm:spPr/>
    </dgm:pt>
    <dgm:pt modelId="{6EF09B66-222D-4900-8CA0-07C3F0ED948C}" type="pres">
      <dgm:prSet presAssocID="{6006DCBC-B985-4A59-9D46-2C76875143E6}" presName="parentLeftMargin" presStyleLbl="node1" presStyleIdx="0" presStyleCnt="2"/>
      <dgm:spPr/>
    </dgm:pt>
    <dgm:pt modelId="{9BB62EFF-97E4-4E73-B895-F41B3DAB79AE}" type="pres">
      <dgm:prSet presAssocID="{6006DCBC-B985-4A59-9D46-2C76875143E6}" presName="parentText" presStyleLbl="node1" presStyleIdx="0" presStyleCnt="2" custScaleX="122348" custScaleY="43382">
        <dgm:presLayoutVars>
          <dgm:chMax val="0"/>
          <dgm:bulletEnabled val="1"/>
        </dgm:presLayoutVars>
      </dgm:prSet>
      <dgm:spPr/>
    </dgm:pt>
    <dgm:pt modelId="{3C35D262-9F57-4A37-B26C-7BDD8782D7A2}" type="pres">
      <dgm:prSet presAssocID="{6006DCBC-B985-4A59-9D46-2C76875143E6}" presName="negativeSpace" presStyleCnt="0"/>
      <dgm:spPr/>
    </dgm:pt>
    <dgm:pt modelId="{4186551C-D2C6-401D-A0A7-1080AB35FE50}" type="pres">
      <dgm:prSet presAssocID="{6006DCBC-B985-4A59-9D46-2C76875143E6}" presName="childText" presStyleLbl="conFgAcc1" presStyleIdx="0" presStyleCnt="2" custScaleY="86181">
        <dgm:presLayoutVars>
          <dgm:bulletEnabled val="1"/>
        </dgm:presLayoutVars>
      </dgm:prSet>
      <dgm:spPr/>
    </dgm:pt>
    <dgm:pt modelId="{E9D73B71-E725-4047-AA27-F9CDC5BD1461}" type="pres">
      <dgm:prSet presAssocID="{62CDB1E2-5359-43FC-8A5D-7AA52ACF6F3C}" presName="spaceBetweenRectangles" presStyleCnt="0"/>
      <dgm:spPr/>
    </dgm:pt>
    <dgm:pt modelId="{030256FB-3F4F-4599-A3CD-2916729AD544}" type="pres">
      <dgm:prSet presAssocID="{54E5D0E9-5CBE-4D84-B388-7FE3E7D73A39}" presName="parentLin" presStyleCnt="0"/>
      <dgm:spPr/>
    </dgm:pt>
    <dgm:pt modelId="{1DE98F73-4A19-4323-82E9-A9A2D098763A}" type="pres">
      <dgm:prSet presAssocID="{54E5D0E9-5CBE-4D84-B388-7FE3E7D73A39}" presName="parentLeftMargin" presStyleLbl="node1" presStyleIdx="0" presStyleCnt="2"/>
      <dgm:spPr/>
    </dgm:pt>
    <dgm:pt modelId="{3B820512-20CF-4A46-A095-6FACBFB47A3B}" type="pres">
      <dgm:prSet presAssocID="{54E5D0E9-5CBE-4D84-B388-7FE3E7D73A39}" presName="parentText" presStyleLbl="node1" presStyleIdx="1" presStyleCnt="2" custScaleX="122349" custScaleY="41661">
        <dgm:presLayoutVars>
          <dgm:chMax val="0"/>
          <dgm:bulletEnabled val="1"/>
        </dgm:presLayoutVars>
      </dgm:prSet>
      <dgm:spPr/>
    </dgm:pt>
    <dgm:pt modelId="{2459D8E5-6DD1-42F0-A1D9-F059A26FD988}" type="pres">
      <dgm:prSet presAssocID="{54E5D0E9-5CBE-4D84-B388-7FE3E7D73A39}" presName="negativeSpace" presStyleCnt="0"/>
      <dgm:spPr/>
    </dgm:pt>
    <dgm:pt modelId="{04A1B3ED-C7A0-490C-95A3-B5D008071400}" type="pres">
      <dgm:prSet presAssocID="{54E5D0E9-5CBE-4D84-B388-7FE3E7D73A39}" presName="childText" presStyleLbl="conFgAcc1" presStyleIdx="1" presStyleCnt="2" custScaleY="92626">
        <dgm:presLayoutVars>
          <dgm:bulletEnabled val="1"/>
        </dgm:presLayoutVars>
      </dgm:prSet>
      <dgm:spPr/>
    </dgm:pt>
  </dgm:ptLst>
  <dgm:cxnLst>
    <dgm:cxn modelId="{E7A34604-3369-4258-9156-03C0EF1C75CB}" type="presOf" srcId="{54E5D0E9-5CBE-4D84-B388-7FE3E7D73A39}" destId="{1DE98F73-4A19-4323-82E9-A9A2D098763A}" srcOrd="0" destOrd="0" presId="urn:microsoft.com/office/officeart/2005/8/layout/list1"/>
    <dgm:cxn modelId="{2668A005-32D9-4197-9EA4-97CEEB4AA4E1}" type="presOf" srcId="{CA0A3014-D53E-47CB-9168-3AD22B396DDF}" destId="{04A1B3ED-C7A0-490C-95A3-B5D008071400}" srcOrd="0" destOrd="1" presId="urn:microsoft.com/office/officeart/2005/8/layout/list1"/>
    <dgm:cxn modelId="{EA2D2D0C-E62E-411F-BCAC-3EDEAA61F42A}" type="presOf" srcId="{E4D65A48-F986-4DA4-A90F-427445E9662E}" destId="{04A1B3ED-C7A0-490C-95A3-B5D008071400}" srcOrd="0" destOrd="0" presId="urn:microsoft.com/office/officeart/2005/8/layout/list1"/>
    <dgm:cxn modelId="{6EE2FE0F-936D-4E3E-9CCB-37FF68AEEC28}" type="presOf" srcId="{9E95315F-E025-4969-8507-A42F6FB95A6F}" destId="{A9796888-7775-4777-AD4C-657C90AE9509}" srcOrd="0" destOrd="0" presId="urn:microsoft.com/office/officeart/2005/8/layout/list1"/>
    <dgm:cxn modelId="{D0035522-054D-433D-8C22-6D4E31A08237}" type="presOf" srcId="{54E5D0E9-5CBE-4D84-B388-7FE3E7D73A39}" destId="{3B820512-20CF-4A46-A095-6FACBFB47A3B}" srcOrd="1" destOrd="0" presId="urn:microsoft.com/office/officeart/2005/8/layout/list1"/>
    <dgm:cxn modelId="{2921C32F-85FA-436F-8615-302497C2CD65}" type="presOf" srcId="{B3B1A55B-D386-473B-83EA-B2759477B15E}" destId="{04A1B3ED-C7A0-490C-95A3-B5D008071400}" srcOrd="0" destOrd="2" presId="urn:microsoft.com/office/officeart/2005/8/layout/list1"/>
    <dgm:cxn modelId="{0984C73C-30C2-40AF-8235-183527A20E18}" srcId="{9E95315F-E025-4969-8507-A42F6FB95A6F}" destId="{6006DCBC-B985-4A59-9D46-2C76875143E6}" srcOrd="0" destOrd="0" parTransId="{AFBCE22D-FB96-47B7-B310-72D6D2EA2412}" sibTransId="{62CDB1E2-5359-43FC-8A5D-7AA52ACF6F3C}"/>
    <dgm:cxn modelId="{29324D67-9C36-44A5-88E1-E1060F5998AF}" srcId="{6006DCBC-B985-4A59-9D46-2C76875143E6}" destId="{CD20DF4B-5D67-4656-A057-7A2C81C97277}" srcOrd="2" destOrd="0" parTransId="{DDD656D6-708E-4296-978F-4C7B69DCFD2C}" sibTransId="{F2E41198-5498-4B0B-8EAB-F5EA3E580332}"/>
    <dgm:cxn modelId="{DEC76671-5169-4095-A548-1937809495E3}" srcId="{54E5D0E9-5CBE-4D84-B388-7FE3E7D73A39}" destId="{CA0A3014-D53E-47CB-9168-3AD22B396DDF}" srcOrd="1" destOrd="0" parTransId="{1B1E6FD4-4651-4BA3-8C39-E2D033F3050C}" sibTransId="{0CC12C08-1ADF-4D40-9FE6-B9F03CF4460E}"/>
    <dgm:cxn modelId="{5A39D776-7935-43A1-A6F5-33B0050EC038}" srcId="{6006DCBC-B985-4A59-9D46-2C76875143E6}" destId="{1A786BD7-6605-485F-B87A-380C36255503}" srcOrd="1" destOrd="0" parTransId="{80775ED3-865C-4677-8A47-05ED1CB057C5}" sibTransId="{AF1F74FC-D153-464D-8588-93A70860E269}"/>
    <dgm:cxn modelId="{13C15D77-3C87-4D68-80AC-C56F9834BBF3}" type="presOf" srcId="{D73FD289-69F1-428F-9827-884C19C4B35F}" destId="{4186551C-D2C6-401D-A0A7-1080AB35FE50}" srcOrd="0" destOrd="3" presId="urn:microsoft.com/office/officeart/2005/8/layout/list1"/>
    <dgm:cxn modelId="{079DFC59-B165-42AE-ACEC-45E64EF9E99E}" type="presOf" srcId="{B643DA50-9156-45C5-809E-EF8C340E84B9}" destId="{04A1B3ED-C7A0-490C-95A3-B5D008071400}" srcOrd="0" destOrd="3" presId="urn:microsoft.com/office/officeart/2005/8/layout/list1"/>
    <dgm:cxn modelId="{ECEEDB82-4783-47A0-8B48-BEEC21240930}" srcId="{54E5D0E9-5CBE-4D84-B388-7FE3E7D73A39}" destId="{B643DA50-9156-45C5-809E-EF8C340E84B9}" srcOrd="3" destOrd="0" parTransId="{847FA587-3A90-4830-AA17-B50233E14844}" sibTransId="{DA987148-AB66-478F-9C95-AFCF1BE90101}"/>
    <dgm:cxn modelId="{5AF6A58C-8ED5-47BA-9A2C-E54D23308C1B}" srcId="{6006DCBC-B985-4A59-9D46-2C76875143E6}" destId="{D73FD289-69F1-428F-9827-884C19C4B35F}" srcOrd="3" destOrd="0" parTransId="{82483788-88D3-4C8D-9774-3614C371C8AA}" sibTransId="{9A5345C3-DAED-44C2-AD1C-3C9B246590D2}"/>
    <dgm:cxn modelId="{6B392FA9-ECE2-4FA5-9D8A-E12866305233}" srcId="{9E95315F-E025-4969-8507-A42F6FB95A6F}" destId="{54E5D0E9-5CBE-4D84-B388-7FE3E7D73A39}" srcOrd="1" destOrd="0" parTransId="{61566B5D-C894-4872-9AFC-659D10409FE4}" sibTransId="{5E217A8A-E56A-4DD9-8AC4-8C4378E2A187}"/>
    <dgm:cxn modelId="{5FB408AD-A2F4-4167-A917-D5E8246ADAED}" type="presOf" srcId="{CD20DF4B-5D67-4656-A057-7A2C81C97277}" destId="{4186551C-D2C6-401D-A0A7-1080AB35FE50}" srcOrd="0" destOrd="2" presId="urn:microsoft.com/office/officeart/2005/8/layout/list1"/>
    <dgm:cxn modelId="{946653AE-1225-4348-B6C2-18156414F793}" type="presOf" srcId="{6006DCBC-B985-4A59-9D46-2C76875143E6}" destId="{9BB62EFF-97E4-4E73-B895-F41B3DAB79AE}" srcOrd="1" destOrd="0" presId="urn:microsoft.com/office/officeart/2005/8/layout/list1"/>
    <dgm:cxn modelId="{02EBA9C5-ED5E-4EEA-BBC9-43B6FDB36719}" type="presOf" srcId="{6006DCBC-B985-4A59-9D46-2C76875143E6}" destId="{6EF09B66-222D-4900-8CA0-07C3F0ED948C}" srcOrd="0" destOrd="0" presId="urn:microsoft.com/office/officeart/2005/8/layout/list1"/>
    <dgm:cxn modelId="{E819C6C9-1BC1-440F-8CB1-09BFD93C295F}" type="presOf" srcId="{1A786BD7-6605-485F-B87A-380C36255503}" destId="{4186551C-D2C6-401D-A0A7-1080AB35FE50}" srcOrd="0" destOrd="1" presId="urn:microsoft.com/office/officeart/2005/8/layout/list1"/>
    <dgm:cxn modelId="{993C55E4-049F-40B7-9A54-0932BB83BCFE}" type="presOf" srcId="{050C4711-0E7C-4D68-A42A-F83A7E3A4EDC}" destId="{4186551C-D2C6-401D-A0A7-1080AB35FE50}" srcOrd="0" destOrd="0" presId="urn:microsoft.com/office/officeart/2005/8/layout/list1"/>
    <dgm:cxn modelId="{5D8B57E4-48EB-4CFE-B331-2CDF72F71996}" srcId="{54E5D0E9-5CBE-4D84-B388-7FE3E7D73A39}" destId="{B3B1A55B-D386-473B-83EA-B2759477B15E}" srcOrd="2" destOrd="0" parTransId="{078CCB68-6796-4312-973B-F11C3782EA03}" sibTransId="{15C6F524-F2E6-4915-BD58-F0451F36B986}"/>
    <dgm:cxn modelId="{989597F6-8E7F-47AF-9AF0-D355FAA55B4D}" srcId="{6006DCBC-B985-4A59-9D46-2C76875143E6}" destId="{050C4711-0E7C-4D68-A42A-F83A7E3A4EDC}" srcOrd="0" destOrd="0" parTransId="{4E8EE467-17DA-498C-AB9D-46CFF2CE7CD4}" sibTransId="{75AADFE7-E27A-4183-8FFF-201E413747DD}"/>
    <dgm:cxn modelId="{734F55FC-F9DF-4078-AC57-3FE9D609CB9D}" srcId="{54E5D0E9-5CBE-4D84-B388-7FE3E7D73A39}" destId="{E4D65A48-F986-4DA4-A90F-427445E9662E}" srcOrd="0" destOrd="0" parTransId="{46A6A3FF-F403-4CFE-8965-1CAF5C58262E}" sibTransId="{65C90ABD-98CE-4F16-9E1B-F5E18A27F681}"/>
    <dgm:cxn modelId="{7FB91876-2D89-4984-9441-86BCD8897933}" type="presParOf" srcId="{A9796888-7775-4777-AD4C-657C90AE9509}" destId="{38767C3B-6D32-4640-89FE-F902823665BC}" srcOrd="0" destOrd="0" presId="urn:microsoft.com/office/officeart/2005/8/layout/list1"/>
    <dgm:cxn modelId="{383AEBB3-61A9-48C1-AF41-E04B0F3EEB39}" type="presParOf" srcId="{38767C3B-6D32-4640-89FE-F902823665BC}" destId="{6EF09B66-222D-4900-8CA0-07C3F0ED948C}" srcOrd="0" destOrd="0" presId="urn:microsoft.com/office/officeart/2005/8/layout/list1"/>
    <dgm:cxn modelId="{68379757-2A6F-4BA4-BCA3-66ED57718289}" type="presParOf" srcId="{38767C3B-6D32-4640-89FE-F902823665BC}" destId="{9BB62EFF-97E4-4E73-B895-F41B3DAB79AE}" srcOrd="1" destOrd="0" presId="urn:microsoft.com/office/officeart/2005/8/layout/list1"/>
    <dgm:cxn modelId="{B8384FC8-E5A6-4936-84E5-707D26059846}" type="presParOf" srcId="{A9796888-7775-4777-AD4C-657C90AE9509}" destId="{3C35D262-9F57-4A37-B26C-7BDD8782D7A2}" srcOrd="1" destOrd="0" presId="urn:microsoft.com/office/officeart/2005/8/layout/list1"/>
    <dgm:cxn modelId="{EFF2E1FA-843D-48A3-B8C3-C86F311C67EE}" type="presParOf" srcId="{A9796888-7775-4777-AD4C-657C90AE9509}" destId="{4186551C-D2C6-401D-A0A7-1080AB35FE50}" srcOrd="2" destOrd="0" presId="urn:microsoft.com/office/officeart/2005/8/layout/list1"/>
    <dgm:cxn modelId="{72F22EA6-D651-408D-93D3-B1B156572930}" type="presParOf" srcId="{A9796888-7775-4777-AD4C-657C90AE9509}" destId="{E9D73B71-E725-4047-AA27-F9CDC5BD1461}" srcOrd="3" destOrd="0" presId="urn:microsoft.com/office/officeart/2005/8/layout/list1"/>
    <dgm:cxn modelId="{3D8DB356-0A3C-4C9C-884A-7C6A2EE9CBF9}" type="presParOf" srcId="{A9796888-7775-4777-AD4C-657C90AE9509}" destId="{030256FB-3F4F-4599-A3CD-2916729AD544}" srcOrd="4" destOrd="0" presId="urn:microsoft.com/office/officeart/2005/8/layout/list1"/>
    <dgm:cxn modelId="{B9818FC3-4C7D-4EED-896B-B1261EE5F14A}" type="presParOf" srcId="{030256FB-3F4F-4599-A3CD-2916729AD544}" destId="{1DE98F73-4A19-4323-82E9-A9A2D098763A}" srcOrd="0" destOrd="0" presId="urn:microsoft.com/office/officeart/2005/8/layout/list1"/>
    <dgm:cxn modelId="{77CD1396-FB27-43F4-A1BA-CD1A6460F614}" type="presParOf" srcId="{030256FB-3F4F-4599-A3CD-2916729AD544}" destId="{3B820512-20CF-4A46-A095-6FACBFB47A3B}" srcOrd="1" destOrd="0" presId="urn:microsoft.com/office/officeart/2005/8/layout/list1"/>
    <dgm:cxn modelId="{39C07A70-1725-4A5E-81B5-F72BD6E4305D}" type="presParOf" srcId="{A9796888-7775-4777-AD4C-657C90AE9509}" destId="{2459D8E5-6DD1-42F0-A1D9-F059A26FD988}" srcOrd="5" destOrd="0" presId="urn:microsoft.com/office/officeart/2005/8/layout/list1"/>
    <dgm:cxn modelId="{3C716DF9-FD82-4125-A961-3B597FED0AEC}" type="presParOf" srcId="{A9796888-7775-4777-AD4C-657C90AE9509}" destId="{04A1B3ED-C7A0-490C-95A3-B5D008071400}"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BB84BE-2AF1-49FA-BE1E-61BAF8E1035C}">
      <dsp:nvSpPr>
        <dsp:cNvPr id="0" name=""/>
        <dsp:cNvSpPr/>
      </dsp:nvSpPr>
      <dsp:spPr>
        <a:xfrm>
          <a:off x="0" y="208736"/>
          <a:ext cx="8534400" cy="16317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62364" tIns="291592" rIns="662364"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a:solidFill>
                <a:schemeClr val="tx2"/>
              </a:solidFill>
            </a:rPr>
            <a:t>Single large industrial load</a:t>
          </a:r>
        </a:p>
        <a:p>
          <a:pPr marL="114300" lvl="1" indent="-114300" algn="l" defTabSz="622300">
            <a:lnSpc>
              <a:spcPct val="90000"/>
            </a:lnSpc>
            <a:spcBef>
              <a:spcPct val="0"/>
            </a:spcBef>
            <a:spcAft>
              <a:spcPct val="15000"/>
            </a:spcAft>
            <a:buChar char="•"/>
          </a:pPr>
          <a:r>
            <a:rPr lang="en-US" sz="1400" kern="1200" dirty="0">
              <a:solidFill>
                <a:schemeClr val="tx2"/>
              </a:solidFill>
            </a:rPr>
            <a:t>Repeated large load reductions of ~400-700 MWs due to faults in the area</a:t>
          </a:r>
        </a:p>
        <a:p>
          <a:pPr marL="114300" lvl="1" indent="-114300" algn="l" defTabSz="622300">
            <a:lnSpc>
              <a:spcPct val="90000"/>
            </a:lnSpc>
            <a:spcBef>
              <a:spcPct val="0"/>
            </a:spcBef>
            <a:spcAft>
              <a:spcPct val="15000"/>
            </a:spcAft>
            <a:buChar char="•"/>
          </a:pPr>
          <a:r>
            <a:rPr lang="en-US" sz="1400" kern="1200" dirty="0">
              <a:solidFill>
                <a:schemeClr val="tx2"/>
              </a:solidFill>
            </a:rPr>
            <a:t>High system frequencies up to ~60.11 Hz </a:t>
          </a:r>
        </a:p>
        <a:p>
          <a:pPr marL="114300" lvl="1" indent="-114300" algn="l" defTabSz="622300">
            <a:lnSpc>
              <a:spcPct val="90000"/>
            </a:lnSpc>
            <a:spcBef>
              <a:spcPct val="0"/>
            </a:spcBef>
            <a:spcAft>
              <a:spcPct val="15000"/>
            </a:spcAft>
            <a:buChar char="•"/>
          </a:pPr>
          <a:r>
            <a:rPr lang="en-US" sz="1400" kern="1200" dirty="0">
              <a:solidFill>
                <a:schemeClr val="tx2"/>
              </a:solidFill>
            </a:rPr>
            <a:t>Updated variable frequency drive settings and internal systems to improve ride-though capabilities</a:t>
          </a:r>
        </a:p>
        <a:p>
          <a:pPr marL="114300" lvl="1" indent="-114300" algn="l" defTabSz="622300">
            <a:lnSpc>
              <a:spcPct val="90000"/>
            </a:lnSpc>
            <a:spcBef>
              <a:spcPct val="0"/>
            </a:spcBef>
            <a:spcAft>
              <a:spcPct val="15000"/>
            </a:spcAft>
            <a:buChar char="•"/>
          </a:pPr>
          <a:r>
            <a:rPr lang="en-US" sz="1400" kern="1200" dirty="0">
              <a:solidFill>
                <a:schemeClr val="tx2"/>
              </a:solidFill>
            </a:rPr>
            <a:t>Improved performance seen in 2024</a:t>
          </a:r>
        </a:p>
      </dsp:txBody>
      <dsp:txXfrm>
        <a:off x="0" y="208736"/>
        <a:ext cx="8534400" cy="1631700"/>
      </dsp:txXfrm>
    </dsp:sp>
    <dsp:sp modelId="{4372C846-9460-470A-98E1-5C0892A52036}">
      <dsp:nvSpPr>
        <dsp:cNvPr id="0" name=""/>
        <dsp:cNvSpPr/>
      </dsp:nvSpPr>
      <dsp:spPr>
        <a:xfrm>
          <a:off x="426720" y="2096"/>
          <a:ext cx="7279535" cy="41328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5806" tIns="0" rIns="225806" bIns="0" numCol="1" spcCol="1270" anchor="ctr" anchorCtr="0">
          <a:noAutofit/>
        </a:bodyPr>
        <a:lstStyle/>
        <a:p>
          <a:pPr marL="0" lvl="0" indent="0" algn="l" defTabSz="711200">
            <a:lnSpc>
              <a:spcPct val="90000"/>
            </a:lnSpc>
            <a:spcBef>
              <a:spcPct val="0"/>
            </a:spcBef>
            <a:spcAft>
              <a:spcPct val="35000"/>
            </a:spcAft>
            <a:buNone/>
          </a:pPr>
          <a:r>
            <a:rPr lang="en-US" sz="1600" kern="1200" dirty="0"/>
            <a:t>Texas Coast Load Loss Events (8 Events from Nov. 2020 – Mar. 2023)</a:t>
          </a:r>
        </a:p>
      </dsp:txBody>
      <dsp:txXfrm>
        <a:off x="446895" y="22271"/>
        <a:ext cx="7239185" cy="372930"/>
      </dsp:txXfrm>
    </dsp:sp>
    <dsp:sp modelId="{4186551C-D2C6-401D-A0A7-1080AB35FE50}">
      <dsp:nvSpPr>
        <dsp:cNvPr id="0" name=""/>
        <dsp:cNvSpPr/>
      </dsp:nvSpPr>
      <dsp:spPr>
        <a:xfrm>
          <a:off x="0" y="2122676"/>
          <a:ext cx="8534400" cy="14112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62364" tIns="291592" rIns="662364"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a:solidFill>
                <a:schemeClr val="tx2"/>
              </a:solidFill>
            </a:rPr>
            <a:t>Multiple normally cleared Three-Phase Line-to-Ground (3LG) faults within one minute at 345 kV station</a:t>
          </a:r>
        </a:p>
        <a:p>
          <a:pPr marL="114300" lvl="1" indent="-114300" algn="l" defTabSz="622300">
            <a:lnSpc>
              <a:spcPct val="90000"/>
            </a:lnSpc>
            <a:spcBef>
              <a:spcPct val="0"/>
            </a:spcBef>
            <a:spcAft>
              <a:spcPct val="15000"/>
            </a:spcAft>
            <a:buChar char="•"/>
          </a:pPr>
          <a:r>
            <a:rPr lang="en-US" sz="1400" kern="1200" dirty="0">
              <a:solidFill>
                <a:schemeClr val="tx2"/>
              </a:solidFill>
            </a:rPr>
            <a:t>~60 loads in West Texas reduced a combined ~415 MW during the event</a:t>
          </a:r>
        </a:p>
        <a:p>
          <a:pPr marL="114300" lvl="1" indent="-114300" algn="l" defTabSz="622300">
            <a:lnSpc>
              <a:spcPct val="90000"/>
            </a:lnSpc>
            <a:spcBef>
              <a:spcPct val="0"/>
            </a:spcBef>
            <a:spcAft>
              <a:spcPct val="15000"/>
            </a:spcAft>
            <a:buChar char="•"/>
          </a:pPr>
          <a:r>
            <a:rPr lang="en-US" sz="1400" kern="1200" dirty="0">
              <a:solidFill>
                <a:schemeClr val="tx2"/>
              </a:solidFill>
            </a:rPr>
            <a:t>7 large PELs reduced a combined 107 MWs (52% of consumption) </a:t>
          </a:r>
        </a:p>
        <a:p>
          <a:pPr marL="114300" lvl="1" indent="-114300" algn="l" defTabSz="622300">
            <a:lnSpc>
              <a:spcPct val="90000"/>
            </a:lnSpc>
            <a:spcBef>
              <a:spcPct val="0"/>
            </a:spcBef>
            <a:spcAft>
              <a:spcPct val="15000"/>
            </a:spcAft>
            <a:buChar char="•"/>
          </a:pPr>
          <a:r>
            <a:rPr lang="en-US" sz="1400" kern="1200" dirty="0">
              <a:solidFill>
                <a:schemeClr val="tx2"/>
              </a:solidFill>
            </a:rPr>
            <a:t>System frequency increased to 60.086 Hz</a:t>
          </a:r>
        </a:p>
      </dsp:txBody>
      <dsp:txXfrm>
        <a:off x="0" y="2122676"/>
        <a:ext cx="8534400" cy="1411200"/>
      </dsp:txXfrm>
    </dsp:sp>
    <dsp:sp modelId="{9BB62EFF-97E4-4E73-B895-F41B3DAB79AE}">
      <dsp:nvSpPr>
        <dsp:cNvPr id="0" name=""/>
        <dsp:cNvSpPr/>
      </dsp:nvSpPr>
      <dsp:spPr>
        <a:xfrm>
          <a:off x="426720" y="1916036"/>
          <a:ext cx="7309167" cy="41328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5806" tIns="0" rIns="225806" bIns="0" numCol="1" spcCol="1270" anchor="ctr" anchorCtr="0">
          <a:noAutofit/>
        </a:bodyPr>
        <a:lstStyle/>
        <a:p>
          <a:pPr marL="0" lvl="0" indent="0" algn="l" defTabSz="711200">
            <a:lnSpc>
              <a:spcPct val="90000"/>
            </a:lnSpc>
            <a:spcBef>
              <a:spcPct val="0"/>
            </a:spcBef>
            <a:spcAft>
              <a:spcPct val="35000"/>
            </a:spcAft>
            <a:buNone/>
          </a:pPr>
          <a:r>
            <a:rPr lang="en-US" sz="1600" kern="1200" dirty="0"/>
            <a:t>West Texas Event – Oct. 12, 2022 @ 05:56 CT – 415 MW load reduction</a:t>
          </a:r>
        </a:p>
      </dsp:txBody>
      <dsp:txXfrm>
        <a:off x="446895" y="1936211"/>
        <a:ext cx="7268817" cy="372930"/>
      </dsp:txXfrm>
    </dsp:sp>
    <dsp:sp modelId="{04A1B3ED-C7A0-490C-95A3-B5D008071400}">
      <dsp:nvSpPr>
        <dsp:cNvPr id="0" name=""/>
        <dsp:cNvSpPr/>
      </dsp:nvSpPr>
      <dsp:spPr>
        <a:xfrm>
          <a:off x="0" y="3816116"/>
          <a:ext cx="8534400" cy="12348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62364" tIns="291592" rIns="662364"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a:solidFill>
                <a:schemeClr val="tx2"/>
              </a:solidFill>
            </a:rPr>
            <a:t>3LG fault at 138 kV station with delayed ~10 cycle clearing due to breaker misoperation</a:t>
          </a:r>
        </a:p>
        <a:p>
          <a:pPr marL="114300" lvl="1" indent="-114300" algn="l" defTabSz="622300">
            <a:lnSpc>
              <a:spcPct val="90000"/>
            </a:lnSpc>
            <a:spcBef>
              <a:spcPct val="0"/>
            </a:spcBef>
            <a:spcAft>
              <a:spcPct val="15000"/>
            </a:spcAft>
            <a:buChar char="•"/>
          </a:pPr>
          <a:r>
            <a:rPr lang="en-US" sz="1400" kern="1200" dirty="0">
              <a:solidFill>
                <a:schemeClr val="tx2"/>
              </a:solidFill>
            </a:rPr>
            <a:t>~100 loads in the area temporarily reduced ~500 MW during the event</a:t>
          </a:r>
        </a:p>
        <a:p>
          <a:pPr marL="114300" lvl="1" indent="-114300" algn="l" defTabSz="622300">
            <a:lnSpc>
              <a:spcPct val="90000"/>
            </a:lnSpc>
            <a:spcBef>
              <a:spcPct val="0"/>
            </a:spcBef>
            <a:spcAft>
              <a:spcPct val="15000"/>
            </a:spcAft>
            <a:buChar char="•"/>
          </a:pPr>
          <a:r>
            <a:rPr lang="en-US" sz="1400" kern="1200" dirty="0">
              <a:solidFill>
                <a:schemeClr val="tx2"/>
              </a:solidFill>
            </a:rPr>
            <a:t>No large PEL loss identified during the event</a:t>
          </a:r>
        </a:p>
        <a:p>
          <a:pPr marL="114300" lvl="1" indent="-114300" algn="l" defTabSz="622300">
            <a:lnSpc>
              <a:spcPct val="90000"/>
            </a:lnSpc>
            <a:spcBef>
              <a:spcPct val="0"/>
            </a:spcBef>
            <a:spcAft>
              <a:spcPct val="15000"/>
            </a:spcAft>
            <a:buChar char="•"/>
          </a:pPr>
          <a:r>
            <a:rPr lang="en-US" sz="1400" kern="1200" dirty="0">
              <a:solidFill>
                <a:schemeClr val="tx2"/>
              </a:solidFill>
            </a:rPr>
            <a:t>System frequency increased to 60.132 Hz</a:t>
          </a:r>
        </a:p>
      </dsp:txBody>
      <dsp:txXfrm>
        <a:off x="0" y="3816116"/>
        <a:ext cx="8534400" cy="1234800"/>
      </dsp:txXfrm>
    </dsp:sp>
    <dsp:sp modelId="{3B820512-20CF-4A46-A095-6FACBFB47A3B}">
      <dsp:nvSpPr>
        <dsp:cNvPr id="0" name=""/>
        <dsp:cNvSpPr/>
      </dsp:nvSpPr>
      <dsp:spPr>
        <a:xfrm>
          <a:off x="426720" y="3609476"/>
          <a:ext cx="7309227" cy="41328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5806" tIns="0" rIns="225806" bIns="0" numCol="1" spcCol="1270" anchor="ctr" anchorCtr="0">
          <a:noAutofit/>
        </a:bodyPr>
        <a:lstStyle/>
        <a:p>
          <a:pPr marL="0" lvl="0" indent="0" algn="l" defTabSz="711200">
            <a:lnSpc>
              <a:spcPct val="90000"/>
            </a:lnSpc>
            <a:spcBef>
              <a:spcPct val="0"/>
            </a:spcBef>
            <a:spcAft>
              <a:spcPct val="35000"/>
            </a:spcAft>
            <a:buNone/>
          </a:pPr>
          <a:r>
            <a:rPr lang="en-US" sz="1600" kern="1200" dirty="0"/>
            <a:t>DFW Event – Oct. 31, 2022 @ 23:12 CT – 500 MW load reduction</a:t>
          </a:r>
        </a:p>
      </dsp:txBody>
      <dsp:txXfrm>
        <a:off x="446895" y="3629651"/>
        <a:ext cx="7268877" cy="3729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BB84BE-2AF1-49FA-BE1E-61BAF8E1035C}">
      <dsp:nvSpPr>
        <dsp:cNvPr id="0" name=""/>
        <dsp:cNvSpPr/>
      </dsp:nvSpPr>
      <dsp:spPr>
        <a:xfrm>
          <a:off x="0" y="40164"/>
          <a:ext cx="8534400" cy="5048884"/>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62364" tIns="1020572" rIns="662364"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a:solidFill>
                <a:schemeClr val="tx2"/>
              </a:solidFill>
            </a:rPr>
            <a:t>Multiple Single-Phase Line-to-Ground (SLG) faults and a 3LG ground fault at 138 kV station with delayed 19-cycle clearing due to beaker failure</a:t>
          </a:r>
        </a:p>
        <a:p>
          <a:pPr marL="114300" lvl="1" indent="-114300" algn="l" defTabSz="622300">
            <a:lnSpc>
              <a:spcPct val="90000"/>
            </a:lnSpc>
            <a:spcBef>
              <a:spcPct val="0"/>
            </a:spcBef>
            <a:spcAft>
              <a:spcPct val="15000"/>
            </a:spcAft>
            <a:buChar char="•"/>
          </a:pPr>
          <a:r>
            <a:rPr lang="en-US" sz="1400" kern="1200" dirty="0">
              <a:solidFill>
                <a:schemeClr val="tx2"/>
              </a:solidFill>
            </a:rPr>
            <a:t>Hundreds of loads in Far West Weather zone reduced ~1,560 MW during the event due to extended low voltage period</a:t>
          </a:r>
        </a:p>
        <a:p>
          <a:pPr marL="114300" lvl="1" indent="-114300" algn="l" defTabSz="622300">
            <a:lnSpc>
              <a:spcPct val="90000"/>
            </a:lnSpc>
            <a:spcBef>
              <a:spcPct val="0"/>
            </a:spcBef>
            <a:spcAft>
              <a:spcPct val="15000"/>
            </a:spcAft>
            <a:buChar char="•"/>
          </a:pPr>
          <a:r>
            <a:rPr lang="en-US" sz="1400" kern="1200" dirty="0">
              <a:solidFill>
                <a:schemeClr val="tx2"/>
              </a:solidFill>
            </a:rPr>
            <a:t>10 large PELs reduced a combined ~162 MW (39% of consumption)</a:t>
          </a:r>
        </a:p>
        <a:p>
          <a:pPr marL="114300" lvl="1" indent="-114300" algn="l" defTabSz="622300">
            <a:lnSpc>
              <a:spcPct val="90000"/>
            </a:lnSpc>
            <a:spcBef>
              <a:spcPct val="0"/>
            </a:spcBef>
            <a:spcAft>
              <a:spcPct val="15000"/>
            </a:spcAft>
            <a:buChar char="•"/>
          </a:pPr>
          <a:r>
            <a:rPr lang="en-US" sz="1400" kern="1200" dirty="0">
              <a:solidFill>
                <a:schemeClr val="tx2"/>
              </a:solidFill>
            </a:rPr>
            <a:t>Largest load reduction from oil and gas production, processing, and delivery facilities (~420 MW from 24 loads) </a:t>
          </a:r>
        </a:p>
        <a:p>
          <a:pPr marL="114300" lvl="1" indent="-114300" algn="l" defTabSz="622300">
            <a:lnSpc>
              <a:spcPct val="90000"/>
            </a:lnSpc>
            <a:spcBef>
              <a:spcPct val="0"/>
            </a:spcBef>
            <a:spcAft>
              <a:spcPct val="15000"/>
            </a:spcAft>
            <a:buChar char="•"/>
          </a:pPr>
          <a:r>
            <a:rPr lang="en-US" sz="1400" kern="1200" dirty="0">
              <a:solidFill>
                <a:schemeClr val="tx2"/>
              </a:solidFill>
            </a:rPr>
            <a:t>System frequency increased to 60.235 Hz and recovered in 12m27s</a:t>
          </a:r>
        </a:p>
        <a:p>
          <a:pPr marL="114300" lvl="1" indent="-114300" algn="l" defTabSz="622300">
            <a:lnSpc>
              <a:spcPct val="90000"/>
            </a:lnSpc>
            <a:spcBef>
              <a:spcPct val="0"/>
            </a:spcBef>
            <a:spcAft>
              <a:spcPct val="15000"/>
            </a:spcAft>
            <a:buChar char="•"/>
          </a:pPr>
          <a:r>
            <a:rPr lang="en-US" sz="1400" kern="1200" dirty="0">
              <a:solidFill>
                <a:schemeClr val="tx2"/>
              </a:solidFill>
            </a:rPr>
            <a:t>112 MW of thermal generation tripped during event</a:t>
          </a:r>
        </a:p>
        <a:p>
          <a:pPr marL="114300" lvl="1" indent="-114300" algn="l" defTabSz="622300">
            <a:lnSpc>
              <a:spcPct val="90000"/>
            </a:lnSpc>
            <a:spcBef>
              <a:spcPct val="0"/>
            </a:spcBef>
            <a:spcAft>
              <a:spcPct val="15000"/>
            </a:spcAft>
            <a:buChar char="•"/>
          </a:pPr>
          <a:endParaRPr lang="en-US" sz="1400" kern="1200" dirty="0">
            <a:solidFill>
              <a:schemeClr val="tx2"/>
            </a:solidFill>
          </a:endParaRPr>
        </a:p>
      </dsp:txBody>
      <dsp:txXfrm>
        <a:off x="0" y="40164"/>
        <a:ext cx="8534400" cy="5048884"/>
      </dsp:txXfrm>
    </dsp:sp>
    <dsp:sp modelId="{4372C846-9460-470A-98E1-5C0892A52036}">
      <dsp:nvSpPr>
        <dsp:cNvPr id="0" name=""/>
        <dsp:cNvSpPr/>
      </dsp:nvSpPr>
      <dsp:spPr>
        <a:xfrm>
          <a:off x="665533" y="225863"/>
          <a:ext cx="7279535" cy="540086"/>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5806" tIns="0" rIns="225806" bIns="0" numCol="1" spcCol="1270" anchor="ctr" anchorCtr="0">
          <a:noAutofit/>
        </a:bodyPr>
        <a:lstStyle/>
        <a:p>
          <a:pPr marL="0" lvl="0" indent="0" algn="l" defTabSz="711200">
            <a:lnSpc>
              <a:spcPct val="90000"/>
            </a:lnSpc>
            <a:spcBef>
              <a:spcPct val="0"/>
            </a:spcBef>
            <a:spcAft>
              <a:spcPct val="35000"/>
            </a:spcAft>
            <a:buNone/>
          </a:pPr>
          <a:r>
            <a:rPr lang="en-US" sz="1600" kern="1200" dirty="0"/>
            <a:t>West Texas Event – Dec. 7, 2022 @ 03:50 CT – 1560 MW load reduction</a:t>
          </a:r>
        </a:p>
      </dsp:txBody>
      <dsp:txXfrm>
        <a:off x="691898" y="252228"/>
        <a:ext cx="7226805" cy="48735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86551C-D2C6-401D-A0A7-1080AB35FE50}">
      <dsp:nvSpPr>
        <dsp:cNvPr id="0" name=""/>
        <dsp:cNvSpPr/>
      </dsp:nvSpPr>
      <dsp:spPr>
        <a:xfrm>
          <a:off x="0" y="404808"/>
          <a:ext cx="8534400" cy="1954585"/>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62364" tIns="1020572" rIns="662364"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a:solidFill>
                <a:schemeClr val="tx2"/>
              </a:solidFill>
            </a:rPr>
            <a:t>SLG fault at 138 kV station with normal 4-cycle clearing </a:t>
          </a:r>
        </a:p>
        <a:p>
          <a:pPr marL="114300" lvl="1" indent="-114300" algn="l" defTabSz="622300">
            <a:lnSpc>
              <a:spcPct val="90000"/>
            </a:lnSpc>
            <a:spcBef>
              <a:spcPct val="0"/>
            </a:spcBef>
            <a:spcAft>
              <a:spcPct val="15000"/>
            </a:spcAft>
            <a:buChar char="•"/>
          </a:pPr>
          <a:r>
            <a:rPr lang="en-US" sz="1400" kern="1200" dirty="0">
              <a:solidFill>
                <a:schemeClr val="tx2"/>
              </a:solidFill>
            </a:rPr>
            <a:t>5 large PELs reduced a combined 212 MWs (82% of consumption) </a:t>
          </a:r>
        </a:p>
        <a:p>
          <a:pPr marL="114300" lvl="1" indent="-114300" algn="l" defTabSz="622300">
            <a:lnSpc>
              <a:spcPct val="90000"/>
            </a:lnSpc>
            <a:spcBef>
              <a:spcPct val="0"/>
            </a:spcBef>
            <a:spcAft>
              <a:spcPct val="15000"/>
            </a:spcAft>
            <a:buChar char="•"/>
          </a:pPr>
          <a:r>
            <a:rPr lang="en-US" sz="1400" kern="1200" dirty="0">
              <a:solidFill>
                <a:schemeClr val="tx2"/>
              </a:solidFill>
            </a:rPr>
            <a:t>253 MW of IBR generation loss (all solar)</a:t>
          </a:r>
        </a:p>
        <a:p>
          <a:pPr marL="114300" lvl="1" indent="-114300" algn="l" defTabSz="622300">
            <a:lnSpc>
              <a:spcPct val="90000"/>
            </a:lnSpc>
            <a:spcBef>
              <a:spcPct val="0"/>
            </a:spcBef>
            <a:spcAft>
              <a:spcPct val="15000"/>
            </a:spcAft>
            <a:buChar char="•"/>
          </a:pPr>
          <a:r>
            <a:rPr lang="en-US" sz="1400" kern="1200" dirty="0">
              <a:solidFill>
                <a:schemeClr val="tx2"/>
              </a:solidFill>
            </a:rPr>
            <a:t>PEL loss identified during event analysis of IBR generation loss</a:t>
          </a:r>
        </a:p>
      </dsp:txBody>
      <dsp:txXfrm>
        <a:off x="0" y="404808"/>
        <a:ext cx="8534400" cy="1954585"/>
      </dsp:txXfrm>
    </dsp:sp>
    <dsp:sp modelId="{9BB62EFF-97E4-4E73-B895-F41B3DAB79AE}">
      <dsp:nvSpPr>
        <dsp:cNvPr id="0" name=""/>
        <dsp:cNvSpPr/>
      </dsp:nvSpPr>
      <dsp:spPr>
        <a:xfrm>
          <a:off x="426720" y="529841"/>
          <a:ext cx="7309167" cy="819607"/>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5806" tIns="0" rIns="225806" bIns="0" numCol="1" spcCol="1270" anchor="ctr" anchorCtr="0">
          <a:noAutofit/>
        </a:bodyPr>
        <a:lstStyle/>
        <a:p>
          <a:pPr marL="0" lvl="0" indent="0" algn="l" defTabSz="711200">
            <a:lnSpc>
              <a:spcPct val="90000"/>
            </a:lnSpc>
            <a:spcBef>
              <a:spcPct val="0"/>
            </a:spcBef>
            <a:spcAft>
              <a:spcPct val="35000"/>
            </a:spcAft>
            <a:buNone/>
          </a:pPr>
          <a:r>
            <a:rPr lang="en-US" sz="1600" kern="1200" dirty="0"/>
            <a:t>West Texas Event – Jan. 23, 2023 @ 12:19 CT</a:t>
          </a:r>
        </a:p>
      </dsp:txBody>
      <dsp:txXfrm>
        <a:off x="466730" y="569851"/>
        <a:ext cx="7229147" cy="739587"/>
      </dsp:txXfrm>
    </dsp:sp>
    <dsp:sp modelId="{04A1B3ED-C7A0-490C-95A3-B5D008071400}">
      <dsp:nvSpPr>
        <dsp:cNvPr id="0" name=""/>
        <dsp:cNvSpPr/>
      </dsp:nvSpPr>
      <dsp:spPr>
        <a:xfrm>
          <a:off x="0" y="2547446"/>
          <a:ext cx="8534400" cy="2100757"/>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62364" tIns="1020572" rIns="662364"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a:solidFill>
                <a:schemeClr val="tx2"/>
              </a:solidFill>
            </a:rPr>
            <a:t>SLG Fault at 138 kV station with normal 4-cycle clearing</a:t>
          </a:r>
        </a:p>
        <a:p>
          <a:pPr marL="114300" lvl="1" indent="-114300" algn="l" defTabSz="622300">
            <a:lnSpc>
              <a:spcPct val="90000"/>
            </a:lnSpc>
            <a:spcBef>
              <a:spcPct val="0"/>
            </a:spcBef>
            <a:spcAft>
              <a:spcPct val="15000"/>
            </a:spcAft>
            <a:buChar char="•"/>
          </a:pPr>
          <a:r>
            <a:rPr lang="en-US" sz="1400" kern="1200" dirty="0">
              <a:solidFill>
                <a:schemeClr val="tx2"/>
              </a:solidFill>
            </a:rPr>
            <a:t>6 large PELs reduced a combined 177 MWs (57% of consumption)</a:t>
          </a:r>
        </a:p>
        <a:p>
          <a:pPr marL="114300" lvl="1" indent="-114300" algn="l" defTabSz="622300">
            <a:lnSpc>
              <a:spcPct val="90000"/>
            </a:lnSpc>
            <a:spcBef>
              <a:spcPct val="0"/>
            </a:spcBef>
            <a:spcAft>
              <a:spcPct val="15000"/>
            </a:spcAft>
            <a:buChar char="•"/>
          </a:pPr>
          <a:r>
            <a:rPr lang="en-US" sz="1400" kern="1200" dirty="0">
              <a:solidFill>
                <a:schemeClr val="tx2"/>
              </a:solidFill>
            </a:rPr>
            <a:t>246 MW of IBR generation loss (all solar)</a:t>
          </a:r>
        </a:p>
        <a:p>
          <a:pPr marL="114300" lvl="1" indent="-114300" algn="l" defTabSz="622300">
            <a:lnSpc>
              <a:spcPct val="90000"/>
            </a:lnSpc>
            <a:spcBef>
              <a:spcPct val="0"/>
            </a:spcBef>
            <a:spcAft>
              <a:spcPct val="15000"/>
            </a:spcAft>
            <a:buChar char="•"/>
          </a:pPr>
          <a:r>
            <a:rPr lang="en-US" sz="1400" kern="1200" dirty="0">
              <a:solidFill>
                <a:schemeClr val="tx2"/>
              </a:solidFill>
            </a:rPr>
            <a:t>PEL loss identified during event analysis of IBR generation loss</a:t>
          </a:r>
        </a:p>
      </dsp:txBody>
      <dsp:txXfrm>
        <a:off x="0" y="2547446"/>
        <a:ext cx="8534400" cy="2100757"/>
      </dsp:txXfrm>
    </dsp:sp>
    <dsp:sp modelId="{3B820512-20CF-4A46-A095-6FACBFB47A3B}">
      <dsp:nvSpPr>
        <dsp:cNvPr id="0" name=""/>
        <dsp:cNvSpPr/>
      </dsp:nvSpPr>
      <dsp:spPr>
        <a:xfrm>
          <a:off x="426720" y="2704993"/>
          <a:ext cx="7309227" cy="787092"/>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5806" tIns="0" rIns="225806" bIns="0" numCol="1" spcCol="1270" anchor="ctr" anchorCtr="0">
          <a:noAutofit/>
        </a:bodyPr>
        <a:lstStyle/>
        <a:p>
          <a:pPr marL="0" lvl="0" indent="0" algn="l" defTabSz="711200">
            <a:lnSpc>
              <a:spcPct val="90000"/>
            </a:lnSpc>
            <a:spcBef>
              <a:spcPct val="0"/>
            </a:spcBef>
            <a:spcAft>
              <a:spcPct val="35000"/>
            </a:spcAft>
            <a:buNone/>
          </a:pPr>
          <a:r>
            <a:rPr lang="en-US" sz="1600" kern="1200" dirty="0"/>
            <a:t>West Texas Event – Oct. 26, 2023 @ 10:28 CT</a:t>
          </a:r>
        </a:p>
      </dsp:txBody>
      <dsp:txXfrm>
        <a:off x="465143" y="2743416"/>
        <a:ext cx="7232381" cy="71024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2/26/2025</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2/25/2025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3294525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818258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1981200"/>
            <a:ext cx="5646035" cy="3877985"/>
          </a:xfrm>
          <a:prstGeom prst="rect">
            <a:avLst/>
          </a:prstGeom>
          <a:noFill/>
        </p:spPr>
        <p:txBody>
          <a:bodyPr wrap="square" rtlCol="0">
            <a:spAutoFit/>
          </a:bodyPr>
          <a:lstStyle/>
          <a:p>
            <a:r>
              <a:rPr lang="en-US" sz="2400" b="1" dirty="0">
                <a:solidFill>
                  <a:schemeClr val="tx2"/>
                </a:solidFill>
              </a:rPr>
              <a:t>ERCOT Large Load Loss/Reduction Events 2020-2024</a:t>
            </a:r>
          </a:p>
          <a:p>
            <a:endParaRPr lang="en-US" dirty="0">
              <a:solidFill>
                <a:schemeClr val="tx2"/>
              </a:solidFill>
            </a:endParaRPr>
          </a:p>
          <a:p>
            <a:endParaRPr lang="en-US" dirty="0">
              <a:solidFill>
                <a:schemeClr val="tx2"/>
              </a:solidFill>
            </a:endParaRPr>
          </a:p>
          <a:p>
            <a:endParaRPr lang="en-US" dirty="0">
              <a:solidFill>
                <a:schemeClr val="tx2"/>
              </a:solidFill>
            </a:endParaRPr>
          </a:p>
          <a:p>
            <a:r>
              <a:rPr lang="en-US" dirty="0">
                <a:solidFill>
                  <a:schemeClr val="tx2"/>
                </a:solidFill>
              </a:rPr>
              <a:t>Patrick Gravois</a:t>
            </a:r>
          </a:p>
          <a:p>
            <a:r>
              <a:rPr lang="en-US" dirty="0">
                <a:solidFill>
                  <a:schemeClr val="tx2"/>
                </a:solidFill>
              </a:rPr>
              <a:t>Operations Engineer – Operations Analysis</a:t>
            </a:r>
          </a:p>
          <a:p>
            <a:endParaRPr lang="en-US" dirty="0">
              <a:solidFill>
                <a:schemeClr val="tx2"/>
              </a:solidFill>
            </a:endParaRPr>
          </a:p>
          <a:p>
            <a:endParaRPr lang="en-US" dirty="0">
              <a:solidFill>
                <a:schemeClr val="tx2"/>
              </a:solidFill>
            </a:endParaRPr>
          </a:p>
          <a:p>
            <a:endParaRPr lang="en-US" dirty="0">
              <a:solidFill>
                <a:schemeClr val="tx2"/>
              </a:solidFill>
            </a:endParaRPr>
          </a:p>
          <a:p>
            <a:r>
              <a:rPr lang="en-US" dirty="0">
                <a:solidFill>
                  <a:schemeClr val="tx2"/>
                </a:solidFill>
              </a:rPr>
              <a:t>LFLTF Meeting</a:t>
            </a:r>
          </a:p>
          <a:p>
            <a:r>
              <a:rPr lang="en-US" dirty="0">
                <a:solidFill>
                  <a:schemeClr val="tx2"/>
                </a:solidFill>
              </a:rPr>
              <a:t>March 4, 2025</a:t>
            </a:r>
          </a:p>
          <a:p>
            <a:endParaRPr lang="en-US" dirty="0">
              <a:solidFill>
                <a:schemeClr val="tx2"/>
              </a:solidFill>
            </a:endParaRPr>
          </a:p>
        </p:txBody>
      </p:sp>
    </p:spTree>
    <p:extLst>
      <p:ext uri="{BB962C8B-B14F-4D97-AF65-F5344CB8AC3E}">
        <p14:creationId xmlns:p14="http://schemas.microsoft.com/office/powerpoint/2010/main" val="31861997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62F77-B877-5417-F08F-AEE4011F9622}"/>
              </a:ext>
            </a:extLst>
          </p:cNvPr>
          <p:cNvSpPr>
            <a:spLocks noGrp="1"/>
          </p:cNvSpPr>
          <p:nvPr>
            <p:ph type="title"/>
          </p:nvPr>
        </p:nvSpPr>
        <p:spPr/>
        <p:txBody>
          <a:bodyPr/>
          <a:lstStyle/>
          <a:p>
            <a:r>
              <a:rPr lang="en-US" dirty="0"/>
              <a:t>Central Texas LOAD B – 8/27/2024 Event</a:t>
            </a:r>
          </a:p>
        </p:txBody>
      </p:sp>
      <p:pic>
        <p:nvPicPr>
          <p:cNvPr id="8" name="Content Placeholder 7">
            <a:extLst>
              <a:ext uri="{FF2B5EF4-FFF2-40B4-BE49-F238E27FC236}">
                <a16:creationId xmlns:a16="http://schemas.microsoft.com/office/drawing/2014/main" id="{035BEB9A-95F5-A99D-5A07-CACCDE5E4F0E}"/>
              </a:ext>
            </a:extLst>
          </p:cNvPr>
          <p:cNvPicPr>
            <a:picLocks noGrp="1" noChangeAspect="1"/>
          </p:cNvPicPr>
          <p:nvPr>
            <p:ph idx="1"/>
          </p:nvPr>
        </p:nvPicPr>
        <p:blipFill>
          <a:blip r:embed="rId2"/>
          <a:stretch>
            <a:fillRect/>
          </a:stretch>
        </p:blipFill>
        <p:spPr>
          <a:xfrm>
            <a:off x="993946" y="990600"/>
            <a:ext cx="7156108" cy="5053013"/>
          </a:xfrm>
        </p:spPr>
      </p:pic>
      <p:sp>
        <p:nvSpPr>
          <p:cNvPr id="4" name="Slide Number Placeholder 3">
            <a:extLst>
              <a:ext uri="{FF2B5EF4-FFF2-40B4-BE49-F238E27FC236}">
                <a16:creationId xmlns:a16="http://schemas.microsoft.com/office/drawing/2014/main" id="{880418AC-8473-F812-E930-6EB0C05E29F4}"/>
              </a:ext>
            </a:extLst>
          </p:cNvPr>
          <p:cNvSpPr>
            <a:spLocks noGrp="1"/>
          </p:cNvSpPr>
          <p:nvPr>
            <p:ph type="sldNum" sz="quarter" idx="4"/>
          </p:nvPr>
        </p:nvSpPr>
        <p:spPr/>
        <p:txBody>
          <a:bodyPr/>
          <a:lstStyle/>
          <a:p>
            <a:fld id="{1D93BD3E-1E9A-4970-A6F7-E7AC52762E0C}" type="slidenum">
              <a:rPr lang="en-US" smtClean="0"/>
              <a:pPr/>
              <a:t>10</a:t>
            </a:fld>
            <a:endParaRPr lang="en-US" dirty="0"/>
          </a:p>
        </p:txBody>
      </p:sp>
    </p:spTree>
    <p:extLst>
      <p:ext uri="{BB962C8B-B14F-4D97-AF65-F5344CB8AC3E}">
        <p14:creationId xmlns:p14="http://schemas.microsoft.com/office/powerpoint/2010/main" val="2641209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6A930-9FCC-5E89-0799-55EFD3365390}"/>
              </a:ext>
            </a:extLst>
          </p:cNvPr>
          <p:cNvSpPr>
            <a:spLocks noGrp="1"/>
          </p:cNvSpPr>
          <p:nvPr>
            <p:ph type="title"/>
          </p:nvPr>
        </p:nvSpPr>
        <p:spPr/>
        <p:txBody>
          <a:bodyPr/>
          <a:lstStyle/>
          <a:p>
            <a:r>
              <a:rPr lang="en-US" dirty="0"/>
              <a:t>Far West Texas Events (1</a:t>
            </a:r>
            <a:r>
              <a:rPr lang="en-US" baseline="30000" dirty="0"/>
              <a:t>st</a:t>
            </a:r>
            <a:r>
              <a:rPr lang="en-US" dirty="0"/>
              <a:t> Pocket)</a:t>
            </a:r>
          </a:p>
        </p:txBody>
      </p:sp>
      <p:graphicFrame>
        <p:nvGraphicFramePr>
          <p:cNvPr id="6" name="Content Placeholder 5">
            <a:extLst>
              <a:ext uri="{FF2B5EF4-FFF2-40B4-BE49-F238E27FC236}">
                <a16:creationId xmlns:a16="http://schemas.microsoft.com/office/drawing/2014/main" id="{7B9ED4F6-1AD3-20ED-E3DA-C8B6A608F743}"/>
              </a:ext>
            </a:extLst>
          </p:cNvPr>
          <p:cNvGraphicFramePr>
            <a:graphicFrameLocks noGrp="1"/>
          </p:cNvGraphicFramePr>
          <p:nvPr>
            <p:ph idx="1"/>
            <p:extLst>
              <p:ext uri="{D42A27DB-BD31-4B8C-83A1-F6EECF244321}">
                <p14:modId xmlns:p14="http://schemas.microsoft.com/office/powerpoint/2010/main" val="1627140644"/>
              </p:ext>
            </p:extLst>
          </p:nvPr>
        </p:nvGraphicFramePr>
        <p:xfrm>
          <a:off x="861031" y="762000"/>
          <a:ext cx="7315200" cy="4693920"/>
        </p:xfrm>
        <a:graphic>
          <a:graphicData uri="http://schemas.openxmlformats.org/drawingml/2006/table">
            <a:tbl>
              <a:tblPr/>
              <a:tblGrid>
                <a:gridCol w="481648">
                  <a:extLst>
                    <a:ext uri="{9D8B030D-6E8A-4147-A177-3AD203B41FA5}">
                      <a16:colId xmlns:a16="http://schemas.microsoft.com/office/drawing/2014/main" val="719891036"/>
                    </a:ext>
                  </a:extLst>
                </a:gridCol>
                <a:gridCol w="698501">
                  <a:extLst>
                    <a:ext uri="{9D8B030D-6E8A-4147-A177-3AD203B41FA5}">
                      <a16:colId xmlns:a16="http://schemas.microsoft.com/office/drawing/2014/main" val="1988742238"/>
                    </a:ext>
                  </a:extLst>
                </a:gridCol>
                <a:gridCol w="384888">
                  <a:extLst>
                    <a:ext uri="{9D8B030D-6E8A-4147-A177-3AD203B41FA5}">
                      <a16:colId xmlns:a16="http://schemas.microsoft.com/office/drawing/2014/main" val="4117094016"/>
                    </a:ext>
                  </a:extLst>
                </a:gridCol>
                <a:gridCol w="555951">
                  <a:extLst>
                    <a:ext uri="{9D8B030D-6E8A-4147-A177-3AD203B41FA5}">
                      <a16:colId xmlns:a16="http://schemas.microsoft.com/office/drawing/2014/main" val="1403100787"/>
                    </a:ext>
                  </a:extLst>
                </a:gridCol>
                <a:gridCol w="591587">
                  <a:extLst>
                    <a:ext uri="{9D8B030D-6E8A-4147-A177-3AD203B41FA5}">
                      <a16:colId xmlns:a16="http://schemas.microsoft.com/office/drawing/2014/main" val="1032608340"/>
                    </a:ext>
                  </a:extLst>
                </a:gridCol>
                <a:gridCol w="700283">
                  <a:extLst>
                    <a:ext uri="{9D8B030D-6E8A-4147-A177-3AD203B41FA5}">
                      <a16:colId xmlns:a16="http://schemas.microsoft.com/office/drawing/2014/main" val="1656013951"/>
                    </a:ext>
                  </a:extLst>
                </a:gridCol>
                <a:gridCol w="762650">
                  <a:extLst>
                    <a:ext uri="{9D8B030D-6E8A-4147-A177-3AD203B41FA5}">
                      <a16:colId xmlns:a16="http://schemas.microsoft.com/office/drawing/2014/main" val="2094162906"/>
                    </a:ext>
                  </a:extLst>
                </a:gridCol>
                <a:gridCol w="905202">
                  <a:extLst>
                    <a:ext uri="{9D8B030D-6E8A-4147-A177-3AD203B41FA5}">
                      <a16:colId xmlns:a16="http://schemas.microsoft.com/office/drawing/2014/main" val="167467556"/>
                    </a:ext>
                  </a:extLst>
                </a:gridCol>
                <a:gridCol w="914109">
                  <a:extLst>
                    <a:ext uri="{9D8B030D-6E8A-4147-A177-3AD203B41FA5}">
                      <a16:colId xmlns:a16="http://schemas.microsoft.com/office/drawing/2014/main" val="671282501"/>
                    </a:ext>
                  </a:extLst>
                </a:gridCol>
                <a:gridCol w="764430">
                  <a:extLst>
                    <a:ext uri="{9D8B030D-6E8A-4147-A177-3AD203B41FA5}">
                      <a16:colId xmlns:a16="http://schemas.microsoft.com/office/drawing/2014/main" val="1664462835"/>
                    </a:ext>
                  </a:extLst>
                </a:gridCol>
                <a:gridCol w="555951">
                  <a:extLst>
                    <a:ext uri="{9D8B030D-6E8A-4147-A177-3AD203B41FA5}">
                      <a16:colId xmlns:a16="http://schemas.microsoft.com/office/drawing/2014/main" val="761126572"/>
                    </a:ext>
                  </a:extLst>
                </a:gridCol>
              </a:tblGrid>
              <a:tr h="301336">
                <a:tc>
                  <a:txBody>
                    <a:bodyPr/>
                    <a:lstStyle/>
                    <a:p>
                      <a:pPr algn="ctr" fontAlgn="b"/>
                      <a:r>
                        <a:rPr lang="en-US" sz="700" b="1" i="0" u="none" strike="noStrike" dirty="0">
                          <a:solidFill>
                            <a:srgbClr val="FFFFFF"/>
                          </a:solidFill>
                          <a:effectLst/>
                          <a:latin typeface="Arial" panose="020B0604020202020204" pitchFamily="34" charset="0"/>
                        </a:rPr>
                        <a:t>Date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AEC7"/>
                    </a:solidFill>
                  </a:tcPr>
                </a:tc>
                <a:tc>
                  <a:txBody>
                    <a:bodyPr/>
                    <a:lstStyle/>
                    <a:p>
                      <a:pPr algn="ctr" fontAlgn="b"/>
                      <a:r>
                        <a:rPr lang="en-US" sz="700" b="1" i="0" u="none" strike="noStrike" dirty="0">
                          <a:solidFill>
                            <a:srgbClr val="FFFFFF"/>
                          </a:solidFill>
                          <a:effectLst/>
                          <a:latin typeface="Arial" panose="020B0604020202020204" pitchFamily="34" charset="0"/>
                        </a:rPr>
                        <a:t>Fault Details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AEC7"/>
                    </a:solidFill>
                  </a:tcPr>
                </a:tc>
                <a:tc>
                  <a:txBody>
                    <a:bodyPr/>
                    <a:lstStyle/>
                    <a:p>
                      <a:pPr algn="ctr" fontAlgn="b"/>
                      <a:r>
                        <a:rPr lang="en-US" sz="700" b="1" i="0" u="none" strike="noStrike" dirty="0">
                          <a:solidFill>
                            <a:srgbClr val="FFFFFF"/>
                          </a:solidFill>
                          <a:effectLst/>
                          <a:latin typeface="Arial" panose="020B0604020202020204" pitchFamily="34" charset="0"/>
                        </a:rPr>
                        <a:t>Load Zone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AEC7"/>
                    </a:solidFill>
                  </a:tcPr>
                </a:tc>
                <a:tc>
                  <a:txBody>
                    <a:bodyPr/>
                    <a:lstStyle/>
                    <a:p>
                      <a:pPr algn="ctr" fontAlgn="b"/>
                      <a:r>
                        <a:rPr lang="en-US" sz="700" b="1" i="0" u="none" strike="noStrike" dirty="0">
                          <a:solidFill>
                            <a:srgbClr val="FFFFFF"/>
                          </a:solidFill>
                          <a:effectLst/>
                          <a:latin typeface="Arial" panose="020B0604020202020204" pitchFamily="34" charset="0"/>
                        </a:rPr>
                        <a:t>Load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AEC7"/>
                    </a:solidFill>
                  </a:tcPr>
                </a:tc>
                <a:tc>
                  <a:txBody>
                    <a:bodyPr/>
                    <a:lstStyle/>
                    <a:p>
                      <a:pPr algn="ctr" fontAlgn="b"/>
                      <a:r>
                        <a:rPr lang="en-US" sz="700" b="1" i="0" u="none" strike="noStrike" dirty="0">
                          <a:solidFill>
                            <a:srgbClr val="FFFFFF"/>
                          </a:solidFill>
                          <a:effectLst/>
                          <a:latin typeface="Arial" panose="020B0604020202020204" pitchFamily="34" charset="0"/>
                        </a:rPr>
                        <a:t>Load Type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AEC7"/>
                    </a:solidFill>
                  </a:tcPr>
                </a:tc>
                <a:tc>
                  <a:txBody>
                    <a:bodyPr/>
                    <a:lstStyle/>
                    <a:p>
                      <a:pPr algn="ctr" fontAlgn="b"/>
                      <a:r>
                        <a:rPr lang="en-US" sz="700" b="1" i="0" u="none" strike="noStrike" dirty="0">
                          <a:solidFill>
                            <a:srgbClr val="FFFFFF"/>
                          </a:solidFill>
                          <a:effectLst/>
                          <a:latin typeface="Arial" panose="020B0604020202020204" pitchFamily="34" charset="0"/>
                        </a:rPr>
                        <a:t>ERCOT </a:t>
                      </a:r>
                      <a:br>
                        <a:rPr lang="en-US" sz="700" b="1" i="0" u="none" strike="noStrike" dirty="0">
                          <a:solidFill>
                            <a:srgbClr val="FFFFFF"/>
                          </a:solidFill>
                          <a:effectLst/>
                          <a:latin typeface="Arial" panose="020B0604020202020204" pitchFamily="34" charset="0"/>
                        </a:rPr>
                      </a:br>
                      <a:r>
                        <a:rPr lang="en-US" sz="700" b="1" i="0" u="none" strike="noStrike" dirty="0">
                          <a:solidFill>
                            <a:srgbClr val="FFFFFF"/>
                          </a:solidFill>
                          <a:effectLst/>
                          <a:latin typeface="Arial" panose="020B0604020202020204" pitchFamily="34" charset="0"/>
                        </a:rPr>
                        <a:t>Approved MW</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AEC7"/>
                    </a:solidFill>
                  </a:tcPr>
                </a:tc>
                <a:tc>
                  <a:txBody>
                    <a:bodyPr/>
                    <a:lstStyle/>
                    <a:p>
                      <a:pPr algn="ctr" fontAlgn="b"/>
                      <a:r>
                        <a:rPr lang="da-DK" sz="700" b="1" i="0" u="none" strike="noStrike">
                          <a:solidFill>
                            <a:srgbClr val="FFFFFF"/>
                          </a:solidFill>
                          <a:effectLst/>
                          <a:latin typeface="Arial" panose="020B0604020202020204" pitchFamily="34" charset="0"/>
                        </a:rPr>
                        <a:t>Low Voltage at POI</a:t>
                      </a:r>
                      <a:br>
                        <a:rPr lang="da-DK" sz="700" b="1" i="0" u="none" strike="noStrike">
                          <a:solidFill>
                            <a:srgbClr val="FFFFFF"/>
                          </a:solidFill>
                          <a:effectLst/>
                          <a:latin typeface="Arial" panose="020B0604020202020204" pitchFamily="34" charset="0"/>
                        </a:rPr>
                      </a:br>
                      <a:r>
                        <a:rPr lang="da-DK" sz="700" b="1" i="0" u="none" strike="noStrike">
                          <a:solidFill>
                            <a:srgbClr val="FFFFFF"/>
                          </a:solidFill>
                          <a:effectLst/>
                          <a:latin typeface="Arial" panose="020B0604020202020204" pitchFamily="34" charset="0"/>
                        </a:rPr>
                        <a:t>(pu &amp; kV)</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AEC7"/>
                    </a:solidFill>
                  </a:tcPr>
                </a:tc>
                <a:tc>
                  <a:txBody>
                    <a:bodyPr/>
                    <a:lstStyle/>
                    <a:p>
                      <a:pPr algn="ctr" fontAlgn="b"/>
                      <a:r>
                        <a:rPr lang="en-US" sz="700" b="1" i="0" u="none" strike="noStrike" dirty="0">
                          <a:solidFill>
                            <a:srgbClr val="FFFFFF"/>
                          </a:solidFill>
                          <a:effectLst/>
                          <a:latin typeface="Arial" panose="020B0604020202020204" pitchFamily="34" charset="0"/>
                        </a:rPr>
                        <a:t>Pre-Disturbance </a:t>
                      </a:r>
                      <a:br>
                        <a:rPr lang="en-US" sz="700" b="1" i="0" u="none" strike="noStrike" dirty="0">
                          <a:solidFill>
                            <a:srgbClr val="FFFFFF"/>
                          </a:solidFill>
                          <a:effectLst/>
                          <a:latin typeface="Arial" panose="020B0604020202020204" pitchFamily="34" charset="0"/>
                        </a:rPr>
                      </a:br>
                      <a:r>
                        <a:rPr lang="en-US" sz="700" b="1" i="0" u="none" strike="noStrike" dirty="0">
                          <a:solidFill>
                            <a:srgbClr val="FFFFFF"/>
                          </a:solidFill>
                          <a:effectLst/>
                          <a:latin typeface="Arial" panose="020B0604020202020204" pitchFamily="34" charset="0"/>
                        </a:rPr>
                        <a:t>Consumption (MW)</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AEC7"/>
                    </a:solidFill>
                  </a:tcPr>
                </a:tc>
                <a:tc>
                  <a:txBody>
                    <a:bodyPr/>
                    <a:lstStyle/>
                    <a:p>
                      <a:pPr algn="ctr" fontAlgn="b"/>
                      <a:r>
                        <a:rPr lang="en-US" sz="700" b="1" i="0" u="none" strike="noStrike" dirty="0">
                          <a:solidFill>
                            <a:srgbClr val="FFFFFF"/>
                          </a:solidFill>
                          <a:effectLst/>
                          <a:latin typeface="Arial" panose="020B0604020202020204" pitchFamily="34" charset="0"/>
                        </a:rPr>
                        <a:t>Post-Disturbance </a:t>
                      </a:r>
                      <a:br>
                        <a:rPr lang="en-US" sz="700" b="1" i="0" u="none" strike="noStrike" dirty="0">
                          <a:solidFill>
                            <a:srgbClr val="FFFFFF"/>
                          </a:solidFill>
                          <a:effectLst/>
                          <a:latin typeface="Arial" panose="020B0604020202020204" pitchFamily="34" charset="0"/>
                        </a:rPr>
                      </a:br>
                      <a:r>
                        <a:rPr lang="en-US" sz="700" b="1" i="0" u="none" strike="noStrike" dirty="0">
                          <a:solidFill>
                            <a:srgbClr val="FFFFFF"/>
                          </a:solidFill>
                          <a:effectLst/>
                          <a:latin typeface="Arial" panose="020B0604020202020204" pitchFamily="34" charset="0"/>
                        </a:rPr>
                        <a:t>Consumption (MW)</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AEC7"/>
                    </a:solidFill>
                  </a:tcPr>
                </a:tc>
                <a:tc>
                  <a:txBody>
                    <a:bodyPr/>
                    <a:lstStyle/>
                    <a:p>
                      <a:pPr algn="ctr" fontAlgn="b"/>
                      <a:r>
                        <a:rPr lang="en-US" sz="700" b="1" i="0" u="none" strike="noStrike" dirty="0">
                          <a:solidFill>
                            <a:srgbClr val="FFFFFF"/>
                          </a:solidFill>
                          <a:effectLst/>
                          <a:latin typeface="Arial" panose="020B0604020202020204" pitchFamily="34" charset="0"/>
                        </a:rPr>
                        <a:t>Total Load </a:t>
                      </a:r>
                      <a:br>
                        <a:rPr lang="en-US" sz="700" b="1" i="0" u="none" strike="noStrike" dirty="0">
                          <a:solidFill>
                            <a:srgbClr val="FFFFFF"/>
                          </a:solidFill>
                          <a:effectLst/>
                          <a:latin typeface="Arial" panose="020B0604020202020204" pitchFamily="34" charset="0"/>
                        </a:rPr>
                      </a:br>
                      <a:r>
                        <a:rPr lang="en-US" sz="700" b="1" i="0" u="none" strike="noStrike" dirty="0">
                          <a:solidFill>
                            <a:srgbClr val="FFFFFF"/>
                          </a:solidFill>
                          <a:effectLst/>
                          <a:latin typeface="Arial" panose="020B0604020202020204" pitchFamily="34" charset="0"/>
                        </a:rPr>
                        <a:t>Reduction (MW)</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AEC7"/>
                    </a:solidFill>
                  </a:tcPr>
                </a:tc>
                <a:tc>
                  <a:txBody>
                    <a:bodyPr/>
                    <a:lstStyle/>
                    <a:p>
                      <a:pPr algn="ctr" fontAlgn="b"/>
                      <a:r>
                        <a:rPr lang="en-US" sz="700" b="1" i="0" u="none" strike="noStrike" dirty="0">
                          <a:solidFill>
                            <a:srgbClr val="FFFFFF"/>
                          </a:solidFill>
                          <a:effectLst/>
                          <a:latin typeface="Arial" panose="020B0604020202020204" pitchFamily="34" charset="0"/>
                        </a:rPr>
                        <a:t>% Load </a:t>
                      </a:r>
                      <a:br>
                        <a:rPr lang="en-US" sz="700" b="1" i="0" u="none" strike="noStrike" dirty="0">
                          <a:solidFill>
                            <a:srgbClr val="FFFFFF"/>
                          </a:solidFill>
                          <a:effectLst/>
                          <a:latin typeface="Arial" panose="020B0604020202020204" pitchFamily="34" charset="0"/>
                        </a:rPr>
                      </a:br>
                      <a:r>
                        <a:rPr lang="en-US" sz="700" b="1" i="0" u="none" strike="noStrike" dirty="0">
                          <a:solidFill>
                            <a:srgbClr val="FFFFFF"/>
                          </a:solidFill>
                          <a:effectLst/>
                          <a:latin typeface="Arial" panose="020B0604020202020204" pitchFamily="34" charset="0"/>
                        </a:rPr>
                        <a:t>Reduction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AEC7"/>
                    </a:solidFill>
                  </a:tcPr>
                </a:tc>
                <a:extLst>
                  <a:ext uri="{0D108BD9-81ED-4DB2-BD59-A6C34878D82A}">
                    <a16:rowId xmlns:a16="http://schemas.microsoft.com/office/drawing/2014/main" val="2996212065"/>
                  </a:ext>
                </a:extLst>
              </a:tr>
              <a:tr h="100445">
                <a:tc rowSpan="3">
                  <a:txBody>
                    <a:bodyPr/>
                    <a:lstStyle/>
                    <a:p>
                      <a:pPr algn="ctr" fontAlgn="ctr"/>
                      <a:r>
                        <a:rPr lang="en-US" sz="700" b="0" i="0" u="none" strike="noStrike" dirty="0">
                          <a:solidFill>
                            <a:srgbClr val="000000"/>
                          </a:solidFill>
                          <a:effectLst/>
                          <a:latin typeface="Arial" panose="020B0604020202020204" pitchFamily="34" charset="0"/>
                        </a:rPr>
                        <a:t>12/29/2023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rowSpan="3">
                  <a:txBody>
                    <a:bodyPr/>
                    <a:lstStyle/>
                    <a:p>
                      <a:pPr algn="ctr" fontAlgn="ctr"/>
                      <a:r>
                        <a:rPr lang="en-US" sz="700" b="0" i="0" u="none" strike="noStrike" dirty="0">
                          <a:solidFill>
                            <a:srgbClr val="000000"/>
                          </a:solidFill>
                          <a:effectLst/>
                          <a:latin typeface="Arial" panose="020B0604020202020204" pitchFamily="34" charset="0"/>
                        </a:rPr>
                        <a:t>138 kV line</a:t>
                      </a:r>
                      <a:br>
                        <a:rPr lang="en-US" sz="700" b="0" i="0" u="none" strike="noStrike" dirty="0">
                          <a:solidFill>
                            <a:srgbClr val="000000"/>
                          </a:solidFill>
                          <a:effectLst/>
                          <a:latin typeface="Arial" panose="020B0604020202020204" pitchFamily="34" charset="0"/>
                        </a:rPr>
                      </a:br>
                      <a:r>
                        <a:rPr lang="en-US" sz="700" b="0" i="0" u="none" strike="noStrike" dirty="0">
                          <a:solidFill>
                            <a:srgbClr val="000000"/>
                          </a:solidFill>
                          <a:effectLst/>
                          <a:latin typeface="Arial" panose="020B0604020202020204" pitchFamily="34" charset="0"/>
                        </a:rPr>
                        <a:t>Unknown fault type</a:t>
                      </a:r>
                      <a:br>
                        <a:rPr lang="en-US" sz="700" b="0" i="0" u="none" strike="noStrike" dirty="0">
                          <a:solidFill>
                            <a:srgbClr val="000000"/>
                          </a:solidFill>
                          <a:effectLst/>
                          <a:latin typeface="Arial" panose="020B0604020202020204" pitchFamily="34" charset="0"/>
                        </a:rPr>
                      </a:br>
                      <a:r>
                        <a:rPr lang="en-US" sz="700" b="0" i="0" u="none" strike="noStrike" dirty="0">
                          <a:solidFill>
                            <a:srgbClr val="000000"/>
                          </a:solidFill>
                          <a:effectLst/>
                          <a:latin typeface="Arial" panose="020B0604020202020204" pitchFamily="34" charset="0"/>
                        </a:rPr>
                        <a:t>&amp; clearing time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rowSpan="3">
                  <a:txBody>
                    <a:bodyPr/>
                    <a:lstStyle/>
                    <a:p>
                      <a:pPr algn="ctr" fontAlgn="ctr"/>
                      <a:r>
                        <a:rPr lang="en-US" sz="700" b="0" i="0" u="none" strike="noStrike" dirty="0">
                          <a:solidFill>
                            <a:srgbClr val="000000"/>
                          </a:solidFill>
                          <a:effectLst/>
                          <a:latin typeface="Arial" panose="020B0604020202020204" pitchFamily="34" charset="0"/>
                        </a:rPr>
                        <a:t>West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LOAD F</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Crypto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0.00 (138 kV)</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72.7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72.7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100.00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extLst>
                  <a:ext uri="{0D108BD9-81ED-4DB2-BD59-A6C34878D82A}">
                    <a16:rowId xmlns:a16="http://schemas.microsoft.com/office/drawing/2014/main" val="1532262672"/>
                  </a:ext>
                </a:extLst>
              </a:tr>
              <a:tr h="10044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dirty="0">
                          <a:solidFill>
                            <a:srgbClr val="000000"/>
                          </a:solidFill>
                          <a:effectLst/>
                          <a:latin typeface="Arial" panose="020B0604020202020204" pitchFamily="34" charset="0"/>
                        </a:rPr>
                        <a:t>LOAD H</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Crypto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0.00 (138 kV)</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73.1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73.1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100.00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extLst>
                  <a:ext uri="{0D108BD9-81ED-4DB2-BD59-A6C34878D82A}">
                    <a16:rowId xmlns:a16="http://schemas.microsoft.com/office/drawing/2014/main" val="3318645378"/>
                  </a:ext>
                </a:extLst>
              </a:tr>
              <a:tr h="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1" i="0" u="none" strike="noStrike" dirty="0">
                          <a:solidFill>
                            <a:srgbClr val="FF0000"/>
                          </a:solidFill>
                          <a:effectLst/>
                          <a:latin typeface="Arial" panose="020B0604020202020204" pitchFamily="34" charset="0"/>
                        </a:rPr>
                        <a:t>TOTAL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l" fontAlgn="b"/>
                      <a:r>
                        <a:rPr lang="en-US" sz="700" b="1" i="0" u="none" strike="noStrike" dirty="0">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ctr" fontAlgn="b"/>
                      <a:r>
                        <a:rPr lang="en-US" sz="700" b="1" i="0" u="none" strike="noStrike" dirty="0">
                          <a:solidFill>
                            <a:srgbClr val="FF0000"/>
                          </a:solidFill>
                          <a:effectLst/>
                          <a:latin typeface="Arial" panose="020B0604020202020204" pitchFamily="34" charset="0"/>
                        </a:rPr>
                        <a:t>160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l" fontAlgn="b"/>
                      <a:r>
                        <a:rPr lang="en-US" sz="700" b="1" i="0" u="none" strike="noStrike" dirty="0">
                          <a:solidFill>
                            <a:srgbClr val="FF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ctr" fontAlgn="b"/>
                      <a:r>
                        <a:rPr lang="en-US" sz="700" b="1" i="0" u="none" strike="noStrike" dirty="0">
                          <a:solidFill>
                            <a:srgbClr val="FF0000"/>
                          </a:solidFill>
                          <a:effectLst/>
                          <a:latin typeface="Arial" panose="020B0604020202020204" pitchFamily="34" charset="0"/>
                        </a:rPr>
                        <a:t>145.8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ctr" fontAlgn="b"/>
                      <a:r>
                        <a:rPr lang="en-US" sz="700" b="1" i="0" u="none" strike="noStrike" dirty="0">
                          <a:solidFill>
                            <a:srgbClr val="FF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ctr" fontAlgn="b"/>
                      <a:r>
                        <a:rPr lang="en-US" sz="700" b="1" i="0" u="none" strike="noStrike" dirty="0">
                          <a:solidFill>
                            <a:srgbClr val="FF0000"/>
                          </a:solidFill>
                          <a:effectLst/>
                          <a:latin typeface="Arial" panose="020B0604020202020204" pitchFamily="34" charset="0"/>
                        </a:rPr>
                        <a:t>145.8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ctr" fontAlgn="b"/>
                      <a:r>
                        <a:rPr lang="en-US" sz="700" b="1" i="0" u="none" strike="noStrike" dirty="0">
                          <a:solidFill>
                            <a:srgbClr val="FF0000"/>
                          </a:solidFill>
                          <a:effectLst/>
                          <a:latin typeface="Arial" panose="020B0604020202020204" pitchFamily="34" charset="0"/>
                        </a:rPr>
                        <a:t>100.00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extLst>
                  <a:ext uri="{0D108BD9-81ED-4DB2-BD59-A6C34878D82A}">
                    <a16:rowId xmlns:a16="http://schemas.microsoft.com/office/drawing/2014/main" val="812955304"/>
                  </a:ext>
                </a:extLst>
              </a:tr>
              <a:tr h="100445">
                <a:tc rowSpan="6">
                  <a:txBody>
                    <a:bodyPr/>
                    <a:lstStyle/>
                    <a:p>
                      <a:pPr algn="ctr" fontAlgn="ctr"/>
                      <a:r>
                        <a:rPr lang="en-US" sz="700" b="0" i="0" u="none" strike="noStrike" dirty="0">
                          <a:solidFill>
                            <a:srgbClr val="000000"/>
                          </a:solidFill>
                          <a:effectLst/>
                          <a:latin typeface="Arial" panose="020B0604020202020204" pitchFamily="34" charset="0"/>
                        </a:rPr>
                        <a:t>4/6/2024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rowSpan="6">
                  <a:txBody>
                    <a:bodyPr/>
                    <a:lstStyle/>
                    <a:p>
                      <a:pPr algn="ctr" fontAlgn="ctr"/>
                      <a:r>
                        <a:rPr lang="en-US" sz="700" b="0" i="0" u="none" strike="noStrike" dirty="0">
                          <a:solidFill>
                            <a:srgbClr val="000000"/>
                          </a:solidFill>
                          <a:effectLst/>
                          <a:latin typeface="Arial" panose="020B0604020202020204" pitchFamily="34" charset="0"/>
                        </a:rPr>
                        <a:t>138 kV line</a:t>
                      </a:r>
                      <a:br>
                        <a:rPr lang="en-US" sz="700" b="0" i="0" u="none" strike="noStrike" dirty="0">
                          <a:solidFill>
                            <a:srgbClr val="000000"/>
                          </a:solidFill>
                          <a:effectLst/>
                          <a:latin typeface="Arial" panose="020B0604020202020204" pitchFamily="34" charset="0"/>
                        </a:rPr>
                      </a:br>
                      <a:r>
                        <a:rPr lang="en-US" sz="700" b="0" i="0" u="none" strike="noStrike" dirty="0">
                          <a:solidFill>
                            <a:srgbClr val="000000"/>
                          </a:solidFill>
                          <a:effectLst/>
                          <a:latin typeface="Arial" panose="020B0604020202020204" pitchFamily="34" charset="0"/>
                        </a:rPr>
                        <a:t>AG Fault</a:t>
                      </a:r>
                      <a:br>
                        <a:rPr lang="en-US" sz="700" b="0" i="0" u="none" strike="noStrike" dirty="0">
                          <a:solidFill>
                            <a:srgbClr val="000000"/>
                          </a:solidFill>
                          <a:effectLst/>
                          <a:latin typeface="Arial" panose="020B0604020202020204" pitchFamily="34" charset="0"/>
                        </a:rPr>
                      </a:br>
                      <a:r>
                        <a:rPr lang="en-US" sz="700" b="0" i="0" u="none" strike="noStrike" dirty="0">
                          <a:solidFill>
                            <a:srgbClr val="000000"/>
                          </a:solidFill>
                          <a:effectLst/>
                          <a:latin typeface="Arial" panose="020B0604020202020204" pitchFamily="34" charset="0"/>
                        </a:rPr>
                        <a:t>3 cycle clear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rowSpan="6">
                  <a:txBody>
                    <a:bodyPr/>
                    <a:lstStyle/>
                    <a:p>
                      <a:pPr algn="ctr" fontAlgn="ctr"/>
                      <a:r>
                        <a:rPr lang="en-US" sz="700" b="0" i="0" u="none" strike="noStrike" dirty="0">
                          <a:solidFill>
                            <a:srgbClr val="000000"/>
                          </a:solidFill>
                          <a:effectLst/>
                          <a:latin typeface="Arial" panose="020B0604020202020204" pitchFamily="34" charset="0"/>
                        </a:rPr>
                        <a:t>West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LOAD 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Crypto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130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0.356 (138 kV)(A</a:t>
                      </a:r>
                      <a:r>
                        <a:rPr lang="el-GR" sz="700" b="0" i="0" u="none" strike="noStrike">
                          <a:solidFill>
                            <a:srgbClr val="000000"/>
                          </a:solidFill>
                          <a:effectLst/>
                          <a:latin typeface="Calibri" panose="020F0502020204030204" pitchFamily="34" charset="0"/>
                        </a:rPr>
                        <a:t>φ)</a:t>
                      </a:r>
                      <a:endParaRPr lang="el-GR" sz="700" b="0" i="0" u="none" strike="noStrike">
                        <a:solidFill>
                          <a:srgbClr val="000000"/>
                        </a:solidFill>
                        <a:effectLst/>
                        <a:latin typeface="Arial" panose="020B060402020202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53.4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41.4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77.53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extLst>
                  <a:ext uri="{0D108BD9-81ED-4DB2-BD59-A6C34878D82A}">
                    <a16:rowId xmlns:a16="http://schemas.microsoft.com/office/drawing/2014/main" val="2821696101"/>
                  </a:ext>
                </a:extLst>
              </a:tr>
              <a:tr h="10044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dirty="0">
                          <a:solidFill>
                            <a:srgbClr val="000000"/>
                          </a:solidFill>
                          <a:effectLst/>
                          <a:latin typeface="Arial" panose="020B0604020202020204" pitchFamily="34" charset="0"/>
                        </a:rPr>
                        <a:t>LOAD F</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Crypto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0.804 (138 kV)(PS)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69.5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69.5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100.00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extLst>
                  <a:ext uri="{0D108BD9-81ED-4DB2-BD59-A6C34878D82A}">
                    <a16:rowId xmlns:a16="http://schemas.microsoft.com/office/drawing/2014/main" val="347989996"/>
                  </a:ext>
                </a:extLst>
              </a:tr>
              <a:tr h="10044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dirty="0">
                          <a:solidFill>
                            <a:srgbClr val="000000"/>
                          </a:solidFill>
                          <a:effectLst/>
                          <a:latin typeface="Arial" panose="020B0604020202020204" pitchFamily="34" charset="0"/>
                        </a:rPr>
                        <a:t>LOAD G</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Crypto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0.804 (138 kV)(PS)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65.1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65.1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100.00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extLst>
                  <a:ext uri="{0D108BD9-81ED-4DB2-BD59-A6C34878D82A}">
                    <a16:rowId xmlns:a16="http://schemas.microsoft.com/office/drawing/2014/main" val="659149087"/>
                  </a:ext>
                </a:extLst>
              </a:tr>
              <a:tr h="10044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dirty="0">
                          <a:solidFill>
                            <a:srgbClr val="000000"/>
                          </a:solidFill>
                          <a:effectLst/>
                          <a:latin typeface="Arial" panose="020B0604020202020204" pitchFamily="34" charset="0"/>
                        </a:rPr>
                        <a:t>LOAD H</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Crypto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0.804 (138 kV)(PS)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63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63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100.00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extLst>
                  <a:ext uri="{0D108BD9-81ED-4DB2-BD59-A6C34878D82A}">
                    <a16:rowId xmlns:a16="http://schemas.microsoft.com/office/drawing/2014/main" val="2094359619"/>
                  </a:ext>
                </a:extLst>
              </a:tr>
              <a:tr h="10044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dirty="0">
                          <a:solidFill>
                            <a:srgbClr val="000000"/>
                          </a:solidFill>
                          <a:effectLst/>
                          <a:latin typeface="Arial" panose="020B0604020202020204" pitchFamily="34" charset="0"/>
                        </a:rPr>
                        <a:t>LOAD 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Crypto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0.804 (138 kV)(PS)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33.4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25.5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7.9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23.65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extLst>
                  <a:ext uri="{0D108BD9-81ED-4DB2-BD59-A6C34878D82A}">
                    <a16:rowId xmlns:a16="http://schemas.microsoft.com/office/drawing/2014/main" val="2999912992"/>
                  </a:ext>
                </a:extLst>
              </a:tr>
              <a:tr h="10044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1" i="0" u="none" strike="noStrike" dirty="0">
                          <a:solidFill>
                            <a:srgbClr val="FF0000"/>
                          </a:solidFill>
                          <a:effectLst/>
                          <a:latin typeface="Arial" panose="020B0604020202020204" pitchFamily="34" charset="0"/>
                        </a:rPr>
                        <a:t>TOTAL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l" fontAlgn="b"/>
                      <a:r>
                        <a:rPr lang="en-US" sz="700" b="1" i="0" u="none" strike="noStrike" dirty="0">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ctr" fontAlgn="b"/>
                      <a:r>
                        <a:rPr lang="en-US" sz="700" b="1" i="0" u="none" strike="noStrike" dirty="0">
                          <a:solidFill>
                            <a:srgbClr val="FF0000"/>
                          </a:solidFill>
                          <a:effectLst/>
                          <a:latin typeface="Arial" panose="020B0604020202020204" pitchFamily="34" charset="0"/>
                        </a:rPr>
                        <a:t>410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l" fontAlgn="b"/>
                      <a:r>
                        <a:rPr lang="en-US" sz="700" b="1" i="0" u="none" strike="noStrike" dirty="0">
                          <a:solidFill>
                            <a:srgbClr val="FF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ctr" fontAlgn="b"/>
                      <a:r>
                        <a:rPr lang="en-US" sz="700" b="1" i="0" u="none" strike="noStrike" dirty="0">
                          <a:solidFill>
                            <a:srgbClr val="FF0000"/>
                          </a:solidFill>
                          <a:effectLst/>
                          <a:latin typeface="Arial" panose="020B0604020202020204" pitchFamily="34" charset="0"/>
                        </a:rPr>
                        <a:t>284.4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ctr" fontAlgn="b"/>
                      <a:r>
                        <a:rPr lang="en-US" sz="700" b="1" i="0" u="none" strike="noStrike" dirty="0">
                          <a:solidFill>
                            <a:srgbClr val="FF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ctr" fontAlgn="b"/>
                      <a:r>
                        <a:rPr lang="en-US" sz="700" b="1" i="0" u="none" strike="noStrike" dirty="0">
                          <a:solidFill>
                            <a:srgbClr val="FF0000"/>
                          </a:solidFill>
                          <a:effectLst/>
                          <a:latin typeface="Arial" panose="020B0604020202020204" pitchFamily="34" charset="0"/>
                        </a:rPr>
                        <a:t>246.9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ctr" fontAlgn="b"/>
                      <a:r>
                        <a:rPr lang="en-US" sz="700" b="1" i="0" u="none" strike="noStrike" dirty="0">
                          <a:solidFill>
                            <a:srgbClr val="FF0000"/>
                          </a:solidFill>
                          <a:effectLst/>
                          <a:latin typeface="Arial" panose="020B0604020202020204" pitchFamily="34" charset="0"/>
                        </a:rPr>
                        <a:t>86.81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extLst>
                  <a:ext uri="{0D108BD9-81ED-4DB2-BD59-A6C34878D82A}">
                    <a16:rowId xmlns:a16="http://schemas.microsoft.com/office/drawing/2014/main" val="813597245"/>
                  </a:ext>
                </a:extLst>
              </a:tr>
              <a:tr h="100445">
                <a:tc rowSpan="6">
                  <a:txBody>
                    <a:bodyPr/>
                    <a:lstStyle/>
                    <a:p>
                      <a:pPr algn="ctr" fontAlgn="ctr"/>
                      <a:r>
                        <a:rPr lang="en-US" sz="700" b="0" i="0" u="none" strike="noStrike" dirty="0">
                          <a:solidFill>
                            <a:srgbClr val="000000"/>
                          </a:solidFill>
                          <a:effectLst/>
                          <a:latin typeface="Arial" panose="020B0604020202020204" pitchFamily="34" charset="0"/>
                        </a:rPr>
                        <a:t>5/1/2024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rowSpan="6">
                  <a:txBody>
                    <a:bodyPr/>
                    <a:lstStyle/>
                    <a:p>
                      <a:pPr algn="ctr" fontAlgn="ctr"/>
                      <a:r>
                        <a:rPr lang="en-US" sz="700" b="0" i="0" u="none" strike="noStrike" dirty="0">
                          <a:solidFill>
                            <a:srgbClr val="000000"/>
                          </a:solidFill>
                          <a:effectLst/>
                          <a:latin typeface="Arial" panose="020B0604020202020204" pitchFamily="34" charset="0"/>
                        </a:rPr>
                        <a:t>138 kV line</a:t>
                      </a:r>
                      <a:br>
                        <a:rPr lang="en-US" sz="700" b="0" i="0" u="none" strike="noStrike" dirty="0">
                          <a:solidFill>
                            <a:srgbClr val="000000"/>
                          </a:solidFill>
                          <a:effectLst/>
                          <a:latin typeface="Arial" panose="020B0604020202020204" pitchFamily="34" charset="0"/>
                        </a:rPr>
                      </a:br>
                      <a:r>
                        <a:rPr lang="en-US" sz="700" b="0" i="0" u="none" strike="noStrike" dirty="0">
                          <a:solidFill>
                            <a:srgbClr val="000000"/>
                          </a:solidFill>
                          <a:effectLst/>
                          <a:latin typeface="Arial" panose="020B0604020202020204" pitchFamily="34" charset="0"/>
                        </a:rPr>
                        <a:t>AG Fault</a:t>
                      </a:r>
                      <a:br>
                        <a:rPr lang="en-US" sz="700" b="0" i="0" u="none" strike="noStrike" dirty="0">
                          <a:solidFill>
                            <a:srgbClr val="000000"/>
                          </a:solidFill>
                          <a:effectLst/>
                          <a:latin typeface="Arial" panose="020B0604020202020204" pitchFamily="34" charset="0"/>
                        </a:rPr>
                      </a:br>
                      <a:r>
                        <a:rPr lang="en-US" sz="700" b="0" i="0" u="none" strike="noStrike" dirty="0">
                          <a:solidFill>
                            <a:srgbClr val="000000"/>
                          </a:solidFill>
                          <a:effectLst/>
                          <a:latin typeface="Arial" panose="020B0604020202020204" pitchFamily="34" charset="0"/>
                        </a:rPr>
                        <a:t>3 cycle clear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rowSpan="6">
                  <a:txBody>
                    <a:bodyPr/>
                    <a:lstStyle/>
                    <a:p>
                      <a:pPr algn="ctr" fontAlgn="ctr"/>
                      <a:r>
                        <a:rPr lang="en-US" sz="700" b="0" i="0" u="none" strike="noStrike" dirty="0">
                          <a:solidFill>
                            <a:srgbClr val="000000"/>
                          </a:solidFill>
                          <a:effectLst/>
                          <a:latin typeface="Arial" panose="020B0604020202020204" pitchFamily="34" charset="0"/>
                        </a:rPr>
                        <a:t>West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LOAD 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Crypto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130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0.398 (138 kV)(A</a:t>
                      </a:r>
                      <a:r>
                        <a:rPr lang="el-GR" sz="700" b="0" i="0" u="none" strike="noStrike">
                          <a:solidFill>
                            <a:srgbClr val="000000"/>
                          </a:solidFill>
                          <a:effectLst/>
                          <a:latin typeface="Calibri" panose="020F0502020204030204" pitchFamily="34" charset="0"/>
                        </a:rPr>
                        <a:t>φ)</a:t>
                      </a:r>
                      <a:endParaRPr lang="el-GR" sz="700" b="0" i="0" u="none" strike="noStrike">
                        <a:solidFill>
                          <a:srgbClr val="000000"/>
                        </a:solidFill>
                        <a:effectLst/>
                        <a:latin typeface="Arial" panose="020B060402020202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55.5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12.5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43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77.48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extLst>
                  <a:ext uri="{0D108BD9-81ED-4DB2-BD59-A6C34878D82A}">
                    <a16:rowId xmlns:a16="http://schemas.microsoft.com/office/drawing/2014/main" val="688058338"/>
                  </a:ext>
                </a:extLst>
              </a:tr>
              <a:tr h="10044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dirty="0">
                          <a:solidFill>
                            <a:srgbClr val="000000"/>
                          </a:solidFill>
                          <a:effectLst/>
                          <a:latin typeface="Arial" panose="020B0604020202020204" pitchFamily="34" charset="0"/>
                        </a:rPr>
                        <a:t>LOAD F</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Crypto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0.866 (138 kV)(PS)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66.8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61.3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5.5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8.23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extLst>
                  <a:ext uri="{0D108BD9-81ED-4DB2-BD59-A6C34878D82A}">
                    <a16:rowId xmlns:a16="http://schemas.microsoft.com/office/drawing/2014/main" val="1130370866"/>
                  </a:ext>
                </a:extLst>
              </a:tr>
              <a:tr h="10044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dirty="0">
                          <a:solidFill>
                            <a:srgbClr val="000000"/>
                          </a:solidFill>
                          <a:effectLst/>
                          <a:latin typeface="Arial" panose="020B0604020202020204" pitchFamily="34" charset="0"/>
                        </a:rPr>
                        <a:t>LOAD G</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Crypto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0.866 (138 kV)(PS)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67.1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67.1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100.00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extLst>
                  <a:ext uri="{0D108BD9-81ED-4DB2-BD59-A6C34878D82A}">
                    <a16:rowId xmlns:a16="http://schemas.microsoft.com/office/drawing/2014/main" val="3837566000"/>
                  </a:ext>
                </a:extLst>
              </a:tr>
              <a:tr h="10044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dirty="0">
                          <a:solidFill>
                            <a:srgbClr val="000000"/>
                          </a:solidFill>
                          <a:effectLst/>
                          <a:latin typeface="Arial" panose="020B0604020202020204" pitchFamily="34" charset="0"/>
                        </a:rPr>
                        <a:t>LOAD H</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Crypto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0.866 (138 kV)(PS)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67.2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67.2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100.00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extLst>
                  <a:ext uri="{0D108BD9-81ED-4DB2-BD59-A6C34878D82A}">
                    <a16:rowId xmlns:a16="http://schemas.microsoft.com/office/drawing/2014/main" val="2175881143"/>
                  </a:ext>
                </a:extLst>
              </a:tr>
              <a:tr h="10044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dirty="0">
                          <a:solidFill>
                            <a:srgbClr val="000000"/>
                          </a:solidFill>
                          <a:effectLst/>
                          <a:latin typeface="Arial" panose="020B0604020202020204" pitchFamily="34" charset="0"/>
                        </a:rPr>
                        <a:t>LOAD 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Crypto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0.866 (138 kV)(PS)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33.5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26.8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6.7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20.00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extLst>
                  <a:ext uri="{0D108BD9-81ED-4DB2-BD59-A6C34878D82A}">
                    <a16:rowId xmlns:a16="http://schemas.microsoft.com/office/drawing/2014/main" val="590504773"/>
                  </a:ext>
                </a:extLst>
              </a:tr>
              <a:tr h="10044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1" i="0" u="none" strike="noStrike" dirty="0">
                          <a:solidFill>
                            <a:srgbClr val="FF0000"/>
                          </a:solidFill>
                          <a:effectLst/>
                          <a:latin typeface="Arial" panose="020B0604020202020204" pitchFamily="34" charset="0"/>
                        </a:rPr>
                        <a:t>TOTAL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l" fontAlgn="b"/>
                      <a:r>
                        <a:rPr lang="en-US" sz="700" b="1" i="0" u="none" strike="noStrike" dirty="0">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ctr" fontAlgn="b"/>
                      <a:r>
                        <a:rPr lang="en-US" sz="700" b="1" i="0" u="none" strike="noStrike" dirty="0">
                          <a:solidFill>
                            <a:srgbClr val="FF0000"/>
                          </a:solidFill>
                          <a:effectLst/>
                          <a:latin typeface="Arial" panose="020B0604020202020204" pitchFamily="34" charset="0"/>
                        </a:rPr>
                        <a:t>410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l" fontAlgn="b"/>
                      <a:r>
                        <a:rPr lang="en-US" sz="700" b="1" i="0" u="none" strike="noStrike" dirty="0">
                          <a:solidFill>
                            <a:srgbClr val="FF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ctr" fontAlgn="b"/>
                      <a:r>
                        <a:rPr lang="en-US" sz="700" b="1" i="0" u="none" strike="noStrike" dirty="0">
                          <a:solidFill>
                            <a:srgbClr val="FF0000"/>
                          </a:solidFill>
                          <a:effectLst/>
                          <a:latin typeface="Arial" panose="020B0604020202020204" pitchFamily="34" charset="0"/>
                        </a:rPr>
                        <a:t>290.1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ctr" fontAlgn="b"/>
                      <a:r>
                        <a:rPr lang="en-US" sz="700" b="1" i="0" u="none" strike="noStrike" dirty="0">
                          <a:solidFill>
                            <a:srgbClr val="FF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ctr" fontAlgn="b"/>
                      <a:r>
                        <a:rPr lang="en-US" sz="700" b="1" i="0" u="none" strike="noStrike" dirty="0">
                          <a:solidFill>
                            <a:srgbClr val="FF0000"/>
                          </a:solidFill>
                          <a:effectLst/>
                          <a:latin typeface="Arial" panose="020B0604020202020204" pitchFamily="34" charset="0"/>
                        </a:rPr>
                        <a:t>189.5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ctr" fontAlgn="b"/>
                      <a:r>
                        <a:rPr lang="en-US" sz="700" b="1" i="0" u="none" strike="noStrike" dirty="0">
                          <a:solidFill>
                            <a:srgbClr val="FF0000"/>
                          </a:solidFill>
                          <a:effectLst/>
                          <a:latin typeface="Arial" panose="020B0604020202020204" pitchFamily="34" charset="0"/>
                        </a:rPr>
                        <a:t>65.32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extLst>
                  <a:ext uri="{0D108BD9-81ED-4DB2-BD59-A6C34878D82A}">
                    <a16:rowId xmlns:a16="http://schemas.microsoft.com/office/drawing/2014/main" val="2215459228"/>
                  </a:ext>
                </a:extLst>
              </a:tr>
              <a:tr h="100445">
                <a:tc rowSpan="6">
                  <a:txBody>
                    <a:bodyPr/>
                    <a:lstStyle/>
                    <a:p>
                      <a:pPr algn="ctr" fontAlgn="ctr"/>
                      <a:r>
                        <a:rPr lang="en-US" sz="700" b="0" i="0" u="none" strike="noStrike" dirty="0">
                          <a:solidFill>
                            <a:srgbClr val="000000"/>
                          </a:solidFill>
                          <a:effectLst/>
                          <a:latin typeface="Arial" panose="020B0604020202020204" pitchFamily="34" charset="0"/>
                        </a:rPr>
                        <a:t>6/17/2024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rowSpan="6">
                  <a:txBody>
                    <a:bodyPr/>
                    <a:lstStyle/>
                    <a:p>
                      <a:pPr algn="ctr" fontAlgn="ctr"/>
                      <a:r>
                        <a:rPr lang="en-US" sz="700" b="0" i="0" u="none" strike="noStrike" dirty="0">
                          <a:solidFill>
                            <a:srgbClr val="000000"/>
                          </a:solidFill>
                          <a:effectLst/>
                          <a:latin typeface="Arial" panose="020B0604020202020204" pitchFamily="34" charset="0"/>
                        </a:rPr>
                        <a:t>138 kV line</a:t>
                      </a:r>
                      <a:br>
                        <a:rPr lang="en-US" sz="700" b="0" i="0" u="none" strike="noStrike" dirty="0">
                          <a:solidFill>
                            <a:srgbClr val="000000"/>
                          </a:solidFill>
                          <a:effectLst/>
                          <a:latin typeface="Arial" panose="020B0604020202020204" pitchFamily="34" charset="0"/>
                        </a:rPr>
                      </a:br>
                      <a:r>
                        <a:rPr lang="en-US" sz="700" b="0" i="0" u="none" strike="noStrike" dirty="0">
                          <a:solidFill>
                            <a:srgbClr val="000000"/>
                          </a:solidFill>
                          <a:effectLst/>
                          <a:latin typeface="Arial" panose="020B0604020202020204" pitchFamily="34" charset="0"/>
                        </a:rPr>
                        <a:t>AG Fault</a:t>
                      </a:r>
                      <a:br>
                        <a:rPr lang="en-US" sz="700" b="0" i="0" u="none" strike="noStrike" dirty="0">
                          <a:solidFill>
                            <a:srgbClr val="000000"/>
                          </a:solidFill>
                          <a:effectLst/>
                          <a:latin typeface="Arial" panose="020B0604020202020204" pitchFamily="34" charset="0"/>
                        </a:rPr>
                      </a:br>
                      <a:r>
                        <a:rPr lang="en-US" sz="700" b="0" i="0" u="none" strike="noStrike" dirty="0">
                          <a:solidFill>
                            <a:srgbClr val="000000"/>
                          </a:solidFill>
                          <a:effectLst/>
                          <a:latin typeface="Arial" panose="020B0604020202020204" pitchFamily="34" charset="0"/>
                        </a:rPr>
                        <a:t>3 cycle clear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rowSpan="6">
                  <a:txBody>
                    <a:bodyPr/>
                    <a:lstStyle/>
                    <a:p>
                      <a:pPr algn="ctr" fontAlgn="ctr"/>
                      <a:r>
                        <a:rPr lang="en-US" sz="700" b="0" i="0" u="none" strike="noStrike" dirty="0">
                          <a:solidFill>
                            <a:srgbClr val="000000"/>
                          </a:solidFill>
                          <a:effectLst/>
                          <a:latin typeface="Arial" panose="020B0604020202020204" pitchFamily="34" charset="0"/>
                        </a:rPr>
                        <a:t>West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LOAD 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Crypto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130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0.384 (138 kV)(A</a:t>
                      </a:r>
                      <a:r>
                        <a:rPr lang="el-GR" sz="700" b="0" i="0" u="none" strike="noStrike">
                          <a:solidFill>
                            <a:srgbClr val="000000"/>
                          </a:solidFill>
                          <a:effectLst/>
                          <a:latin typeface="Calibri" panose="020F0502020204030204" pitchFamily="34" charset="0"/>
                        </a:rPr>
                        <a:t>φ)</a:t>
                      </a:r>
                      <a:endParaRPr lang="el-GR" sz="700" b="0" i="0" u="none" strike="noStrike">
                        <a:solidFill>
                          <a:srgbClr val="000000"/>
                        </a:solidFill>
                        <a:effectLst/>
                        <a:latin typeface="Arial" panose="020B060402020202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52.9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20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32.9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62.19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extLst>
                  <a:ext uri="{0D108BD9-81ED-4DB2-BD59-A6C34878D82A}">
                    <a16:rowId xmlns:a16="http://schemas.microsoft.com/office/drawing/2014/main" val="2147903548"/>
                  </a:ext>
                </a:extLst>
              </a:tr>
              <a:tr h="10044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dirty="0">
                          <a:solidFill>
                            <a:srgbClr val="000000"/>
                          </a:solidFill>
                          <a:effectLst/>
                          <a:latin typeface="Arial" panose="020B0604020202020204" pitchFamily="34" charset="0"/>
                        </a:rPr>
                        <a:t>LOAD F</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Crypto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0.846 (138 kV)(PS)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63.3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63.3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100.00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extLst>
                  <a:ext uri="{0D108BD9-81ED-4DB2-BD59-A6C34878D82A}">
                    <a16:rowId xmlns:a16="http://schemas.microsoft.com/office/drawing/2014/main" val="226199444"/>
                  </a:ext>
                </a:extLst>
              </a:tr>
              <a:tr h="10044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dirty="0">
                          <a:solidFill>
                            <a:srgbClr val="000000"/>
                          </a:solidFill>
                          <a:effectLst/>
                          <a:latin typeface="Arial" panose="020B0604020202020204" pitchFamily="34" charset="0"/>
                        </a:rPr>
                        <a:t>LOAD G</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Crypto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0.843 (138 kV)(PS)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60.5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60.5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100.00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extLst>
                  <a:ext uri="{0D108BD9-81ED-4DB2-BD59-A6C34878D82A}">
                    <a16:rowId xmlns:a16="http://schemas.microsoft.com/office/drawing/2014/main" val="1243504569"/>
                  </a:ext>
                </a:extLst>
              </a:tr>
              <a:tr h="10044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dirty="0">
                          <a:solidFill>
                            <a:srgbClr val="000000"/>
                          </a:solidFill>
                          <a:effectLst/>
                          <a:latin typeface="Arial" panose="020B0604020202020204" pitchFamily="34" charset="0"/>
                        </a:rPr>
                        <a:t>LOAD H</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Crypto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0.846 (138 kV)(PS)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62.7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62.7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100.00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extLst>
                  <a:ext uri="{0D108BD9-81ED-4DB2-BD59-A6C34878D82A}">
                    <a16:rowId xmlns:a16="http://schemas.microsoft.com/office/drawing/2014/main" val="1278913136"/>
                  </a:ext>
                </a:extLst>
              </a:tr>
              <a:tr h="10044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dirty="0">
                          <a:solidFill>
                            <a:srgbClr val="000000"/>
                          </a:solidFill>
                          <a:effectLst/>
                          <a:latin typeface="Arial" panose="020B0604020202020204" pitchFamily="34" charset="0"/>
                        </a:rPr>
                        <a:t>LOAD 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Crypto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0.843 (138 kV)(PS)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32.6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7.6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23.31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extLst>
                  <a:ext uri="{0D108BD9-81ED-4DB2-BD59-A6C34878D82A}">
                    <a16:rowId xmlns:a16="http://schemas.microsoft.com/office/drawing/2014/main" val="1318503188"/>
                  </a:ext>
                </a:extLst>
              </a:tr>
              <a:tr h="10044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1" i="0" u="none" strike="noStrike" dirty="0">
                          <a:solidFill>
                            <a:srgbClr val="FF0000"/>
                          </a:solidFill>
                          <a:effectLst/>
                          <a:latin typeface="Arial" panose="020B0604020202020204" pitchFamily="34" charset="0"/>
                        </a:rPr>
                        <a:t>TOTAL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l" fontAlgn="b"/>
                      <a:r>
                        <a:rPr lang="en-US" sz="700" b="1" i="0" u="none" strike="noStrike" dirty="0">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ctr" fontAlgn="b"/>
                      <a:r>
                        <a:rPr lang="en-US" sz="700" b="1" i="0" u="none" strike="noStrike" dirty="0">
                          <a:solidFill>
                            <a:srgbClr val="FF0000"/>
                          </a:solidFill>
                          <a:effectLst/>
                          <a:latin typeface="Arial" panose="020B0604020202020204" pitchFamily="34" charset="0"/>
                        </a:rPr>
                        <a:t>410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l" fontAlgn="b"/>
                      <a:r>
                        <a:rPr lang="en-US" sz="700" b="1" i="0" u="none" strike="noStrike" dirty="0">
                          <a:solidFill>
                            <a:srgbClr val="FF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ctr" fontAlgn="b"/>
                      <a:r>
                        <a:rPr lang="en-US" sz="700" b="1" i="0" u="none" strike="noStrike" dirty="0">
                          <a:solidFill>
                            <a:srgbClr val="FF0000"/>
                          </a:solidFill>
                          <a:effectLst/>
                          <a:latin typeface="Arial" panose="020B0604020202020204" pitchFamily="34" charset="0"/>
                        </a:rPr>
                        <a:t>272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ctr" fontAlgn="b"/>
                      <a:r>
                        <a:rPr lang="en-US" sz="700" b="1" i="0" u="none" strike="noStrike" dirty="0">
                          <a:solidFill>
                            <a:srgbClr val="FF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ctr" fontAlgn="b"/>
                      <a:r>
                        <a:rPr lang="en-US" sz="700" b="1" i="0" u="none" strike="noStrike" dirty="0">
                          <a:solidFill>
                            <a:srgbClr val="FF0000"/>
                          </a:solidFill>
                          <a:effectLst/>
                          <a:latin typeface="Arial" panose="020B0604020202020204" pitchFamily="34" charset="0"/>
                        </a:rPr>
                        <a:t>227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ctr" fontAlgn="b"/>
                      <a:r>
                        <a:rPr lang="en-US" sz="700" b="1" i="0" u="none" strike="noStrike" dirty="0">
                          <a:solidFill>
                            <a:srgbClr val="FF0000"/>
                          </a:solidFill>
                          <a:effectLst/>
                          <a:latin typeface="Arial" panose="020B0604020202020204" pitchFamily="34" charset="0"/>
                        </a:rPr>
                        <a:t>83.46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extLst>
                  <a:ext uri="{0D108BD9-81ED-4DB2-BD59-A6C34878D82A}">
                    <a16:rowId xmlns:a16="http://schemas.microsoft.com/office/drawing/2014/main" val="1564788656"/>
                  </a:ext>
                </a:extLst>
              </a:tr>
              <a:tr h="100445">
                <a:tc rowSpan="6">
                  <a:txBody>
                    <a:bodyPr/>
                    <a:lstStyle/>
                    <a:p>
                      <a:pPr algn="ctr" fontAlgn="ctr"/>
                      <a:r>
                        <a:rPr lang="en-US" sz="700" b="0" i="0" u="none" strike="noStrike" dirty="0">
                          <a:solidFill>
                            <a:srgbClr val="000000"/>
                          </a:solidFill>
                          <a:effectLst/>
                          <a:latin typeface="Arial" panose="020B0604020202020204" pitchFamily="34" charset="0"/>
                        </a:rPr>
                        <a:t>6/18/2024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rowSpan="6">
                  <a:txBody>
                    <a:bodyPr/>
                    <a:lstStyle/>
                    <a:p>
                      <a:pPr algn="ctr" fontAlgn="ctr"/>
                      <a:r>
                        <a:rPr lang="en-US" sz="700" b="0" i="0" u="none" strike="noStrike" dirty="0">
                          <a:solidFill>
                            <a:srgbClr val="000000"/>
                          </a:solidFill>
                          <a:effectLst/>
                          <a:latin typeface="Arial" panose="020B0604020202020204" pitchFamily="34" charset="0"/>
                        </a:rPr>
                        <a:t>138 kV line</a:t>
                      </a:r>
                      <a:br>
                        <a:rPr lang="en-US" sz="700" b="0" i="0" u="none" strike="noStrike" dirty="0">
                          <a:solidFill>
                            <a:srgbClr val="000000"/>
                          </a:solidFill>
                          <a:effectLst/>
                          <a:latin typeface="Arial" panose="020B0604020202020204" pitchFamily="34" charset="0"/>
                        </a:rPr>
                      </a:br>
                      <a:r>
                        <a:rPr lang="en-US" sz="700" b="0" i="0" u="none" strike="noStrike" dirty="0">
                          <a:solidFill>
                            <a:srgbClr val="000000"/>
                          </a:solidFill>
                          <a:effectLst/>
                          <a:latin typeface="Arial" panose="020B0604020202020204" pitchFamily="34" charset="0"/>
                        </a:rPr>
                        <a:t>BG Fault</a:t>
                      </a:r>
                      <a:br>
                        <a:rPr lang="en-US" sz="700" b="0" i="0" u="none" strike="noStrike" dirty="0">
                          <a:solidFill>
                            <a:srgbClr val="000000"/>
                          </a:solidFill>
                          <a:effectLst/>
                          <a:latin typeface="Arial" panose="020B0604020202020204" pitchFamily="34" charset="0"/>
                        </a:rPr>
                      </a:br>
                      <a:r>
                        <a:rPr lang="en-US" sz="700" b="0" i="0" u="none" strike="noStrike" dirty="0">
                          <a:solidFill>
                            <a:srgbClr val="000000"/>
                          </a:solidFill>
                          <a:effectLst/>
                          <a:latin typeface="Arial" panose="020B0604020202020204" pitchFamily="34" charset="0"/>
                        </a:rPr>
                        <a:t>3 cycle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rowSpan="6">
                  <a:txBody>
                    <a:bodyPr/>
                    <a:lstStyle/>
                    <a:p>
                      <a:pPr algn="ctr" fontAlgn="ctr"/>
                      <a:r>
                        <a:rPr lang="en-US" sz="700" b="0" i="0" u="none" strike="noStrike" dirty="0">
                          <a:solidFill>
                            <a:srgbClr val="000000"/>
                          </a:solidFill>
                          <a:effectLst/>
                          <a:latin typeface="Arial" panose="020B0604020202020204" pitchFamily="34" charset="0"/>
                        </a:rPr>
                        <a:t>West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LOAD 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Crypto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130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0.683 (138 kV)(B</a:t>
                      </a:r>
                      <a:r>
                        <a:rPr lang="el-GR" sz="700" b="0" i="0" u="none" strike="noStrike">
                          <a:solidFill>
                            <a:srgbClr val="000000"/>
                          </a:solidFill>
                          <a:effectLst/>
                          <a:latin typeface="Calibri" panose="020F0502020204030204" pitchFamily="34" charset="0"/>
                        </a:rPr>
                        <a:t>φ)</a:t>
                      </a:r>
                      <a:endParaRPr lang="el-GR" sz="700" b="0" i="0" u="none" strike="noStrike">
                        <a:solidFill>
                          <a:srgbClr val="000000"/>
                        </a:solidFill>
                        <a:effectLst/>
                        <a:latin typeface="Arial" panose="020B060402020202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31.4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23.9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7.5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23.89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extLst>
                  <a:ext uri="{0D108BD9-81ED-4DB2-BD59-A6C34878D82A}">
                    <a16:rowId xmlns:a16="http://schemas.microsoft.com/office/drawing/2014/main" val="3962263503"/>
                  </a:ext>
                </a:extLst>
              </a:tr>
              <a:tr h="10044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dirty="0">
                          <a:solidFill>
                            <a:srgbClr val="000000"/>
                          </a:solidFill>
                          <a:effectLst/>
                          <a:latin typeface="Arial" panose="020B0604020202020204" pitchFamily="34" charset="0"/>
                        </a:rPr>
                        <a:t>LOAD F</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Crypto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0.010 (138 kV)(PS)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62.7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62.7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100.00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extLst>
                  <a:ext uri="{0D108BD9-81ED-4DB2-BD59-A6C34878D82A}">
                    <a16:rowId xmlns:a16="http://schemas.microsoft.com/office/drawing/2014/main" val="3858604548"/>
                  </a:ext>
                </a:extLst>
              </a:tr>
              <a:tr h="10044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dirty="0">
                          <a:solidFill>
                            <a:srgbClr val="000000"/>
                          </a:solidFill>
                          <a:effectLst/>
                          <a:latin typeface="Arial" panose="020B0604020202020204" pitchFamily="34" charset="0"/>
                        </a:rPr>
                        <a:t>LOAD G</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Crypto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0.717 (138 kV)(PS)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67.2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67.2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100.00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extLst>
                  <a:ext uri="{0D108BD9-81ED-4DB2-BD59-A6C34878D82A}">
                    <a16:rowId xmlns:a16="http://schemas.microsoft.com/office/drawing/2014/main" val="4004717210"/>
                  </a:ext>
                </a:extLst>
              </a:tr>
              <a:tr h="10044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dirty="0">
                          <a:solidFill>
                            <a:srgbClr val="000000"/>
                          </a:solidFill>
                          <a:effectLst/>
                          <a:latin typeface="Arial" panose="020B0604020202020204" pitchFamily="34" charset="0"/>
                        </a:rPr>
                        <a:t>LOAD H</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Crypto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0.010 (138 kV)(PS)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62.1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62.1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100.00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extLst>
                  <a:ext uri="{0D108BD9-81ED-4DB2-BD59-A6C34878D82A}">
                    <a16:rowId xmlns:a16="http://schemas.microsoft.com/office/drawing/2014/main" val="1648352963"/>
                  </a:ext>
                </a:extLst>
              </a:tr>
              <a:tr h="10044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dirty="0">
                          <a:solidFill>
                            <a:srgbClr val="000000"/>
                          </a:solidFill>
                          <a:effectLst/>
                          <a:latin typeface="Arial" panose="020B0604020202020204" pitchFamily="34" charset="0"/>
                        </a:rPr>
                        <a:t>LOAD 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Crypto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0.717 (138 kV)(PS)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34.1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26.1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23.46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extLst>
                  <a:ext uri="{0D108BD9-81ED-4DB2-BD59-A6C34878D82A}">
                    <a16:rowId xmlns:a16="http://schemas.microsoft.com/office/drawing/2014/main" val="2840242331"/>
                  </a:ext>
                </a:extLst>
              </a:tr>
              <a:tr h="10044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1" i="0" u="none" strike="noStrike" dirty="0">
                          <a:solidFill>
                            <a:srgbClr val="FF0000"/>
                          </a:solidFill>
                          <a:effectLst/>
                          <a:latin typeface="Arial" panose="020B0604020202020204" pitchFamily="34" charset="0"/>
                        </a:rPr>
                        <a:t>TOTAL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l" fontAlgn="b"/>
                      <a:r>
                        <a:rPr lang="en-US" sz="700" b="1" i="0" u="none" strike="noStrike" dirty="0">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ctr" fontAlgn="b"/>
                      <a:r>
                        <a:rPr lang="en-US" sz="700" b="1" i="0" u="none" strike="noStrike" dirty="0">
                          <a:solidFill>
                            <a:srgbClr val="FF0000"/>
                          </a:solidFill>
                          <a:effectLst/>
                          <a:latin typeface="Arial" panose="020B0604020202020204" pitchFamily="34" charset="0"/>
                        </a:rPr>
                        <a:t>410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l" fontAlgn="b"/>
                      <a:r>
                        <a:rPr lang="en-US" sz="700" b="1" i="0" u="none" strike="noStrike" dirty="0">
                          <a:solidFill>
                            <a:srgbClr val="FF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ctr" fontAlgn="b"/>
                      <a:r>
                        <a:rPr lang="en-US" sz="700" b="1" i="0" u="none" strike="noStrike" dirty="0">
                          <a:solidFill>
                            <a:srgbClr val="FF0000"/>
                          </a:solidFill>
                          <a:effectLst/>
                          <a:latin typeface="Arial" panose="020B0604020202020204" pitchFamily="34" charset="0"/>
                        </a:rPr>
                        <a:t>257.5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ctr" fontAlgn="b"/>
                      <a:r>
                        <a:rPr lang="en-US" sz="700" b="1" i="0" u="none" strike="noStrike" dirty="0">
                          <a:solidFill>
                            <a:srgbClr val="FF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ctr" fontAlgn="b"/>
                      <a:r>
                        <a:rPr lang="en-US" sz="700" b="1" i="0" u="none" strike="noStrike" dirty="0">
                          <a:solidFill>
                            <a:srgbClr val="FF0000"/>
                          </a:solidFill>
                          <a:effectLst/>
                          <a:latin typeface="Arial" panose="020B0604020202020204" pitchFamily="34" charset="0"/>
                        </a:rPr>
                        <a:t>207.5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ctr" fontAlgn="b"/>
                      <a:r>
                        <a:rPr lang="en-US" sz="700" b="1" i="0" u="none" strike="noStrike" dirty="0">
                          <a:solidFill>
                            <a:srgbClr val="FF0000"/>
                          </a:solidFill>
                          <a:effectLst/>
                          <a:latin typeface="Arial" panose="020B0604020202020204" pitchFamily="34" charset="0"/>
                        </a:rPr>
                        <a:t>80.58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extLst>
                  <a:ext uri="{0D108BD9-81ED-4DB2-BD59-A6C34878D82A}">
                    <a16:rowId xmlns:a16="http://schemas.microsoft.com/office/drawing/2014/main" val="1500036739"/>
                  </a:ext>
                </a:extLst>
              </a:tr>
              <a:tr h="100445">
                <a:tc rowSpan="6">
                  <a:txBody>
                    <a:bodyPr/>
                    <a:lstStyle/>
                    <a:p>
                      <a:pPr algn="ctr" fontAlgn="ctr"/>
                      <a:r>
                        <a:rPr lang="en-US" sz="700" b="0" i="0" u="none" strike="noStrike" dirty="0">
                          <a:solidFill>
                            <a:srgbClr val="000000"/>
                          </a:solidFill>
                          <a:effectLst/>
                          <a:latin typeface="Arial" panose="020B0604020202020204" pitchFamily="34" charset="0"/>
                        </a:rPr>
                        <a:t>8/1/2024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rowSpan="6">
                  <a:txBody>
                    <a:bodyPr/>
                    <a:lstStyle/>
                    <a:p>
                      <a:pPr algn="ctr" fontAlgn="ctr"/>
                      <a:r>
                        <a:rPr lang="en-US" sz="700" b="0" i="0" u="none" strike="noStrike" dirty="0">
                          <a:solidFill>
                            <a:srgbClr val="000000"/>
                          </a:solidFill>
                          <a:effectLst/>
                          <a:latin typeface="Arial" panose="020B0604020202020204" pitchFamily="34" charset="0"/>
                        </a:rPr>
                        <a:t>138 kV line</a:t>
                      </a:r>
                      <a:br>
                        <a:rPr lang="en-US" sz="700" b="0" i="0" u="none" strike="noStrike" dirty="0">
                          <a:solidFill>
                            <a:srgbClr val="000000"/>
                          </a:solidFill>
                          <a:effectLst/>
                          <a:latin typeface="Arial" panose="020B0604020202020204" pitchFamily="34" charset="0"/>
                        </a:rPr>
                      </a:br>
                      <a:r>
                        <a:rPr lang="en-US" sz="700" b="0" i="0" u="none" strike="noStrike" dirty="0">
                          <a:solidFill>
                            <a:srgbClr val="000000"/>
                          </a:solidFill>
                          <a:effectLst/>
                          <a:latin typeface="Arial" panose="020B0604020202020204" pitchFamily="34" charset="0"/>
                        </a:rPr>
                        <a:t>BG and BC</a:t>
                      </a:r>
                      <a:br>
                        <a:rPr lang="en-US" sz="700" b="0" i="0" u="none" strike="noStrike" dirty="0">
                          <a:solidFill>
                            <a:srgbClr val="000000"/>
                          </a:solidFill>
                          <a:effectLst/>
                          <a:latin typeface="Arial" panose="020B0604020202020204" pitchFamily="34" charset="0"/>
                        </a:rPr>
                      </a:br>
                      <a:r>
                        <a:rPr lang="en-US" sz="700" b="0" i="0" u="none" strike="noStrike" dirty="0">
                          <a:solidFill>
                            <a:srgbClr val="000000"/>
                          </a:solidFill>
                          <a:effectLst/>
                          <a:latin typeface="Arial" panose="020B0604020202020204" pitchFamily="34" charset="0"/>
                        </a:rPr>
                        <a:t>Faults;</a:t>
                      </a:r>
                      <a:br>
                        <a:rPr lang="en-US" sz="700" b="0" i="0" u="none" strike="noStrike" dirty="0">
                          <a:solidFill>
                            <a:srgbClr val="000000"/>
                          </a:solidFill>
                          <a:effectLst/>
                          <a:latin typeface="Arial" panose="020B0604020202020204" pitchFamily="34" charset="0"/>
                        </a:rPr>
                      </a:br>
                      <a:r>
                        <a:rPr lang="en-US" sz="700" b="0" i="0" u="none" strike="noStrike" dirty="0">
                          <a:solidFill>
                            <a:srgbClr val="000000"/>
                          </a:solidFill>
                          <a:effectLst/>
                          <a:latin typeface="Arial" panose="020B0604020202020204" pitchFamily="34" charset="0"/>
                        </a:rPr>
                        <a:t>3-4 cycle</a:t>
                      </a:r>
                      <a:br>
                        <a:rPr lang="en-US" sz="700" b="0" i="0" u="none" strike="noStrike" dirty="0">
                          <a:solidFill>
                            <a:srgbClr val="000000"/>
                          </a:solidFill>
                          <a:effectLst/>
                          <a:latin typeface="Arial" panose="020B0604020202020204" pitchFamily="34" charset="0"/>
                        </a:rPr>
                      </a:br>
                      <a:r>
                        <a:rPr lang="en-US" sz="700" b="0" i="0" u="none" strike="noStrike" dirty="0">
                          <a:solidFill>
                            <a:srgbClr val="000000"/>
                          </a:solidFill>
                          <a:effectLst/>
                          <a:latin typeface="Arial" panose="020B0604020202020204" pitchFamily="34" charset="0"/>
                        </a:rPr>
                        <a:t>clearing times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rowSpan="6">
                  <a:txBody>
                    <a:bodyPr/>
                    <a:lstStyle/>
                    <a:p>
                      <a:pPr algn="ctr" fontAlgn="ctr"/>
                      <a:r>
                        <a:rPr lang="en-US" sz="700" b="0" i="0" u="none" strike="noStrike" dirty="0">
                          <a:solidFill>
                            <a:srgbClr val="000000"/>
                          </a:solidFill>
                          <a:effectLst/>
                          <a:latin typeface="Arial" panose="020B0604020202020204" pitchFamily="34" charset="0"/>
                        </a:rPr>
                        <a:t>West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LOAD 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Crypto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130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0.380 (138kV)(B</a:t>
                      </a:r>
                      <a:r>
                        <a:rPr lang="el-GR" sz="700" b="0" i="0" u="none" strike="noStrike">
                          <a:solidFill>
                            <a:srgbClr val="000000"/>
                          </a:solidFill>
                          <a:effectLst/>
                          <a:latin typeface="Calibri" panose="020F0502020204030204" pitchFamily="34" charset="0"/>
                        </a:rPr>
                        <a:t>φ)</a:t>
                      </a:r>
                      <a:endParaRPr lang="el-GR" sz="700" b="0" i="0" u="none" strike="noStrike">
                        <a:solidFill>
                          <a:srgbClr val="000000"/>
                        </a:solidFill>
                        <a:effectLst/>
                        <a:latin typeface="Arial" panose="020B060402020202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80.2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80.2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100.00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extLst>
                  <a:ext uri="{0D108BD9-81ED-4DB2-BD59-A6C34878D82A}">
                    <a16:rowId xmlns:a16="http://schemas.microsoft.com/office/drawing/2014/main" val="2029960068"/>
                  </a:ext>
                </a:extLst>
              </a:tr>
              <a:tr h="10044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dirty="0">
                          <a:solidFill>
                            <a:srgbClr val="000000"/>
                          </a:solidFill>
                          <a:effectLst/>
                          <a:latin typeface="Arial" panose="020B0604020202020204" pitchFamily="34" charset="0"/>
                        </a:rPr>
                        <a:t>LOAD F</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Crypto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0.716 (138 kV)(PS)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63.6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63.6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100.00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extLst>
                  <a:ext uri="{0D108BD9-81ED-4DB2-BD59-A6C34878D82A}">
                    <a16:rowId xmlns:a16="http://schemas.microsoft.com/office/drawing/2014/main" val="1902767323"/>
                  </a:ext>
                </a:extLst>
              </a:tr>
              <a:tr h="10044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dirty="0">
                          <a:solidFill>
                            <a:srgbClr val="000000"/>
                          </a:solidFill>
                          <a:effectLst/>
                          <a:latin typeface="Arial" panose="020B0604020202020204" pitchFamily="34" charset="0"/>
                        </a:rPr>
                        <a:t>LOAD G</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Crypto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0.756 (138 kV)(PS)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63.2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63.2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100.00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extLst>
                  <a:ext uri="{0D108BD9-81ED-4DB2-BD59-A6C34878D82A}">
                    <a16:rowId xmlns:a16="http://schemas.microsoft.com/office/drawing/2014/main" val="479484859"/>
                  </a:ext>
                </a:extLst>
              </a:tr>
              <a:tr h="10044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dirty="0">
                          <a:solidFill>
                            <a:srgbClr val="000000"/>
                          </a:solidFill>
                          <a:effectLst/>
                          <a:latin typeface="Arial" panose="020B0604020202020204" pitchFamily="34" charset="0"/>
                        </a:rPr>
                        <a:t>LOAD H</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Crypto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0.716 (138 kV)(PS)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61.3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61.3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100.00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extLst>
                  <a:ext uri="{0D108BD9-81ED-4DB2-BD59-A6C34878D82A}">
                    <a16:rowId xmlns:a16="http://schemas.microsoft.com/office/drawing/2014/main" val="2834378932"/>
                  </a:ext>
                </a:extLst>
              </a:tr>
              <a:tr h="10044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dirty="0">
                          <a:solidFill>
                            <a:srgbClr val="000000"/>
                          </a:solidFill>
                          <a:effectLst/>
                          <a:latin typeface="Arial" panose="020B0604020202020204" pitchFamily="34" charset="0"/>
                        </a:rPr>
                        <a:t>LOAD 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Crypto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0.756 (138 kV)(PS)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31.9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6.9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21.63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extLst>
                  <a:ext uri="{0D108BD9-81ED-4DB2-BD59-A6C34878D82A}">
                    <a16:rowId xmlns:a16="http://schemas.microsoft.com/office/drawing/2014/main" val="1276729159"/>
                  </a:ext>
                </a:extLst>
              </a:tr>
              <a:tr h="10044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1" i="0" u="none" strike="noStrike" dirty="0">
                          <a:solidFill>
                            <a:srgbClr val="FF0000"/>
                          </a:solidFill>
                          <a:effectLst/>
                          <a:latin typeface="Arial" panose="020B0604020202020204" pitchFamily="34" charset="0"/>
                        </a:rPr>
                        <a:t>TOTAL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l" fontAlgn="b"/>
                      <a:r>
                        <a:rPr lang="en-US" sz="700" b="1" i="0" u="none" strike="noStrike" dirty="0">
                          <a:solidFill>
                            <a:srgbClr val="00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ctr" fontAlgn="b"/>
                      <a:r>
                        <a:rPr lang="en-US" sz="700" b="1" i="0" u="none" strike="noStrike" dirty="0">
                          <a:solidFill>
                            <a:srgbClr val="FF0000"/>
                          </a:solidFill>
                          <a:effectLst/>
                          <a:latin typeface="Arial" panose="020B0604020202020204" pitchFamily="34" charset="0"/>
                        </a:rPr>
                        <a:t>410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l" fontAlgn="b"/>
                      <a:r>
                        <a:rPr lang="en-US" sz="700" b="1" i="0" u="none" strike="noStrike" dirty="0">
                          <a:solidFill>
                            <a:srgbClr val="FF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ctr" fontAlgn="b"/>
                      <a:r>
                        <a:rPr lang="en-US" sz="700" b="1" i="0" u="none" strike="noStrike" dirty="0">
                          <a:solidFill>
                            <a:srgbClr val="FF0000"/>
                          </a:solidFill>
                          <a:effectLst/>
                          <a:latin typeface="Arial" panose="020B0604020202020204" pitchFamily="34" charset="0"/>
                        </a:rPr>
                        <a:t>300.2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ctr" fontAlgn="b"/>
                      <a:r>
                        <a:rPr lang="en-US" sz="700" b="1" i="0" u="none" strike="noStrike" dirty="0">
                          <a:solidFill>
                            <a:srgbClr val="FF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ctr" fontAlgn="b"/>
                      <a:r>
                        <a:rPr lang="en-US" sz="700" b="1" i="0" u="none" strike="noStrike" dirty="0">
                          <a:solidFill>
                            <a:srgbClr val="FF0000"/>
                          </a:solidFill>
                          <a:effectLst/>
                          <a:latin typeface="Arial" panose="020B0604020202020204" pitchFamily="34" charset="0"/>
                        </a:rPr>
                        <a:t>275.2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ctr" fontAlgn="b"/>
                      <a:r>
                        <a:rPr lang="en-US" sz="700" b="1" i="0" u="none" strike="noStrike" dirty="0">
                          <a:solidFill>
                            <a:srgbClr val="FF0000"/>
                          </a:solidFill>
                          <a:effectLst/>
                          <a:latin typeface="Arial" panose="020B0604020202020204" pitchFamily="34" charset="0"/>
                        </a:rPr>
                        <a:t>91.67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extLst>
                  <a:ext uri="{0D108BD9-81ED-4DB2-BD59-A6C34878D82A}">
                    <a16:rowId xmlns:a16="http://schemas.microsoft.com/office/drawing/2014/main" val="1720064275"/>
                  </a:ext>
                </a:extLst>
              </a:tr>
              <a:tr h="100445">
                <a:tc rowSpan="7">
                  <a:txBody>
                    <a:bodyPr/>
                    <a:lstStyle/>
                    <a:p>
                      <a:pPr algn="ctr" fontAlgn="ctr"/>
                      <a:r>
                        <a:rPr lang="en-US" sz="700" b="0" i="0" u="none" strike="noStrike" dirty="0">
                          <a:solidFill>
                            <a:srgbClr val="000000"/>
                          </a:solidFill>
                          <a:effectLst/>
                          <a:latin typeface="Arial" panose="020B0604020202020204" pitchFamily="34" charset="0"/>
                        </a:rPr>
                        <a:t>10/29/2024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rowSpan="7">
                  <a:txBody>
                    <a:bodyPr/>
                    <a:lstStyle/>
                    <a:p>
                      <a:pPr algn="ctr" fontAlgn="ctr"/>
                      <a:r>
                        <a:rPr lang="en-US" sz="700" b="0" i="0" u="none" strike="noStrike" dirty="0">
                          <a:solidFill>
                            <a:srgbClr val="000000"/>
                          </a:solidFill>
                          <a:effectLst/>
                          <a:latin typeface="Arial" panose="020B0604020202020204" pitchFamily="34" charset="0"/>
                        </a:rPr>
                        <a:t>138 kV line</a:t>
                      </a:r>
                      <a:br>
                        <a:rPr lang="en-US" sz="700" b="0" i="0" u="none" strike="noStrike" dirty="0">
                          <a:solidFill>
                            <a:srgbClr val="000000"/>
                          </a:solidFill>
                          <a:effectLst/>
                          <a:latin typeface="Arial" panose="020B0604020202020204" pitchFamily="34" charset="0"/>
                        </a:rPr>
                      </a:br>
                      <a:r>
                        <a:rPr lang="en-US" sz="700" b="0" i="0" u="none" strike="noStrike" dirty="0">
                          <a:solidFill>
                            <a:srgbClr val="000000"/>
                          </a:solidFill>
                          <a:effectLst/>
                          <a:latin typeface="Arial" panose="020B0604020202020204" pitchFamily="34" charset="0"/>
                        </a:rPr>
                        <a:t>AG Fault</a:t>
                      </a:r>
                      <a:br>
                        <a:rPr lang="en-US" sz="700" b="0" i="0" u="none" strike="noStrike" dirty="0">
                          <a:solidFill>
                            <a:srgbClr val="000000"/>
                          </a:solidFill>
                          <a:effectLst/>
                          <a:latin typeface="Arial" panose="020B0604020202020204" pitchFamily="34" charset="0"/>
                        </a:rPr>
                      </a:br>
                      <a:r>
                        <a:rPr lang="en-US" sz="700" b="0" i="0" u="none" strike="noStrike" dirty="0">
                          <a:solidFill>
                            <a:srgbClr val="000000"/>
                          </a:solidFill>
                          <a:effectLst/>
                          <a:latin typeface="Arial" panose="020B0604020202020204" pitchFamily="34" charset="0"/>
                        </a:rPr>
                        <a:t>3 cycle clear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rowSpan="7">
                  <a:txBody>
                    <a:bodyPr/>
                    <a:lstStyle/>
                    <a:p>
                      <a:pPr algn="ctr" fontAlgn="ctr"/>
                      <a:r>
                        <a:rPr lang="en-US" sz="700" b="0" i="0" u="none" strike="noStrike" dirty="0">
                          <a:solidFill>
                            <a:srgbClr val="000000"/>
                          </a:solidFill>
                          <a:effectLst/>
                          <a:latin typeface="Arial" panose="020B0604020202020204" pitchFamily="34" charset="0"/>
                        </a:rPr>
                        <a:t>West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LOAD 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Crypto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130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0.305 (138 kV)(A</a:t>
                      </a:r>
                      <a:r>
                        <a:rPr lang="el-GR" sz="700" b="0" i="0" u="none" strike="noStrike">
                          <a:solidFill>
                            <a:srgbClr val="000000"/>
                          </a:solidFill>
                          <a:effectLst/>
                          <a:latin typeface="Arial" panose="020B0604020202020204" pitchFamily="34" charset="0"/>
                        </a:rPr>
                        <a:t>φ)</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110.8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87.4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23.4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21.12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extLst>
                  <a:ext uri="{0D108BD9-81ED-4DB2-BD59-A6C34878D82A}">
                    <a16:rowId xmlns:a16="http://schemas.microsoft.com/office/drawing/2014/main" val="2898539560"/>
                  </a:ext>
                </a:extLst>
              </a:tr>
              <a:tr h="10044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dirty="0">
                          <a:solidFill>
                            <a:srgbClr val="000000"/>
                          </a:solidFill>
                          <a:effectLst/>
                          <a:latin typeface="Arial" panose="020B0604020202020204" pitchFamily="34" charset="0"/>
                        </a:rPr>
                        <a:t>LOAD F</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Crypto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0.643 (138 kV)(A</a:t>
                      </a:r>
                      <a:r>
                        <a:rPr lang="el-GR" sz="700" b="0" i="0" u="none" strike="noStrike">
                          <a:solidFill>
                            <a:srgbClr val="000000"/>
                          </a:solidFill>
                          <a:effectLst/>
                          <a:latin typeface="Arial" panose="020B0604020202020204" pitchFamily="34" charset="0"/>
                        </a:rPr>
                        <a:t>φ)</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68.7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68.7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100.00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extLst>
                  <a:ext uri="{0D108BD9-81ED-4DB2-BD59-A6C34878D82A}">
                    <a16:rowId xmlns:a16="http://schemas.microsoft.com/office/drawing/2014/main" val="2376571412"/>
                  </a:ext>
                </a:extLst>
              </a:tr>
              <a:tr h="10044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dirty="0">
                          <a:solidFill>
                            <a:srgbClr val="000000"/>
                          </a:solidFill>
                          <a:effectLst/>
                          <a:latin typeface="Arial" panose="020B0604020202020204" pitchFamily="34" charset="0"/>
                        </a:rPr>
                        <a:t>LOAD G</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Crypto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0.628 (138 kV)(A</a:t>
                      </a:r>
                      <a:r>
                        <a:rPr lang="el-GR" sz="700" b="0" i="0" u="none" strike="noStrike">
                          <a:solidFill>
                            <a:srgbClr val="000000"/>
                          </a:solidFill>
                          <a:effectLst/>
                          <a:latin typeface="Arial" panose="020B0604020202020204" pitchFamily="34" charset="0"/>
                        </a:rPr>
                        <a:t>φ)</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68.4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68.4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100.00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extLst>
                  <a:ext uri="{0D108BD9-81ED-4DB2-BD59-A6C34878D82A}">
                    <a16:rowId xmlns:a16="http://schemas.microsoft.com/office/drawing/2014/main" val="1488381722"/>
                  </a:ext>
                </a:extLst>
              </a:tr>
              <a:tr h="10044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dirty="0">
                          <a:solidFill>
                            <a:srgbClr val="000000"/>
                          </a:solidFill>
                          <a:effectLst/>
                          <a:latin typeface="Arial" panose="020B0604020202020204" pitchFamily="34" charset="0"/>
                        </a:rPr>
                        <a:t>LOAD H</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Crypto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0.643 (138 kV)(A</a:t>
                      </a:r>
                      <a:r>
                        <a:rPr lang="el-GR" sz="700" b="0" i="0" u="none" strike="noStrike">
                          <a:solidFill>
                            <a:srgbClr val="000000"/>
                          </a:solidFill>
                          <a:effectLst/>
                          <a:latin typeface="Arial" panose="020B0604020202020204" pitchFamily="34" charset="0"/>
                        </a:rPr>
                        <a:t>φ)</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67.8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67.8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100.00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extLst>
                  <a:ext uri="{0D108BD9-81ED-4DB2-BD59-A6C34878D82A}">
                    <a16:rowId xmlns:a16="http://schemas.microsoft.com/office/drawing/2014/main" val="3688057794"/>
                  </a:ext>
                </a:extLst>
              </a:tr>
              <a:tr h="10044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dirty="0">
                          <a:solidFill>
                            <a:srgbClr val="000000"/>
                          </a:solidFill>
                          <a:effectLst/>
                          <a:latin typeface="Arial" panose="020B0604020202020204" pitchFamily="34" charset="0"/>
                        </a:rPr>
                        <a:t>LOAD 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Crypto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0.628 (138 kV)(A</a:t>
                      </a:r>
                      <a:r>
                        <a:rPr lang="el-GR" sz="700" b="0" i="0" u="none" strike="noStrike">
                          <a:solidFill>
                            <a:srgbClr val="000000"/>
                          </a:solidFill>
                          <a:effectLst/>
                          <a:latin typeface="Arial" panose="020B0604020202020204" pitchFamily="34" charset="0"/>
                        </a:rPr>
                        <a:t>φ)</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34.4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26.7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7.7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22.38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extLst>
                  <a:ext uri="{0D108BD9-81ED-4DB2-BD59-A6C34878D82A}">
                    <a16:rowId xmlns:a16="http://schemas.microsoft.com/office/drawing/2014/main" val="2445666984"/>
                  </a:ext>
                </a:extLst>
              </a:tr>
              <a:tr h="10044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dirty="0">
                          <a:solidFill>
                            <a:srgbClr val="000000"/>
                          </a:solidFill>
                          <a:effectLst/>
                          <a:latin typeface="Arial" panose="020B0604020202020204" pitchFamily="34" charset="0"/>
                        </a:rPr>
                        <a:t>LOAD J</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Crypto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36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l" fontAlgn="b"/>
                      <a:r>
                        <a:rPr lang="en-US" sz="700" b="0" i="0" u="none" strike="noStrike" dirty="0">
                          <a:solidFill>
                            <a:srgbClr val="000000"/>
                          </a:solidFill>
                          <a:effectLst/>
                          <a:latin typeface="Arial" panose="020B0604020202020204" pitchFamily="34" charset="0"/>
                        </a:rPr>
                        <a:t>0.490 (138 kV)(A</a:t>
                      </a:r>
                      <a:r>
                        <a:rPr lang="el-GR" sz="700" b="0" i="0" u="none" strike="noStrike">
                          <a:solidFill>
                            <a:srgbClr val="000000"/>
                          </a:solidFill>
                          <a:effectLst/>
                          <a:latin typeface="Arial" panose="020B0604020202020204" pitchFamily="34" charset="0"/>
                        </a:rPr>
                        <a:t>φ)</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31.5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26.9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4.6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tc>
                  <a:txBody>
                    <a:bodyPr/>
                    <a:lstStyle/>
                    <a:p>
                      <a:pPr algn="ctr" fontAlgn="b"/>
                      <a:r>
                        <a:rPr lang="en-US" sz="700" b="0" i="0" u="none" strike="noStrike" dirty="0">
                          <a:solidFill>
                            <a:srgbClr val="000000"/>
                          </a:solidFill>
                          <a:effectLst/>
                          <a:latin typeface="Arial" panose="020B0604020202020204" pitchFamily="34" charset="0"/>
                        </a:rPr>
                        <a:t>14.60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1DEF3"/>
                    </a:solidFill>
                  </a:tcPr>
                </a:tc>
                <a:extLst>
                  <a:ext uri="{0D108BD9-81ED-4DB2-BD59-A6C34878D82A}">
                    <a16:rowId xmlns:a16="http://schemas.microsoft.com/office/drawing/2014/main" val="2365079439"/>
                  </a:ext>
                </a:extLst>
              </a:tr>
              <a:tr h="10044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1" i="0" u="none" strike="noStrike" dirty="0">
                          <a:solidFill>
                            <a:srgbClr val="FF0000"/>
                          </a:solidFill>
                          <a:effectLst/>
                          <a:latin typeface="Arial" panose="020B0604020202020204" pitchFamily="34" charset="0"/>
                        </a:rPr>
                        <a:t>TOTAL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l" fontAlgn="b"/>
                      <a:r>
                        <a:rPr lang="en-US" sz="700" b="1" i="0" u="none" strike="noStrike" dirty="0">
                          <a:solidFill>
                            <a:srgbClr val="FF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ctr" fontAlgn="ctr"/>
                      <a:r>
                        <a:rPr lang="en-US" sz="700" b="1" i="0" u="none" strike="noStrike" dirty="0">
                          <a:solidFill>
                            <a:srgbClr val="FF0000"/>
                          </a:solidFill>
                          <a:effectLst/>
                          <a:latin typeface="Arial" panose="020B0604020202020204" pitchFamily="34" charset="0"/>
                        </a:rPr>
                        <a:t>446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l" fontAlgn="b"/>
                      <a:r>
                        <a:rPr lang="en-US" sz="700" b="1" i="0" u="none" strike="noStrike" dirty="0">
                          <a:solidFill>
                            <a:srgbClr val="FF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ctr" fontAlgn="b"/>
                      <a:r>
                        <a:rPr lang="en-US" sz="700" b="1" i="0" u="none" strike="noStrike" dirty="0">
                          <a:solidFill>
                            <a:srgbClr val="FF0000"/>
                          </a:solidFill>
                          <a:effectLst/>
                          <a:latin typeface="Arial" panose="020B0604020202020204" pitchFamily="34" charset="0"/>
                        </a:rPr>
                        <a:t>381.6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ctr" fontAlgn="b"/>
                      <a:r>
                        <a:rPr lang="en-US" sz="700" b="1" i="0" u="none" strike="noStrike" dirty="0">
                          <a:solidFill>
                            <a:srgbClr val="FF0000"/>
                          </a:solidFill>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ctr" fontAlgn="b"/>
                      <a:r>
                        <a:rPr lang="en-US" sz="700" b="1" i="0" u="none" strike="noStrike" dirty="0">
                          <a:solidFill>
                            <a:srgbClr val="FF0000"/>
                          </a:solidFill>
                          <a:effectLst/>
                          <a:latin typeface="Arial" panose="020B0604020202020204" pitchFamily="34" charset="0"/>
                        </a:rPr>
                        <a:t>240.6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tc>
                  <a:txBody>
                    <a:bodyPr/>
                    <a:lstStyle/>
                    <a:p>
                      <a:pPr algn="ctr" fontAlgn="b"/>
                      <a:r>
                        <a:rPr lang="en-US" sz="700" b="1" i="0" u="none" strike="noStrike" dirty="0">
                          <a:solidFill>
                            <a:srgbClr val="FF0000"/>
                          </a:solidFill>
                          <a:effectLst/>
                          <a:latin typeface="Arial" panose="020B0604020202020204" pitchFamily="34" charset="0"/>
                        </a:rPr>
                        <a:t>63.05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BCE9"/>
                    </a:solidFill>
                  </a:tcPr>
                </a:tc>
                <a:extLst>
                  <a:ext uri="{0D108BD9-81ED-4DB2-BD59-A6C34878D82A}">
                    <a16:rowId xmlns:a16="http://schemas.microsoft.com/office/drawing/2014/main" val="1547787176"/>
                  </a:ext>
                </a:extLst>
              </a:tr>
            </a:tbl>
          </a:graphicData>
        </a:graphic>
      </p:graphicFrame>
      <p:sp>
        <p:nvSpPr>
          <p:cNvPr id="4" name="Slide Number Placeholder 3">
            <a:extLst>
              <a:ext uri="{FF2B5EF4-FFF2-40B4-BE49-F238E27FC236}">
                <a16:creationId xmlns:a16="http://schemas.microsoft.com/office/drawing/2014/main" id="{7EABAB35-FDCA-B78F-92A2-BCDD4B03498F}"/>
              </a:ext>
            </a:extLst>
          </p:cNvPr>
          <p:cNvSpPr>
            <a:spLocks noGrp="1"/>
          </p:cNvSpPr>
          <p:nvPr>
            <p:ph type="sldNum" sz="quarter" idx="4"/>
          </p:nvPr>
        </p:nvSpPr>
        <p:spPr/>
        <p:txBody>
          <a:bodyPr/>
          <a:lstStyle/>
          <a:p>
            <a:fld id="{1D93BD3E-1E9A-4970-A6F7-E7AC52762E0C}" type="slidenum">
              <a:rPr lang="en-US" smtClean="0"/>
              <a:pPr/>
              <a:t>11</a:t>
            </a:fld>
            <a:endParaRPr lang="en-US" dirty="0"/>
          </a:p>
        </p:txBody>
      </p:sp>
      <p:sp>
        <p:nvSpPr>
          <p:cNvPr id="7" name="TextBox 6">
            <a:extLst>
              <a:ext uri="{FF2B5EF4-FFF2-40B4-BE49-F238E27FC236}">
                <a16:creationId xmlns:a16="http://schemas.microsoft.com/office/drawing/2014/main" id="{8B7F0A94-7A12-CB6D-32A6-3C297732FFBF}"/>
              </a:ext>
            </a:extLst>
          </p:cNvPr>
          <p:cNvSpPr txBox="1"/>
          <p:nvPr/>
        </p:nvSpPr>
        <p:spPr>
          <a:xfrm>
            <a:off x="533399" y="5410200"/>
            <a:ext cx="7664698" cy="954107"/>
          </a:xfrm>
          <a:prstGeom prst="rect">
            <a:avLst/>
          </a:prstGeom>
          <a:noFill/>
        </p:spPr>
        <p:txBody>
          <a:bodyPr wrap="square" rtlCol="0">
            <a:spAutoFit/>
          </a:bodyPr>
          <a:lstStyle/>
          <a:p>
            <a:pPr marL="285750" indent="-285750">
              <a:buFont typeface="Arial" panose="020B0604020202020204" pitchFamily="34" charset="0"/>
              <a:buChar char="•"/>
            </a:pPr>
            <a:r>
              <a:rPr lang="en-US" sz="1400" dirty="0">
                <a:solidFill>
                  <a:schemeClr val="tx2"/>
                </a:solidFill>
              </a:rPr>
              <a:t>All 138 kV SLG faults with exception of one LL fault</a:t>
            </a:r>
          </a:p>
          <a:p>
            <a:pPr marL="285750" indent="-285750">
              <a:buFont typeface="Arial" panose="020B0604020202020204" pitchFamily="34" charset="0"/>
              <a:buChar char="•"/>
            </a:pPr>
            <a:r>
              <a:rPr lang="en-US" sz="1400" dirty="0">
                <a:solidFill>
                  <a:schemeClr val="tx2"/>
                </a:solidFill>
              </a:rPr>
              <a:t>Missing single phase voltage data for several events</a:t>
            </a:r>
          </a:p>
          <a:p>
            <a:pPr marL="285750" indent="-285750">
              <a:buFont typeface="Arial" panose="020B0604020202020204" pitchFamily="34" charset="0"/>
              <a:buChar char="•"/>
            </a:pPr>
            <a:r>
              <a:rPr lang="en-US" sz="1400" dirty="0">
                <a:solidFill>
                  <a:schemeClr val="tx2"/>
                </a:solidFill>
              </a:rPr>
              <a:t>Significant reduction in consumption for shallow positive sequence voltage dips; single phase voltage likely dipping below 0.7 pu at POIs causing reductions</a:t>
            </a:r>
          </a:p>
        </p:txBody>
      </p:sp>
    </p:spTree>
    <p:extLst>
      <p:ext uri="{BB962C8B-B14F-4D97-AF65-F5344CB8AC3E}">
        <p14:creationId xmlns:p14="http://schemas.microsoft.com/office/powerpoint/2010/main" val="3808222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BAD85-AF94-D312-A757-00ECED51CCA9}"/>
              </a:ext>
            </a:extLst>
          </p:cNvPr>
          <p:cNvSpPr>
            <a:spLocks noGrp="1"/>
          </p:cNvSpPr>
          <p:nvPr>
            <p:ph type="title"/>
          </p:nvPr>
        </p:nvSpPr>
        <p:spPr/>
        <p:txBody>
          <a:bodyPr/>
          <a:lstStyle/>
          <a:p>
            <a:r>
              <a:rPr lang="en-US" sz="2400" dirty="0"/>
              <a:t>Far West LOAD F and LOAD H – 10/29/2024 Event</a:t>
            </a:r>
          </a:p>
        </p:txBody>
      </p:sp>
      <p:sp>
        <p:nvSpPr>
          <p:cNvPr id="4" name="Slide Number Placeholder 3">
            <a:extLst>
              <a:ext uri="{FF2B5EF4-FFF2-40B4-BE49-F238E27FC236}">
                <a16:creationId xmlns:a16="http://schemas.microsoft.com/office/drawing/2014/main" id="{FEA195BC-11F2-980A-6B55-D55E29972AA9}"/>
              </a:ext>
            </a:extLst>
          </p:cNvPr>
          <p:cNvSpPr>
            <a:spLocks noGrp="1"/>
          </p:cNvSpPr>
          <p:nvPr>
            <p:ph type="sldNum" sz="quarter" idx="4"/>
          </p:nvPr>
        </p:nvSpPr>
        <p:spPr/>
        <p:txBody>
          <a:bodyPr/>
          <a:lstStyle/>
          <a:p>
            <a:fld id="{1D93BD3E-1E9A-4970-A6F7-E7AC52762E0C}" type="slidenum">
              <a:rPr lang="en-US" smtClean="0"/>
              <a:pPr/>
              <a:t>12</a:t>
            </a:fld>
            <a:endParaRPr lang="en-US" dirty="0"/>
          </a:p>
        </p:txBody>
      </p:sp>
      <p:sp>
        <p:nvSpPr>
          <p:cNvPr id="7" name="TextBox 6">
            <a:extLst>
              <a:ext uri="{FF2B5EF4-FFF2-40B4-BE49-F238E27FC236}">
                <a16:creationId xmlns:a16="http://schemas.microsoft.com/office/drawing/2014/main" id="{A891D90B-61E6-C6C0-10C9-C44AF6C72477}"/>
              </a:ext>
            </a:extLst>
          </p:cNvPr>
          <p:cNvSpPr txBox="1"/>
          <p:nvPr/>
        </p:nvSpPr>
        <p:spPr>
          <a:xfrm>
            <a:off x="457200" y="5062331"/>
            <a:ext cx="8458200" cy="1077218"/>
          </a:xfrm>
          <a:prstGeom prst="rect">
            <a:avLst/>
          </a:prstGeom>
          <a:noFill/>
        </p:spPr>
        <p:txBody>
          <a:bodyPr wrap="square" rtlCol="0">
            <a:spAutoFit/>
          </a:bodyPr>
          <a:lstStyle/>
          <a:p>
            <a:pPr marL="285750" indent="-285750">
              <a:buFont typeface="Arial" panose="020B0604020202020204" pitchFamily="34" charset="0"/>
              <a:buChar char="•"/>
            </a:pPr>
            <a:r>
              <a:rPr lang="en-US" sz="1600" dirty="0">
                <a:solidFill>
                  <a:schemeClr val="tx2"/>
                </a:solidFill>
              </a:rPr>
              <a:t>PMU data at POI towards two co-located sites; Change in line MW flow corresponds to reductions seen in load telemetry (~136 MW and 100% of pre-disturbance consumption)</a:t>
            </a:r>
          </a:p>
          <a:p>
            <a:pPr marL="285750" indent="-285750">
              <a:buFont typeface="Arial" panose="020B0604020202020204" pitchFamily="34" charset="0"/>
              <a:buChar char="•"/>
            </a:pPr>
            <a:r>
              <a:rPr lang="en-US" sz="1600" dirty="0">
                <a:solidFill>
                  <a:schemeClr val="tx2"/>
                </a:solidFill>
              </a:rPr>
              <a:t>Similar performance seen for multiple events for Loads F,G,H, and I</a:t>
            </a:r>
          </a:p>
          <a:p>
            <a:pPr marL="285750" indent="-285750">
              <a:buFont typeface="Arial" panose="020B0604020202020204" pitchFamily="34" charset="0"/>
              <a:buChar char="•"/>
            </a:pPr>
            <a:r>
              <a:rPr lang="en-US" sz="1600" dirty="0">
                <a:solidFill>
                  <a:schemeClr val="tx2"/>
                </a:solidFill>
              </a:rPr>
              <a:t>Possible phase balance of load protection within facilities?</a:t>
            </a:r>
          </a:p>
        </p:txBody>
      </p:sp>
      <p:pic>
        <p:nvPicPr>
          <p:cNvPr id="9" name="Content Placeholder 8">
            <a:extLst>
              <a:ext uri="{FF2B5EF4-FFF2-40B4-BE49-F238E27FC236}">
                <a16:creationId xmlns:a16="http://schemas.microsoft.com/office/drawing/2014/main" id="{E29226CB-4EAF-ECBD-B4FF-DF0545B7083A}"/>
              </a:ext>
            </a:extLst>
          </p:cNvPr>
          <p:cNvPicPr>
            <a:picLocks noGrp="1" noChangeAspect="1"/>
          </p:cNvPicPr>
          <p:nvPr>
            <p:ph idx="1"/>
          </p:nvPr>
        </p:nvPicPr>
        <p:blipFill>
          <a:blip r:embed="rId2"/>
          <a:stretch>
            <a:fillRect/>
          </a:stretch>
        </p:blipFill>
        <p:spPr>
          <a:xfrm>
            <a:off x="1295400" y="787842"/>
            <a:ext cx="6356938" cy="4248647"/>
          </a:xfrm>
        </p:spPr>
      </p:pic>
    </p:spTree>
    <p:extLst>
      <p:ext uri="{BB962C8B-B14F-4D97-AF65-F5344CB8AC3E}">
        <p14:creationId xmlns:p14="http://schemas.microsoft.com/office/powerpoint/2010/main" val="21923368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7911C-D32F-0BDD-0AC8-0D522D2C8FBC}"/>
              </a:ext>
            </a:extLst>
          </p:cNvPr>
          <p:cNvSpPr>
            <a:spLocks noGrp="1"/>
          </p:cNvSpPr>
          <p:nvPr>
            <p:ph type="title"/>
          </p:nvPr>
        </p:nvSpPr>
        <p:spPr/>
        <p:txBody>
          <a:bodyPr/>
          <a:lstStyle/>
          <a:p>
            <a:r>
              <a:rPr lang="en-US" dirty="0"/>
              <a:t>Far West Texas Events (Multiple Pockets)</a:t>
            </a:r>
          </a:p>
        </p:txBody>
      </p:sp>
      <p:sp>
        <p:nvSpPr>
          <p:cNvPr id="4" name="Slide Number Placeholder 3">
            <a:extLst>
              <a:ext uri="{FF2B5EF4-FFF2-40B4-BE49-F238E27FC236}">
                <a16:creationId xmlns:a16="http://schemas.microsoft.com/office/drawing/2014/main" id="{765231D4-971B-A7CA-C32B-EAC63BF6595F}"/>
              </a:ext>
            </a:extLst>
          </p:cNvPr>
          <p:cNvSpPr>
            <a:spLocks noGrp="1"/>
          </p:cNvSpPr>
          <p:nvPr>
            <p:ph type="sldNum" sz="quarter" idx="4"/>
          </p:nvPr>
        </p:nvSpPr>
        <p:spPr/>
        <p:txBody>
          <a:bodyPr/>
          <a:lstStyle/>
          <a:p>
            <a:fld id="{1D93BD3E-1E9A-4970-A6F7-E7AC52762E0C}" type="slidenum">
              <a:rPr lang="en-US" smtClean="0"/>
              <a:pPr/>
              <a:t>13</a:t>
            </a:fld>
            <a:endParaRPr lang="en-US" dirty="0"/>
          </a:p>
        </p:txBody>
      </p:sp>
      <p:sp>
        <p:nvSpPr>
          <p:cNvPr id="7" name="TextBox 6">
            <a:extLst>
              <a:ext uri="{FF2B5EF4-FFF2-40B4-BE49-F238E27FC236}">
                <a16:creationId xmlns:a16="http://schemas.microsoft.com/office/drawing/2014/main" id="{D0FB742D-C15E-38E4-0E6F-700158DB8391}"/>
              </a:ext>
            </a:extLst>
          </p:cNvPr>
          <p:cNvSpPr txBox="1"/>
          <p:nvPr/>
        </p:nvSpPr>
        <p:spPr>
          <a:xfrm>
            <a:off x="838200" y="4901364"/>
            <a:ext cx="7772400" cy="1384995"/>
          </a:xfrm>
          <a:prstGeom prst="rect">
            <a:avLst/>
          </a:prstGeom>
          <a:noFill/>
        </p:spPr>
        <p:txBody>
          <a:bodyPr wrap="square" rtlCol="0">
            <a:spAutoFit/>
          </a:bodyPr>
          <a:lstStyle/>
          <a:p>
            <a:pPr marL="285750" indent="-285750">
              <a:buFont typeface="Arial" panose="020B0604020202020204" pitchFamily="34" charset="0"/>
              <a:buChar char="•"/>
            </a:pPr>
            <a:r>
              <a:rPr lang="en-US" sz="1400" dirty="0">
                <a:solidFill>
                  <a:schemeClr val="tx2"/>
                </a:solidFill>
              </a:rPr>
              <a:t>345 kV faults in West Texas affecting larger area and number of loads</a:t>
            </a:r>
          </a:p>
          <a:p>
            <a:pPr marL="285750" indent="-285750">
              <a:buFont typeface="Arial" panose="020B0604020202020204" pitchFamily="34" charset="0"/>
              <a:buChar char="•"/>
            </a:pPr>
            <a:r>
              <a:rPr lang="en-US" sz="1400" dirty="0">
                <a:solidFill>
                  <a:schemeClr val="tx2"/>
                </a:solidFill>
              </a:rPr>
              <a:t>Events were all SLG faults; possible larger reductions for 3LG fault</a:t>
            </a:r>
          </a:p>
          <a:p>
            <a:pPr marL="285750" indent="-285750">
              <a:buFont typeface="Arial" panose="020B0604020202020204" pitchFamily="34" charset="0"/>
              <a:buChar char="•"/>
            </a:pPr>
            <a:r>
              <a:rPr lang="en-US" sz="1400" dirty="0">
                <a:solidFill>
                  <a:schemeClr val="tx2"/>
                </a:solidFill>
              </a:rPr>
              <a:t>Multiple loads show reduced active power in faulted phase only</a:t>
            </a:r>
          </a:p>
          <a:p>
            <a:pPr marL="285750" indent="-285750">
              <a:buFont typeface="Arial" panose="020B0604020202020204" pitchFamily="34" charset="0"/>
              <a:buChar char="•"/>
            </a:pPr>
            <a:r>
              <a:rPr lang="en-US" sz="1400" dirty="0">
                <a:solidFill>
                  <a:schemeClr val="tx2"/>
                </a:solidFill>
              </a:rPr>
              <a:t>Some affected loads involved in 2022-2023 events and had larger reductions</a:t>
            </a:r>
          </a:p>
          <a:p>
            <a:pPr marL="285750" indent="-285750">
              <a:buFont typeface="Arial" panose="020B0604020202020204" pitchFamily="34" charset="0"/>
              <a:buChar char="•"/>
            </a:pPr>
            <a:r>
              <a:rPr lang="en-US" sz="1400" dirty="0">
                <a:solidFill>
                  <a:schemeClr val="tx2"/>
                </a:solidFill>
              </a:rPr>
              <a:t>Pre-disturbance load consumption for </a:t>
            </a:r>
            <a:r>
              <a:rPr lang="en-US" sz="1400" b="1" dirty="0">
                <a:solidFill>
                  <a:schemeClr val="tx2"/>
                </a:solidFill>
              </a:rPr>
              <a:t>all LLI loads in West Texas</a:t>
            </a:r>
            <a:r>
              <a:rPr lang="en-US" sz="1400" dirty="0">
                <a:solidFill>
                  <a:schemeClr val="tx2"/>
                </a:solidFill>
              </a:rPr>
              <a:t> was between1,300 and 1,400 MW for all events (table above is just affected loads that reduced consumption)</a:t>
            </a:r>
          </a:p>
        </p:txBody>
      </p:sp>
      <p:pic>
        <p:nvPicPr>
          <p:cNvPr id="8" name="Content Placeholder 7">
            <a:extLst>
              <a:ext uri="{FF2B5EF4-FFF2-40B4-BE49-F238E27FC236}">
                <a16:creationId xmlns:a16="http://schemas.microsoft.com/office/drawing/2014/main" id="{CD92A1CE-1F98-00D8-B6CD-2BC80384ABF7}"/>
              </a:ext>
            </a:extLst>
          </p:cNvPr>
          <p:cNvPicPr>
            <a:picLocks noGrp="1" noChangeAspect="1"/>
          </p:cNvPicPr>
          <p:nvPr>
            <p:ph idx="1"/>
          </p:nvPr>
        </p:nvPicPr>
        <p:blipFill>
          <a:blip r:embed="rId2"/>
          <a:stretch>
            <a:fillRect/>
          </a:stretch>
        </p:blipFill>
        <p:spPr>
          <a:xfrm>
            <a:off x="1066800" y="892484"/>
            <a:ext cx="7086600" cy="3930031"/>
          </a:xfrm>
          <a:prstGeom prst="rect">
            <a:avLst/>
          </a:prstGeom>
        </p:spPr>
      </p:pic>
    </p:spTree>
    <p:extLst>
      <p:ext uri="{BB962C8B-B14F-4D97-AF65-F5344CB8AC3E}">
        <p14:creationId xmlns:p14="http://schemas.microsoft.com/office/powerpoint/2010/main" val="38341930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7B549-01EC-349F-1CC3-264A6F68E011}"/>
              </a:ext>
            </a:extLst>
          </p:cNvPr>
          <p:cNvSpPr>
            <a:spLocks noGrp="1"/>
          </p:cNvSpPr>
          <p:nvPr>
            <p:ph type="title"/>
          </p:nvPr>
        </p:nvSpPr>
        <p:spPr/>
        <p:txBody>
          <a:bodyPr/>
          <a:lstStyle/>
          <a:p>
            <a:r>
              <a:rPr lang="en-US" dirty="0"/>
              <a:t>Far West LOAD K – 11/8/2024 Event</a:t>
            </a:r>
          </a:p>
        </p:txBody>
      </p:sp>
      <p:pic>
        <p:nvPicPr>
          <p:cNvPr id="6" name="Content Placeholder 5">
            <a:extLst>
              <a:ext uri="{FF2B5EF4-FFF2-40B4-BE49-F238E27FC236}">
                <a16:creationId xmlns:a16="http://schemas.microsoft.com/office/drawing/2014/main" id="{1D5AC88D-12B4-8C3C-510A-4CEAE82F6D8D}"/>
              </a:ext>
            </a:extLst>
          </p:cNvPr>
          <p:cNvPicPr>
            <a:picLocks noGrp="1" noChangeAspect="1"/>
          </p:cNvPicPr>
          <p:nvPr>
            <p:ph idx="1"/>
          </p:nvPr>
        </p:nvPicPr>
        <p:blipFill>
          <a:blip r:embed="rId2"/>
          <a:stretch>
            <a:fillRect/>
          </a:stretch>
        </p:blipFill>
        <p:spPr>
          <a:xfrm>
            <a:off x="876300" y="914400"/>
            <a:ext cx="7391400" cy="3717978"/>
          </a:xfrm>
        </p:spPr>
      </p:pic>
      <p:sp>
        <p:nvSpPr>
          <p:cNvPr id="4" name="Slide Number Placeholder 3">
            <a:extLst>
              <a:ext uri="{FF2B5EF4-FFF2-40B4-BE49-F238E27FC236}">
                <a16:creationId xmlns:a16="http://schemas.microsoft.com/office/drawing/2014/main" id="{DD381CB1-C18C-5413-143B-57D9D8BCD5DA}"/>
              </a:ext>
            </a:extLst>
          </p:cNvPr>
          <p:cNvSpPr>
            <a:spLocks noGrp="1"/>
          </p:cNvSpPr>
          <p:nvPr>
            <p:ph type="sldNum" sz="quarter" idx="4"/>
          </p:nvPr>
        </p:nvSpPr>
        <p:spPr/>
        <p:txBody>
          <a:bodyPr/>
          <a:lstStyle/>
          <a:p>
            <a:fld id="{1D93BD3E-1E9A-4970-A6F7-E7AC52762E0C}" type="slidenum">
              <a:rPr lang="en-US" smtClean="0"/>
              <a:pPr/>
              <a:t>14</a:t>
            </a:fld>
            <a:endParaRPr lang="en-US" dirty="0"/>
          </a:p>
        </p:txBody>
      </p:sp>
      <p:sp>
        <p:nvSpPr>
          <p:cNvPr id="7" name="TextBox 6">
            <a:extLst>
              <a:ext uri="{FF2B5EF4-FFF2-40B4-BE49-F238E27FC236}">
                <a16:creationId xmlns:a16="http://schemas.microsoft.com/office/drawing/2014/main" id="{3682CD73-638F-FF20-5AD7-94ED1ABD8EA0}"/>
              </a:ext>
            </a:extLst>
          </p:cNvPr>
          <p:cNvSpPr txBox="1"/>
          <p:nvPr/>
        </p:nvSpPr>
        <p:spPr>
          <a:xfrm>
            <a:off x="609600" y="4816422"/>
            <a:ext cx="8305800" cy="1077218"/>
          </a:xfrm>
          <a:prstGeom prst="rect">
            <a:avLst/>
          </a:prstGeom>
          <a:noFill/>
        </p:spPr>
        <p:txBody>
          <a:bodyPr wrap="square" rtlCol="0">
            <a:spAutoFit/>
          </a:bodyPr>
          <a:lstStyle/>
          <a:p>
            <a:pPr marL="285750" indent="-285750">
              <a:buFont typeface="Arial" panose="020B0604020202020204" pitchFamily="34" charset="0"/>
              <a:buChar char="•"/>
            </a:pPr>
            <a:r>
              <a:rPr lang="en-US" sz="1600" dirty="0">
                <a:solidFill>
                  <a:schemeClr val="tx2"/>
                </a:solidFill>
              </a:rPr>
              <a:t>Co-located with thermal generation; DFR data monitoring line to facility</a:t>
            </a:r>
          </a:p>
          <a:p>
            <a:pPr marL="285750" indent="-285750">
              <a:buFont typeface="Arial" panose="020B0604020202020204" pitchFamily="34" charset="0"/>
              <a:buChar char="•"/>
            </a:pPr>
            <a:r>
              <a:rPr lang="en-US" sz="1600" dirty="0">
                <a:solidFill>
                  <a:schemeClr val="tx2"/>
                </a:solidFill>
              </a:rPr>
              <a:t>Increase in line flow of ~85 MW corresponds with load loss in telemetry (net injection from generation increased after load loss)</a:t>
            </a:r>
          </a:p>
          <a:p>
            <a:pPr marL="285750" indent="-285750">
              <a:buFont typeface="Arial" panose="020B0604020202020204" pitchFamily="34" charset="0"/>
              <a:buChar char="•"/>
            </a:pPr>
            <a:r>
              <a:rPr lang="en-US" sz="1600" dirty="0">
                <a:solidFill>
                  <a:schemeClr val="tx2"/>
                </a:solidFill>
              </a:rPr>
              <a:t>Load balanced between all 3 phases immediately after fault clears</a:t>
            </a:r>
          </a:p>
        </p:txBody>
      </p:sp>
    </p:spTree>
    <p:extLst>
      <p:ext uri="{BB962C8B-B14F-4D97-AF65-F5344CB8AC3E}">
        <p14:creationId xmlns:p14="http://schemas.microsoft.com/office/powerpoint/2010/main" val="17324410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5FBCB-30D7-5676-326C-0C360F55D1D1}"/>
              </a:ext>
            </a:extLst>
          </p:cNvPr>
          <p:cNvSpPr>
            <a:spLocks noGrp="1"/>
          </p:cNvSpPr>
          <p:nvPr>
            <p:ph type="title"/>
          </p:nvPr>
        </p:nvSpPr>
        <p:spPr/>
        <p:txBody>
          <a:bodyPr/>
          <a:lstStyle/>
          <a:p>
            <a:r>
              <a:rPr lang="en-US" dirty="0"/>
              <a:t>Far West LOAD L – 11/18/2024 Event</a:t>
            </a:r>
          </a:p>
        </p:txBody>
      </p:sp>
      <p:pic>
        <p:nvPicPr>
          <p:cNvPr id="6" name="Content Placeholder 5">
            <a:extLst>
              <a:ext uri="{FF2B5EF4-FFF2-40B4-BE49-F238E27FC236}">
                <a16:creationId xmlns:a16="http://schemas.microsoft.com/office/drawing/2014/main" id="{07CA203D-504F-F6C5-F98F-E73F11C5E814}"/>
              </a:ext>
            </a:extLst>
          </p:cNvPr>
          <p:cNvPicPr>
            <a:picLocks noGrp="1" noChangeAspect="1"/>
          </p:cNvPicPr>
          <p:nvPr>
            <p:ph idx="1"/>
          </p:nvPr>
        </p:nvPicPr>
        <p:blipFill>
          <a:blip r:embed="rId2"/>
          <a:stretch>
            <a:fillRect/>
          </a:stretch>
        </p:blipFill>
        <p:spPr>
          <a:xfrm>
            <a:off x="685800" y="920742"/>
            <a:ext cx="7620000" cy="3992151"/>
          </a:xfrm>
        </p:spPr>
      </p:pic>
      <p:sp>
        <p:nvSpPr>
          <p:cNvPr id="4" name="Slide Number Placeholder 3">
            <a:extLst>
              <a:ext uri="{FF2B5EF4-FFF2-40B4-BE49-F238E27FC236}">
                <a16:creationId xmlns:a16="http://schemas.microsoft.com/office/drawing/2014/main" id="{AD60C3D9-CB5A-EF88-82B6-A4F253EE5CB8}"/>
              </a:ext>
            </a:extLst>
          </p:cNvPr>
          <p:cNvSpPr>
            <a:spLocks noGrp="1"/>
          </p:cNvSpPr>
          <p:nvPr>
            <p:ph type="sldNum" sz="quarter" idx="4"/>
          </p:nvPr>
        </p:nvSpPr>
        <p:spPr/>
        <p:txBody>
          <a:bodyPr/>
          <a:lstStyle/>
          <a:p>
            <a:fld id="{1D93BD3E-1E9A-4970-A6F7-E7AC52762E0C}" type="slidenum">
              <a:rPr lang="en-US" smtClean="0"/>
              <a:pPr/>
              <a:t>15</a:t>
            </a:fld>
            <a:endParaRPr lang="en-US" dirty="0"/>
          </a:p>
        </p:txBody>
      </p:sp>
      <p:sp>
        <p:nvSpPr>
          <p:cNvPr id="7" name="TextBox 6">
            <a:extLst>
              <a:ext uri="{FF2B5EF4-FFF2-40B4-BE49-F238E27FC236}">
                <a16:creationId xmlns:a16="http://schemas.microsoft.com/office/drawing/2014/main" id="{6246DBB7-3C99-32B1-F200-949D3A067D03}"/>
              </a:ext>
            </a:extLst>
          </p:cNvPr>
          <p:cNvSpPr txBox="1"/>
          <p:nvPr/>
        </p:nvSpPr>
        <p:spPr>
          <a:xfrm>
            <a:off x="990600" y="5071636"/>
            <a:ext cx="8305800" cy="830997"/>
          </a:xfrm>
          <a:prstGeom prst="rect">
            <a:avLst/>
          </a:prstGeom>
          <a:noFill/>
        </p:spPr>
        <p:txBody>
          <a:bodyPr wrap="square" rtlCol="0">
            <a:spAutoFit/>
          </a:bodyPr>
          <a:lstStyle/>
          <a:p>
            <a:pPr marL="285750" indent="-285750">
              <a:buFont typeface="Arial" panose="020B0604020202020204" pitchFamily="34" charset="0"/>
              <a:buChar char="•"/>
            </a:pPr>
            <a:r>
              <a:rPr lang="en-US" sz="1600" dirty="0">
                <a:solidFill>
                  <a:schemeClr val="tx2"/>
                </a:solidFill>
              </a:rPr>
              <a:t>DFR data directly monitoring load</a:t>
            </a:r>
          </a:p>
          <a:p>
            <a:pPr marL="285750" indent="-285750">
              <a:buFont typeface="Arial" panose="020B0604020202020204" pitchFamily="34" charset="0"/>
              <a:buChar char="•"/>
            </a:pPr>
            <a:r>
              <a:rPr lang="en-US" sz="1600" dirty="0">
                <a:solidFill>
                  <a:schemeClr val="tx2"/>
                </a:solidFill>
              </a:rPr>
              <a:t>Load balanced before fault and unbalanced after fault</a:t>
            </a:r>
          </a:p>
          <a:p>
            <a:pPr marL="285750" indent="-285750">
              <a:buFont typeface="Arial" panose="020B0604020202020204" pitchFamily="34" charset="0"/>
              <a:buChar char="•"/>
            </a:pPr>
            <a:r>
              <a:rPr lang="en-US" sz="1600" dirty="0">
                <a:solidFill>
                  <a:schemeClr val="tx2"/>
                </a:solidFill>
              </a:rPr>
              <a:t>Majority of load loss in faulted phase only</a:t>
            </a:r>
          </a:p>
        </p:txBody>
      </p:sp>
    </p:spTree>
    <p:extLst>
      <p:ext uri="{BB962C8B-B14F-4D97-AF65-F5344CB8AC3E}">
        <p14:creationId xmlns:p14="http://schemas.microsoft.com/office/powerpoint/2010/main" val="35537707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E1289-9B72-A94C-61BF-6F8368BD574B}"/>
              </a:ext>
            </a:extLst>
          </p:cNvPr>
          <p:cNvSpPr>
            <a:spLocks noGrp="1"/>
          </p:cNvSpPr>
          <p:nvPr>
            <p:ph type="title"/>
          </p:nvPr>
        </p:nvSpPr>
        <p:spPr/>
        <p:txBody>
          <a:bodyPr/>
          <a:lstStyle/>
          <a:p>
            <a:r>
              <a:rPr lang="en-US" dirty="0"/>
              <a:t>Key Observations</a:t>
            </a:r>
          </a:p>
        </p:txBody>
      </p:sp>
      <p:sp>
        <p:nvSpPr>
          <p:cNvPr id="3" name="Content Placeholder 2">
            <a:extLst>
              <a:ext uri="{FF2B5EF4-FFF2-40B4-BE49-F238E27FC236}">
                <a16:creationId xmlns:a16="http://schemas.microsoft.com/office/drawing/2014/main" id="{0E9407EE-8778-25BE-5BA2-91FE767377CC}"/>
              </a:ext>
            </a:extLst>
          </p:cNvPr>
          <p:cNvSpPr>
            <a:spLocks noGrp="1"/>
          </p:cNvSpPr>
          <p:nvPr>
            <p:ph idx="1"/>
          </p:nvPr>
        </p:nvSpPr>
        <p:spPr/>
        <p:txBody>
          <a:bodyPr/>
          <a:lstStyle/>
          <a:p>
            <a:r>
              <a:rPr lang="en-US" sz="1600" dirty="0"/>
              <a:t>Large variance in % of reduction with similar voltage dips at POIB</a:t>
            </a:r>
          </a:p>
          <a:p>
            <a:pPr lvl="1"/>
            <a:r>
              <a:rPr lang="en-US" sz="1600" dirty="0"/>
              <a:t>Some large PELs more sensitive to voltage disturbances than others</a:t>
            </a:r>
          </a:p>
          <a:p>
            <a:pPr lvl="1"/>
            <a:r>
              <a:rPr lang="en-US" sz="1600" dirty="0"/>
              <a:t>Possible facility protection systems not visible to ERCOT nor included in dynamic models</a:t>
            </a:r>
          </a:p>
          <a:p>
            <a:pPr lvl="1"/>
            <a:r>
              <a:rPr lang="en-US" sz="1600" dirty="0"/>
              <a:t>More information needed to understand partial trips/reductions</a:t>
            </a:r>
          </a:p>
          <a:p>
            <a:r>
              <a:rPr lang="en-US" sz="1600" dirty="0"/>
              <a:t>SLG faults causing significant reductions for shallow positive sequence voltage dips</a:t>
            </a:r>
          </a:p>
          <a:p>
            <a:pPr lvl="1"/>
            <a:r>
              <a:rPr lang="en-US" sz="1600" dirty="0"/>
              <a:t>Faulted phase likely reducing below ~0.7pu causing load reductions</a:t>
            </a:r>
          </a:p>
          <a:p>
            <a:pPr lvl="1"/>
            <a:r>
              <a:rPr lang="en-US" sz="1600" dirty="0"/>
              <a:t>Single-phase high-resolution data required for analysis</a:t>
            </a:r>
          </a:p>
          <a:p>
            <a:pPr lvl="1"/>
            <a:r>
              <a:rPr lang="en-US" sz="1600" dirty="0"/>
              <a:t>Data from facility (low side) would aid in analysis and understanding</a:t>
            </a:r>
          </a:p>
          <a:p>
            <a:r>
              <a:rPr lang="en-US" sz="1600" dirty="0"/>
              <a:t>SLG faults far more common; 3LG faults will have bigger impact</a:t>
            </a:r>
          </a:p>
          <a:p>
            <a:r>
              <a:rPr lang="en-US" sz="1600" dirty="0"/>
              <a:t>~1,950 MW of operational large load in Far West Texas weather zone</a:t>
            </a:r>
          </a:p>
          <a:p>
            <a:pPr lvl="1"/>
            <a:r>
              <a:rPr lang="en-US" sz="1600" dirty="0"/>
              <a:t>Additional ~2,600 MW in West Texas has been approved and have signed IAs</a:t>
            </a:r>
          </a:p>
          <a:p>
            <a:pPr lvl="1"/>
            <a:r>
              <a:rPr lang="en-US" sz="1600" dirty="0"/>
              <a:t>ERCOT running studies to determine potential load loss in West Texas </a:t>
            </a:r>
          </a:p>
          <a:p>
            <a:pPr lvl="2"/>
            <a:r>
              <a:rPr lang="en-US" sz="1400" dirty="0"/>
              <a:t>Preliminary assessment shows potential trip of many large loads with 3LG on 345 kV, assuming large loads trip below 0.75 pu at POIB</a:t>
            </a:r>
          </a:p>
          <a:p>
            <a:pPr lvl="2"/>
            <a:r>
              <a:rPr lang="en-US" sz="1400" dirty="0"/>
              <a:t>Transmission improvements have limited impact to mitigate total reduction </a:t>
            </a:r>
          </a:p>
          <a:p>
            <a:r>
              <a:rPr lang="en-US" sz="1600" dirty="0"/>
              <a:t>Other weaker grid areas may see similar events with projected large load growth</a:t>
            </a:r>
          </a:p>
          <a:p>
            <a:pPr lvl="1"/>
            <a:endParaRPr lang="en-US" sz="1800" dirty="0"/>
          </a:p>
          <a:p>
            <a:pPr lvl="1"/>
            <a:endParaRPr lang="en-US" sz="1800" dirty="0"/>
          </a:p>
        </p:txBody>
      </p:sp>
      <p:sp>
        <p:nvSpPr>
          <p:cNvPr id="4" name="Slide Number Placeholder 3">
            <a:extLst>
              <a:ext uri="{FF2B5EF4-FFF2-40B4-BE49-F238E27FC236}">
                <a16:creationId xmlns:a16="http://schemas.microsoft.com/office/drawing/2014/main" id="{D1AD47E8-99AC-B050-88EB-F95D96A8EEC1}"/>
              </a:ext>
            </a:extLst>
          </p:cNvPr>
          <p:cNvSpPr>
            <a:spLocks noGrp="1"/>
          </p:cNvSpPr>
          <p:nvPr>
            <p:ph type="sldNum" sz="quarter" idx="4"/>
          </p:nvPr>
        </p:nvSpPr>
        <p:spPr/>
        <p:txBody>
          <a:bodyPr/>
          <a:lstStyle/>
          <a:p>
            <a:fld id="{1D93BD3E-1E9A-4970-A6F7-E7AC52762E0C}" type="slidenum">
              <a:rPr lang="en-US" smtClean="0"/>
              <a:pPr/>
              <a:t>16</a:t>
            </a:fld>
            <a:endParaRPr lang="en-US" dirty="0"/>
          </a:p>
        </p:txBody>
      </p:sp>
    </p:spTree>
    <p:extLst>
      <p:ext uri="{BB962C8B-B14F-4D97-AF65-F5344CB8AC3E}">
        <p14:creationId xmlns:p14="http://schemas.microsoft.com/office/powerpoint/2010/main" val="16393722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21C68-2FDD-3F03-30E9-DF6C92BF9C21}"/>
              </a:ext>
            </a:extLst>
          </p:cNvPr>
          <p:cNvSpPr>
            <a:spLocks noGrp="1"/>
          </p:cNvSpPr>
          <p:nvPr>
            <p:ph type="title"/>
          </p:nvPr>
        </p:nvSpPr>
        <p:spPr/>
        <p:txBody>
          <a:bodyPr/>
          <a:lstStyle/>
          <a:p>
            <a:r>
              <a:rPr lang="en-US" dirty="0"/>
              <a:t>Key Takeaways and Next Steps</a:t>
            </a:r>
          </a:p>
        </p:txBody>
      </p:sp>
      <p:sp>
        <p:nvSpPr>
          <p:cNvPr id="3" name="Content Placeholder 2">
            <a:extLst>
              <a:ext uri="{FF2B5EF4-FFF2-40B4-BE49-F238E27FC236}">
                <a16:creationId xmlns:a16="http://schemas.microsoft.com/office/drawing/2014/main" id="{4AD344BE-DC6A-CC0D-266F-DB27109217FA}"/>
              </a:ext>
            </a:extLst>
          </p:cNvPr>
          <p:cNvSpPr>
            <a:spLocks noGrp="1"/>
          </p:cNvSpPr>
          <p:nvPr>
            <p:ph idx="1"/>
          </p:nvPr>
        </p:nvSpPr>
        <p:spPr/>
        <p:txBody>
          <a:bodyPr/>
          <a:lstStyle/>
          <a:p>
            <a:r>
              <a:rPr lang="en-US" sz="1800" dirty="0"/>
              <a:t>ERCOT Operations to continue monitoring and tracking large load ride-through events</a:t>
            </a:r>
          </a:p>
          <a:p>
            <a:r>
              <a:rPr lang="en-US" sz="1800" dirty="0"/>
              <a:t>ERCOT Operations to continue working with TSPs to retrieve event data and ensure proper Disturbance Monitoring Equipment is in place</a:t>
            </a:r>
          </a:p>
          <a:p>
            <a:r>
              <a:rPr lang="en-US" sz="1800" dirty="0"/>
              <a:t>Establish communication between ERCOT, TSPs, and load owners to evaluate ride-through performance of large PELs</a:t>
            </a:r>
          </a:p>
          <a:p>
            <a:r>
              <a:rPr lang="en-US" sz="1800" dirty="0"/>
              <a:t>Potential NERC report on large load reduction events in ERCOT</a:t>
            </a:r>
          </a:p>
          <a:p>
            <a:r>
              <a:rPr lang="en-US" sz="1800" dirty="0"/>
              <a:t>Challenges and issues to be addressed</a:t>
            </a:r>
          </a:p>
          <a:p>
            <a:pPr lvl="1"/>
            <a:r>
              <a:rPr lang="en-US" sz="1600" dirty="0"/>
              <a:t>Determine actual ride-through capabilities of each type of large load</a:t>
            </a:r>
          </a:p>
          <a:p>
            <a:pPr lvl="1"/>
            <a:r>
              <a:rPr lang="en-US" sz="1600" dirty="0"/>
              <a:t>Verify and validate load models for accurate representation of ride-through capabilities</a:t>
            </a:r>
          </a:p>
          <a:p>
            <a:pPr lvl="1"/>
            <a:r>
              <a:rPr lang="en-US" sz="1600" dirty="0"/>
              <a:t>Develop reliability criteria through studies </a:t>
            </a:r>
          </a:p>
          <a:p>
            <a:pPr lvl="1"/>
            <a:r>
              <a:rPr lang="en-US" sz="1600" dirty="0"/>
              <a:t>Examine potential ways to mitigate and/or minimize large load loss during fault events</a:t>
            </a:r>
          </a:p>
          <a:p>
            <a:pPr lvl="1"/>
            <a:r>
              <a:rPr lang="en-US" sz="1600" dirty="0"/>
              <a:t>Difficulty performing event analysis without formal RFI process for loads</a:t>
            </a:r>
          </a:p>
          <a:p>
            <a:pPr lvl="1"/>
            <a:endParaRPr lang="en-US" sz="2000" dirty="0"/>
          </a:p>
          <a:p>
            <a:endParaRPr lang="en-US" sz="2000" dirty="0"/>
          </a:p>
        </p:txBody>
      </p:sp>
      <p:sp>
        <p:nvSpPr>
          <p:cNvPr id="4" name="Slide Number Placeholder 3">
            <a:extLst>
              <a:ext uri="{FF2B5EF4-FFF2-40B4-BE49-F238E27FC236}">
                <a16:creationId xmlns:a16="http://schemas.microsoft.com/office/drawing/2014/main" id="{CF3B4846-35EC-999B-714A-9BCEA23827D1}"/>
              </a:ext>
            </a:extLst>
          </p:cNvPr>
          <p:cNvSpPr>
            <a:spLocks noGrp="1"/>
          </p:cNvSpPr>
          <p:nvPr>
            <p:ph type="sldNum" sz="quarter" idx="4"/>
          </p:nvPr>
        </p:nvSpPr>
        <p:spPr/>
        <p:txBody>
          <a:bodyPr/>
          <a:lstStyle/>
          <a:p>
            <a:fld id="{1D93BD3E-1E9A-4970-A6F7-E7AC52762E0C}" type="slidenum">
              <a:rPr lang="en-US" smtClean="0"/>
              <a:pPr/>
              <a:t>17</a:t>
            </a:fld>
            <a:endParaRPr lang="en-US" dirty="0"/>
          </a:p>
        </p:txBody>
      </p:sp>
    </p:spTree>
    <p:extLst>
      <p:ext uri="{BB962C8B-B14F-4D97-AF65-F5344CB8AC3E}">
        <p14:creationId xmlns:p14="http://schemas.microsoft.com/office/powerpoint/2010/main" val="2260307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45F5BBA-EABC-DAFA-7073-3D40D35A54B6}"/>
              </a:ext>
            </a:extLst>
          </p:cNvPr>
          <p:cNvSpPr txBox="1"/>
          <p:nvPr/>
        </p:nvSpPr>
        <p:spPr>
          <a:xfrm>
            <a:off x="4267200" y="2895600"/>
            <a:ext cx="4572000" cy="923330"/>
          </a:xfrm>
          <a:prstGeom prst="rect">
            <a:avLst/>
          </a:prstGeom>
          <a:noFill/>
        </p:spPr>
        <p:txBody>
          <a:bodyPr wrap="square">
            <a:spAutoFit/>
          </a:bodyPr>
          <a:lstStyle/>
          <a:p>
            <a:r>
              <a:rPr lang="en-US" sz="5400" b="1" dirty="0">
                <a:solidFill>
                  <a:schemeClr val="accent1"/>
                </a:solidFill>
              </a:rPr>
              <a:t>Questions?</a:t>
            </a:r>
          </a:p>
        </p:txBody>
      </p:sp>
    </p:spTree>
    <p:extLst>
      <p:ext uri="{BB962C8B-B14F-4D97-AF65-F5344CB8AC3E}">
        <p14:creationId xmlns:p14="http://schemas.microsoft.com/office/powerpoint/2010/main" val="3425840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a:solidFill>
                  <a:schemeClr val="accent1"/>
                </a:solidFill>
              </a:rPr>
              <a:t>ERCOT Loss/Reduction of Load Events 2020-2023</a:t>
            </a:r>
          </a:p>
        </p:txBody>
      </p:sp>
      <p:sp>
        <p:nvSpPr>
          <p:cNvPr id="3" name="Content Placeholder 2"/>
          <p:cNvSpPr>
            <a:spLocks noGrp="1"/>
          </p:cNvSpPr>
          <p:nvPr>
            <p:ph idx="1"/>
          </p:nvPr>
        </p:nvSpPr>
        <p:spPr>
          <a:xfrm>
            <a:off x="457200" y="838200"/>
            <a:ext cx="8077200" cy="5486400"/>
          </a:xfrm>
        </p:spPr>
        <p:txBody>
          <a:bodyPr/>
          <a:lstStyle/>
          <a:p>
            <a:r>
              <a:rPr lang="en-US" sz="1600" dirty="0"/>
              <a:t>13 events identified by ERCOT Operations that involved system fault followed by significant reduction of one or more large loads</a:t>
            </a:r>
          </a:p>
          <a:p>
            <a:r>
              <a:rPr lang="en-US" sz="1600" dirty="0"/>
              <a:t>Event chart previously presented at April 2024 LFLTF; needed more context</a:t>
            </a:r>
          </a:p>
          <a:p>
            <a:r>
              <a:rPr lang="en-US" sz="1600" dirty="0"/>
              <a:t>Recently reviewed events to distinguish reduction of large loads that have gone through interim Large Load Interconnection (LLI) process since 1/1/2022</a:t>
            </a:r>
          </a:p>
          <a:p>
            <a:pPr lvl="1"/>
            <a:r>
              <a:rPr lang="en-US" sz="1600" dirty="0"/>
              <a:t>LLI loads are greater than 25 MW and may include crypto, AI, data center, hydrogen fuel cell loads, or industrial loads and are aggregated into single PI tag for monitoring purposes</a:t>
            </a:r>
          </a:p>
          <a:p>
            <a:pPr lvl="1"/>
            <a:r>
              <a:rPr lang="en-US" sz="1600" dirty="0"/>
              <a:t>To date, ERCOT has approved to energize ~6,300 MW of large load through LLI process </a:t>
            </a:r>
          </a:p>
          <a:p>
            <a:pPr lvl="2"/>
            <a:r>
              <a:rPr lang="en-US" sz="1400" dirty="0"/>
              <a:t>Observed peak simultaneous consumption of ~3,100 MW</a:t>
            </a:r>
          </a:p>
          <a:p>
            <a:pPr lvl="2"/>
            <a:r>
              <a:rPr lang="en-US" sz="1400" dirty="0"/>
              <a:t>Non-simultaneous peak consumption is 4,616 MW</a:t>
            </a:r>
          </a:p>
          <a:p>
            <a:pPr lvl="1"/>
            <a:r>
              <a:rPr lang="en-US" sz="1600" dirty="0"/>
              <a:t>All LLI loads involved in events are power electronic loads (PEL), and specifically crypto (to our knowledge)</a:t>
            </a:r>
          </a:p>
          <a:p>
            <a:r>
              <a:rPr lang="en-US" sz="1600" dirty="0"/>
              <a:t>8 events involve a single large industrial load on the Texas coast (non-LLI)</a:t>
            </a:r>
          </a:p>
          <a:p>
            <a:r>
              <a:rPr lang="en-US" sz="1600" dirty="0"/>
              <a:t>3 events involve either multiple 3-phase faults or significantly delayed fault clearing</a:t>
            </a:r>
          </a:p>
          <a:p>
            <a:pPr lvl="1"/>
            <a:r>
              <a:rPr lang="en-US" sz="1600" dirty="0"/>
              <a:t>Events involve wide-spread reduction of consumption of many load types and sizes </a:t>
            </a:r>
          </a:p>
          <a:p>
            <a:r>
              <a:rPr lang="en-US" sz="1600" dirty="0"/>
              <a:t>2 events involve simultaneous loss of both IBR generation and PELs</a:t>
            </a:r>
          </a:p>
          <a:p>
            <a:pPr marL="0" indent="0">
              <a:buNone/>
            </a:pP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320868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48126-C747-582E-3A68-F94DEDE40928}"/>
              </a:ext>
            </a:extLst>
          </p:cNvPr>
          <p:cNvSpPr>
            <a:spLocks noGrp="1"/>
          </p:cNvSpPr>
          <p:nvPr>
            <p:ph type="title"/>
          </p:nvPr>
        </p:nvSpPr>
        <p:spPr/>
        <p:txBody>
          <a:bodyPr/>
          <a:lstStyle/>
          <a:p>
            <a:r>
              <a:rPr lang="en-US" sz="2400" b="1" dirty="0">
                <a:solidFill>
                  <a:schemeClr val="accent1"/>
                </a:solidFill>
              </a:rPr>
              <a:t>ERCOT Loss/Reduction of Load Events 2020-2023</a:t>
            </a:r>
            <a:endParaRPr lang="en-US" sz="2400" dirty="0"/>
          </a:p>
        </p:txBody>
      </p:sp>
      <p:sp>
        <p:nvSpPr>
          <p:cNvPr id="4" name="Slide Number Placeholder 3">
            <a:extLst>
              <a:ext uri="{FF2B5EF4-FFF2-40B4-BE49-F238E27FC236}">
                <a16:creationId xmlns:a16="http://schemas.microsoft.com/office/drawing/2014/main" id="{9C6AB7D6-435A-6B44-9EAC-1C2F0B8D6B27}"/>
              </a:ext>
            </a:extLst>
          </p:cNvPr>
          <p:cNvSpPr>
            <a:spLocks noGrp="1"/>
          </p:cNvSpPr>
          <p:nvPr>
            <p:ph type="sldNum" sz="quarter" idx="4"/>
          </p:nvPr>
        </p:nvSpPr>
        <p:spPr/>
        <p:txBody>
          <a:bodyPr/>
          <a:lstStyle/>
          <a:p>
            <a:fld id="{1D93BD3E-1E9A-4970-A6F7-E7AC52762E0C}" type="slidenum">
              <a:rPr lang="en-US" smtClean="0"/>
              <a:pPr/>
              <a:t>3</a:t>
            </a:fld>
            <a:endParaRPr lang="en-US" dirty="0"/>
          </a:p>
        </p:txBody>
      </p:sp>
      <p:sp>
        <p:nvSpPr>
          <p:cNvPr id="3" name="TextBox 2">
            <a:extLst>
              <a:ext uri="{FF2B5EF4-FFF2-40B4-BE49-F238E27FC236}">
                <a16:creationId xmlns:a16="http://schemas.microsoft.com/office/drawing/2014/main" id="{6BC42452-F6E8-AA65-BF7A-F4C1992667FA}"/>
              </a:ext>
            </a:extLst>
          </p:cNvPr>
          <p:cNvSpPr txBox="1"/>
          <p:nvPr/>
        </p:nvSpPr>
        <p:spPr>
          <a:xfrm>
            <a:off x="418122" y="5693831"/>
            <a:ext cx="8344877" cy="584775"/>
          </a:xfrm>
          <a:prstGeom prst="rect">
            <a:avLst/>
          </a:prstGeom>
          <a:noFill/>
        </p:spPr>
        <p:txBody>
          <a:bodyPr wrap="square" rtlCol="0">
            <a:spAutoFit/>
          </a:bodyPr>
          <a:lstStyle/>
          <a:p>
            <a:pPr marL="285750" indent="-285750">
              <a:buFont typeface="Arial" panose="020B0604020202020204" pitchFamily="34" charset="0"/>
              <a:buChar char="•"/>
            </a:pPr>
            <a:r>
              <a:rPr lang="en-US" sz="1600" dirty="0">
                <a:solidFill>
                  <a:schemeClr val="tx2"/>
                </a:solidFill>
              </a:rPr>
              <a:t>LLI/PEL Load Loss included in Total Load Loss</a:t>
            </a:r>
          </a:p>
          <a:p>
            <a:pPr marL="285750" indent="-285750">
              <a:buFont typeface="Arial" panose="020B0604020202020204" pitchFamily="34" charset="0"/>
              <a:buChar char="•"/>
            </a:pPr>
            <a:r>
              <a:rPr lang="en-US" sz="1600" dirty="0">
                <a:solidFill>
                  <a:schemeClr val="tx2"/>
                </a:solidFill>
              </a:rPr>
              <a:t>Reduction of affected PELs varies from 39% to 82% of pre-disturbance consumption</a:t>
            </a:r>
          </a:p>
        </p:txBody>
      </p:sp>
      <p:pic>
        <p:nvPicPr>
          <p:cNvPr id="7" name="Content Placeholder 6">
            <a:extLst>
              <a:ext uri="{FF2B5EF4-FFF2-40B4-BE49-F238E27FC236}">
                <a16:creationId xmlns:a16="http://schemas.microsoft.com/office/drawing/2014/main" id="{7F4B367C-8308-387B-1242-B8039D570F79}"/>
              </a:ext>
            </a:extLst>
          </p:cNvPr>
          <p:cNvPicPr>
            <a:picLocks noGrp="1" noChangeAspect="1"/>
          </p:cNvPicPr>
          <p:nvPr>
            <p:ph idx="1"/>
          </p:nvPr>
        </p:nvPicPr>
        <p:blipFill>
          <a:blip r:embed="rId2"/>
          <a:stretch>
            <a:fillRect/>
          </a:stretch>
        </p:blipFill>
        <p:spPr>
          <a:xfrm>
            <a:off x="318477" y="914400"/>
            <a:ext cx="8534400" cy="4779431"/>
          </a:xfrm>
          <a:prstGeom prst="rect">
            <a:avLst/>
          </a:prstGeom>
        </p:spPr>
      </p:pic>
    </p:spTree>
    <p:extLst>
      <p:ext uri="{BB962C8B-B14F-4D97-AF65-F5344CB8AC3E}">
        <p14:creationId xmlns:p14="http://schemas.microsoft.com/office/powerpoint/2010/main" val="2870029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356C7-D524-0140-9282-624CB30AFE63}"/>
              </a:ext>
            </a:extLst>
          </p:cNvPr>
          <p:cNvSpPr>
            <a:spLocks noGrp="1"/>
          </p:cNvSpPr>
          <p:nvPr>
            <p:ph type="title"/>
          </p:nvPr>
        </p:nvSpPr>
        <p:spPr/>
        <p:txBody>
          <a:bodyPr/>
          <a:lstStyle/>
          <a:p>
            <a:r>
              <a:rPr lang="en-US" sz="2400" b="1" dirty="0"/>
              <a:t>ERCOT Loss/Reduction of Load Events 2020-2023</a:t>
            </a:r>
            <a:endParaRPr lang="en-US" sz="2400" dirty="0"/>
          </a:p>
        </p:txBody>
      </p:sp>
      <p:sp>
        <p:nvSpPr>
          <p:cNvPr id="4" name="Slide Number Placeholder 3">
            <a:extLst>
              <a:ext uri="{FF2B5EF4-FFF2-40B4-BE49-F238E27FC236}">
                <a16:creationId xmlns:a16="http://schemas.microsoft.com/office/drawing/2014/main" id="{7B00B929-1CAF-9DBD-6275-CB7A0339E2F0}"/>
              </a:ext>
            </a:extLst>
          </p:cNvPr>
          <p:cNvSpPr>
            <a:spLocks noGrp="1"/>
          </p:cNvSpPr>
          <p:nvPr>
            <p:ph type="sldNum" sz="quarter" idx="4"/>
          </p:nvPr>
        </p:nvSpPr>
        <p:spPr/>
        <p:txBody>
          <a:bodyPr/>
          <a:lstStyle/>
          <a:p>
            <a:fld id="{1D93BD3E-1E9A-4970-A6F7-E7AC52762E0C}" type="slidenum">
              <a:rPr lang="en-US" smtClean="0"/>
              <a:pPr/>
              <a:t>4</a:t>
            </a:fld>
            <a:endParaRPr lang="en-US" dirty="0"/>
          </a:p>
        </p:txBody>
      </p:sp>
      <p:graphicFrame>
        <p:nvGraphicFramePr>
          <p:cNvPr id="5" name="Content Placeholder 2">
            <a:extLst>
              <a:ext uri="{FF2B5EF4-FFF2-40B4-BE49-F238E27FC236}">
                <a16:creationId xmlns:a16="http://schemas.microsoft.com/office/drawing/2014/main" id="{8C6F190C-9B1D-BB9F-0077-EC51EAEC777C}"/>
              </a:ext>
            </a:extLst>
          </p:cNvPr>
          <p:cNvGraphicFramePr>
            <a:graphicFrameLocks noGrp="1"/>
          </p:cNvGraphicFramePr>
          <p:nvPr>
            <p:ph idx="1"/>
            <p:extLst>
              <p:ext uri="{D42A27DB-BD31-4B8C-83A1-F6EECF244321}">
                <p14:modId xmlns:p14="http://schemas.microsoft.com/office/powerpoint/2010/main" val="2025105635"/>
              </p:ext>
            </p:extLst>
          </p:nvPr>
        </p:nvGraphicFramePr>
        <p:xfrm>
          <a:off x="304800" y="990600"/>
          <a:ext cx="8534400" cy="50530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51172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FEDC7-736A-6D91-0942-C0D480137678}"/>
              </a:ext>
            </a:extLst>
          </p:cNvPr>
          <p:cNvSpPr>
            <a:spLocks noGrp="1"/>
          </p:cNvSpPr>
          <p:nvPr>
            <p:ph type="title"/>
          </p:nvPr>
        </p:nvSpPr>
        <p:spPr/>
        <p:txBody>
          <a:bodyPr/>
          <a:lstStyle/>
          <a:p>
            <a:r>
              <a:rPr lang="en-US" sz="2400" b="1" dirty="0"/>
              <a:t>ERCOT Loss/Reduction of Load Events 2020-2023</a:t>
            </a:r>
            <a:endParaRPr lang="en-US" sz="2400" dirty="0"/>
          </a:p>
        </p:txBody>
      </p:sp>
      <p:sp>
        <p:nvSpPr>
          <p:cNvPr id="4" name="Slide Number Placeholder 3">
            <a:extLst>
              <a:ext uri="{FF2B5EF4-FFF2-40B4-BE49-F238E27FC236}">
                <a16:creationId xmlns:a16="http://schemas.microsoft.com/office/drawing/2014/main" id="{8853A1F8-A39D-14A5-AD64-CC9EC9B9E91B}"/>
              </a:ext>
            </a:extLst>
          </p:cNvPr>
          <p:cNvSpPr>
            <a:spLocks noGrp="1"/>
          </p:cNvSpPr>
          <p:nvPr>
            <p:ph type="sldNum" sz="quarter" idx="4"/>
          </p:nvPr>
        </p:nvSpPr>
        <p:spPr/>
        <p:txBody>
          <a:bodyPr/>
          <a:lstStyle/>
          <a:p>
            <a:fld id="{1D93BD3E-1E9A-4970-A6F7-E7AC52762E0C}" type="slidenum">
              <a:rPr lang="en-US" smtClean="0"/>
              <a:pPr/>
              <a:t>5</a:t>
            </a:fld>
            <a:endParaRPr lang="en-US" dirty="0"/>
          </a:p>
        </p:txBody>
      </p:sp>
      <p:graphicFrame>
        <p:nvGraphicFramePr>
          <p:cNvPr id="5" name="Content Placeholder 2">
            <a:extLst>
              <a:ext uri="{FF2B5EF4-FFF2-40B4-BE49-F238E27FC236}">
                <a16:creationId xmlns:a16="http://schemas.microsoft.com/office/drawing/2014/main" id="{0EE11655-6D13-5DB0-7F7A-5C52A091F8FB}"/>
              </a:ext>
            </a:extLst>
          </p:cNvPr>
          <p:cNvGraphicFramePr>
            <a:graphicFrameLocks noGrp="1"/>
          </p:cNvGraphicFramePr>
          <p:nvPr>
            <p:ph idx="1"/>
            <p:extLst>
              <p:ext uri="{D42A27DB-BD31-4B8C-83A1-F6EECF244321}">
                <p14:modId xmlns:p14="http://schemas.microsoft.com/office/powerpoint/2010/main" val="1118714656"/>
              </p:ext>
            </p:extLst>
          </p:nvPr>
        </p:nvGraphicFramePr>
        <p:xfrm>
          <a:off x="304800" y="914400"/>
          <a:ext cx="8534400" cy="5129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Table 2">
            <a:extLst>
              <a:ext uri="{FF2B5EF4-FFF2-40B4-BE49-F238E27FC236}">
                <a16:creationId xmlns:a16="http://schemas.microsoft.com/office/drawing/2014/main" id="{E2225F97-1725-9BDB-2DA6-639EB0842C25}"/>
              </a:ext>
            </a:extLst>
          </p:cNvPr>
          <p:cNvGraphicFramePr>
            <a:graphicFrameLocks noGrp="1"/>
          </p:cNvGraphicFramePr>
          <p:nvPr>
            <p:extLst>
              <p:ext uri="{D42A27DB-BD31-4B8C-83A1-F6EECF244321}">
                <p14:modId xmlns:p14="http://schemas.microsoft.com/office/powerpoint/2010/main" val="937685163"/>
              </p:ext>
            </p:extLst>
          </p:nvPr>
        </p:nvGraphicFramePr>
        <p:xfrm>
          <a:off x="990600" y="3978031"/>
          <a:ext cx="7162800" cy="1854200"/>
        </p:xfrm>
        <a:graphic>
          <a:graphicData uri="http://schemas.openxmlformats.org/drawingml/2006/table">
            <a:tbl>
              <a:tblPr firstRow="1" bandRow="1">
                <a:tableStyleId>{5C22544A-7EE6-4342-B048-85BDC9FD1C3A}</a:tableStyleId>
              </a:tblPr>
              <a:tblGrid>
                <a:gridCol w="2387600">
                  <a:extLst>
                    <a:ext uri="{9D8B030D-6E8A-4147-A177-3AD203B41FA5}">
                      <a16:colId xmlns:a16="http://schemas.microsoft.com/office/drawing/2014/main" val="3163209161"/>
                    </a:ext>
                  </a:extLst>
                </a:gridCol>
                <a:gridCol w="2387600">
                  <a:extLst>
                    <a:ext uri="{9D8B030D-6E8A-4147-A177-3AD203B41FA5}">
                      <a16:colId xmlns:a16="http://schemas.microsoft.com/office/drawing/2014/main" val="2008821003"/>
                    </a:ext>
                  </a:extLst>
                </a:gridCol>
                <a:gridCol w="2387600">
                  <a:extLst>
                    <a:ext uri="{9D8B030D-6E8A-4147-A177-3AD203B41FA5}">
                      <a16:colId xmlns:a16="http://schemas.microsoft.com/office/drawing/2014/main" val="3205672770"/>
                    </a:ext>
                  </a:extLst>
                </a:gridCol>
              </a:tblGrid>
              <a:tr h="370840">
                <a:tc>
                  <a:txBody>
                    <a:bodyPr/>
                    <a:lstStyle/>
                    <a:p>
                      <a:pPr algn="ctr"/>
                      <a:r>
                        <a:rPr lang="en-US" sz="1200" dirty="0"/>
                        <a:t>MW Range of Load Reduction</a:t>
                      </a:r>
                    </a:p>
                  </a:txBody>
                  <a:tcPr/>
                </a:tc>
                <a:tc>
                  <a:txBody>
                    <a:bodyPr/>
                    <a:lstStyle/>
                    <a:p>
                      <a:pPr algn="ctr"/>
                      <a:r>
                        <a:rPr lang="en-US" sz="1200" dirty="0"/>
                        <a:t># of Far West Loads in Range</a:t>
                      </a:r>
                    </a:p>
                  </a:txBody>
                  <a:tcPr/>
                </a:tc>
                <a:tc>
                  <a:txBody>
                    <a:bodyPr/>
                    <a:lstStyle/>
                    <a:p>
                      <a:pPr algn="ctr"/>
                      <a:r>
                        <a:rPr lang="en-US" sz="1200" dirty="0"/>
                        <a:t>Total MW Reduction</a:t>
                      </a:r>
                    </a:p>
                  </a:txBody>
                  <a:tcPr/>
                </a:tc>
                <a:extLst>
                  <a:ext uri="{0D108BD9-81ED-4DB2-BD59-A6C34878D82A}">
                    <a16:rowId xmlns:a16="http://schemas.microsoft.com/office/drawing/2014/main" val="1472019792"/>
                  </a:ext>
                </a:extLst>
              </a:tr>
              <a:tr h="370840">
                <a:tc>
                  <a:txBody>
                    <a:bodyPr/>
                    <a:lstStyle/>
                    <a:p>
                      <a:pPr marL="0" algn="l" defTabSz="914400" rtl="0" eaLnBrk="1" latinLnBrk="0" hangingPunct="1"/>
                      <a:r>
                        <a:rPr lang="en-US" sz="1200" kern="1200" dirty="0">
                          <a:solidFill>
                            <a:schemeClr val="tx2"/>
                          </a:solidFill>
                          <a:latin typeface="+mn-lt"/>
                          <a:ea typeface="+mn-ea"/>
                          <a:cs typeface="+mn-cs"/>
                        </a:rPr>
                        <a:t>Greater than 10 MW</a:t>
                      </a:r>
                    </a:p>
                  </a:txBody>
                  <a:tcPr/>
                </a:tc>
                <a:tc>
                  <a:txBody>
                    <a:bodyPr/>
                    <a:lstStyle/>
                    <a:p>
                      <a:pPr marL="0" algn="ctr" defTabSz="914400" rtl="0" eaLnBrk="1" latinLnBrk="0" hangingPunct="1"/>
                      <a:r>
                        <a:rPr lang="en-US" sz="1200" kern="1200" dirty="0">
                          <a:solidFill>
                            <a:schemeClr val="tx2"/>
                          </a:solidFill>
                          <a:latin typeface="+mn-lt"/>
                          <a:ea typeface="+mn-ea"/>
                          <a:cs typeface="+mn-cs"/>
                        </a:rPr>
                        <a:t>41</a:t>
                      </a:r>
                    </a:p>
                  </a:txBody>
                  <a:tcPr/>
                </a:tc>
                <a:tc>
                  <a:txBody>
                    <a:bodyPr/>
                    <a:lstStyle/>
                    <a:p>
                      <a:pPr marL="0" algn="ctr" defTabSz="914400" rtl="0" eaLnBrk="1" latinLnBrk="0" hangingPunct="1"/>
                      <a:r>
                        <a:rPr lang="en-US" sz="1200" kern="1200" dirty="0">
                          <a:solidFill>
                            <a:schemeClr val="tx2"/>
                          </a:solidFill>
                          <a:latin typeface="+mn-lt"/>
                          <a:ea typeface="+mn-ea"/>
                          <a:cs typeface="+mn-cs"/>
                        </a:rPr>
                        <a:t>816</a:t>
                      </a:r>
                    </a:p>
                  </a:txBody>
                  <a:tcPr/>
                </a:tc>
                <a:extLst>
                  <a:ext uri="{0D108BD9-81ED-4DB2-BD59-A6C34878D82A}">
                    <a16:rowId xmlns:a16="http://schemas.microsoft.com/office/drawing/2014/main" val="1055348291"/>
                  </a:ext>
                </a:extLst>
              </a:tr>
              <a:tr h="370840">
                <a:tc>
                  <a:txBody>
                    <a:bodyPr/>
                    <a:lstStyle/>
                    <a:p>
                      <a:pPr marL="0" algn="l" defTabSz="914400" rtl="0" eaLnBrk="1" latinLnBrk="0" hangingPunct="1"/>
                      <a:r>
                        <a:rPr lang="en-US" sz="1200" kern="1200" dirty="0">
                          <a:solidFill>
                            <a:schemeClr val="tx2"/>
                          </a:solidFill>
                          <a:latin typeface="+mn-lt"/>
                          <a:ea typeface="+mn-ea"/>
                          <a:cs typeface="+mn-cs"/>
                        </a:rPr>
                        <a:t>Between 5 MW and 10 MW</a:t>
                      </a:r>
                    </a:p>
                  </a:txBody>
                  <a:tcPr/>
                </a:tc>
                <a:tc>
                  <a:txBody>
                    <a:bodyPr/>
                    <a:lstStyle/>
                    <a:p>
                      <a:pPr marL="0" algn="ctr" defTabSz="914400" rtl="0" eaLnBrk="1" latinLnBrk="0" hangingPunct="1"/>
                      <a:r>
                        <a:rPr lang="en-US" sz="1200" kern="1200" dirty="0">
                          <a:solidFill>
                            <a:schemeClr val="tx2"/>
                          </a:solidFill>
                          <a:latin typeface="+mn-lt"/>
                          <a:ea typeface="+mn-ea"/>
                          <a:cs typeface="+mn-cs"/>
                        </a:rPr>
                        <a:t>46</a:t>
                      </a:r>
                    </a:p>
                  </a:txBody>
                  <a:tcPr/>
                </a:tc>
                <a:tc>
                  <a:txBody>
                    <a:bodyPr/>
                    <a:lstStyle/>
                    <a:p>
                      <a:pPr marL="0" algn="ctr" defTabSz="914400" rtl="0" eaLnBrk="1" latinLnBrk="0" hangingPunct="1"/>
                      <a:r>
                        <a:rPr lang="en-US" sz="1200" kern="1200" dirty="0">
                          <a:solidFill>
                            <a:schemeClr val="tx2"/>
                          </a:solidFill>
                          <a:latin typeface="+mn-lt"/>
                          <a:ea typeface="+mn-ea"/>
                          <a:cs typeface="+mn-cs"/>
                        </a:rPr>
                        <a:t>318</a:t>
                      </a:r>
                    </a:p>
                  </a:txBody>
                  <a:tcPr/>
                </a:tc>
                <a:extLst>
                  <a:ext uri="{0D108BD9-81ED-4DB2-BD59-A6C34878D82A}">
                    <a16:rowId xmlns:a16="http://schemas.microsoft.com/office/drawing/2014/main" val="124548309"/>
                  </a:ext>
                </a:extLst>
              </a:tr>
              <a:tr h="370840">
                <a:tc>
                  <a:txBody>
                    <a:bodyPr/>
                    <a:lstStyle/>
                    <a:p>
                      <a:pPr marL="0" algn="l" defTabSz="914400" rtl="0" eaLnBrk="1" latinLnBrk="0" hangingPunct="1"/>
                      <a:r>
                        <a:rPr lang="en-US" sz="1200" kern="1200" dirty="0">
                          <a:solidFill>
                            <a:schemeClr val="tx2"/>
                          </a:solidFill>
                          <a:latin typeface="+mn-lt"/>
                          <a:ea typeface="+mn-ea"/>
                          <a:cs typeface="+mn-cs"/>
                        </a:rPr>
                        <a:t>Between 2 and 5 MW</a:t>
                      </a:r>
                    </a:p>
                  </a:txBody>
                  <a:tcPr/>
                </a:tc>
                <a:tc>
                  <a:txBody>
                    <a:bodyPr/>
                    <a:lstStyle/>
                    <a:p>
                      <a:pPr marL="0" algn="ctr" defTabSz="914400" rtl="0" eaLnBrk="1" latinLnBrk="0" hangingPunct="1"/>
                      <a:r>
                        <a:rPr lang="en-US" sz="1200" kern="1200" dirty="0">
                          <a:solidFill>
                            <a:schemeClr val="tx2"/>
                          </a:solidFill>
                          <a:latin typeface="+mn-lt"/>
                          <a:ea typeface="+mn-ea"/>
                          <a:cs typeface="+mn-cs"/>
                        </a:rPr>
                        <a:t>93</a:t>
                      </a:r>
                    </a:p>
                  </a:txBody>
                  <a:tcPr/>
                </a:tc>
                <a:tc>
                  <a:txBody>
                    <a:bodyPr/>
                    <a:lstStyle/>
                    <a:p>
                      <a:pPr marL="0" algn="ctr" defTabSz="914400" rtl="0" eaLnBrk="1" latinLnBrk="0" hangingPunct="1"/>
                      <a:r>
                        <a:rPr lang="en-US" sz="1200" kern="1200" dirty="0">
                          <a:solidFill>
                            <a:schemeClr val="tx2"/>
                          </a:solidFill>
                          <a:latin typeface="+mn-lt"/>
                          <a:ea typeface="+mn-ea"/>
                          <a:cs typeface="+mn-cs"/>
                        </a:rPr>
                        <a:t>314</a:t>
                      </a:r>
                    </a:p>
                  </a:txBody>
                  <a:tcPr/>
                </a:tc>
                <a:extLst>
                  <a:ext uri="{0D108BD9-81ED-4DB2-BD59-A6C34878D82A}">
                    <a16:rowId xmlns:a16="http://schemas.microsoft.com/office/drawing/2014/main" val="3454726500"/>
                  </a:ext>
                </a:extLst>
              </a:tr>
              <a:tr h="370840">
                <a:tc>
                  <a:txBody>
                    <a:bodyPr/>
                    <a:lstStyle/>
                    <a:p>
                      <a:pPr marL="0" algn="l" defTabSz="914400" rtl="0" eaLnBrk="1" latinLnBrk="0" hangingPunct="1"/>
                      <a:r>
                        <a:rPr lang="en-US" sz="1200" kern="1200" dirty="0">
                          <a:solidFill>
                            <a:schemeClr val="tx2"/>
                          </a:solidFill>
                          <a:latin typeface="+mn-lt"/>
                          <a:ea typeface="+mn-ea"/>
                          <a:cs typeface="+mn-cs"/>
                        </a:rPr>
                        <a:t>Between 0 and 2 MW</a:t>
                      </a:r>
                    </a:p>
                  </a:txBody>
                  <a:tcPr/>
                </a:tc>
                <a:tc>
                  <a:txBody>
                    <a:bodyPr/>
                    <a:lstStyle/>
                    <a:p>
                      <a:pPr marL="0" algn="ctr" defTabSz="914400" rtl="0" eaLnBrk="1" latinLnBrk="0" hangingPunct="1"/>
                      <a:r>
                        <a:rPr lang="en-US" sz="1200" kern="1200" dirty="0">
                          <a:solidFill>
                            <a:schemeClr val="tx2"/>
                          </a:solidFill>
                          <a:latin typeface="+mn-lt"/>
                          <a:ea typeface="+mn-ea"/>
                          <a:cs typeface="+mn-cs"/>
                        </a:rPr>
                        <a:t>193</a:t>
                      </a:r>
                    </a:p>
                  </a:txBody>
                  <a:tcPr/>
                </a:tc>
                <a:tc>
                  <a:txBody>
                    <a:bodyPr/>
                    <a:lstStyle/>
                    <a:p>
                      <a:pPr marL="0" algn="ctr" defTabSz="914400" rtl="0" eaLnBrk="1" latinLnBrk="0" hangingPunct="1"/>
                      <a:r>
                        <a:rPr lang="en-US" sz="1200" kern="1200" dirty="0">
                          <a:solidFill>
                            <a:schemeClr val="tx2"/>
                          </a:solidFill>
                          <a:latin typeface="+mn-lt"/>
                          <a:ea typeface="+mn-ea"/>
                          <a:cs typeface="+mn-cs"/>
                        </a:rPr>
                        <a:t>118</a:t>
                      </a:r>
                    </a:p>
                  </a:txBody>
                  <a:tcPr/>
                </a:tc>
                <a:extLst>
                  <a:ext uri="{0D108BD9-81ED-4DB2-BD59-A6C34878D82A}">
                    <a16:rowId xmlns:a16="http://schemas.microsoft.com/office/drawing/2014/main" val="2129637134"/>
                  </a:ext>
                </a:extLst>
              </a:tr>
            </a:tbl>
          </a:graphicData>
        </a:graphic>
      </p:graphicFrame>
    </p:spTree>
    <p:extLst>
      <p:ext uri="{BB962C8B-B14F-4D97-AF65-F5344CB8AC3E}">
        <p14:creationId xmlns:p14="http://schemas.microsoft.com/office/powerpoint/2010/main" val="3364875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FEDC7-736A-6D91-0942-C0D480137678}"/>
              </a:ext>
            </a:extLst>
          </p:cNvPr>
          <p:cNvSpPr>
            <a:spLocks noGrp="1"/>
          </p:cNvSpPr>
          <p:nvPr>
            <p:ph type="title"/>
          </p:nvPr>
        </p:nvSpPr>
        <p:spPr/>
        <p:txBody>
          <a:bodyPr/>
          <a:lstStyle/>
          <a:p>
            <a:r>
              <a:rPr lang="en-US" sz="2400" b="1" dirty="0"/>
              <a:t>ERCOT Loss/Reduction of Load Events 2020-2023</a:t>
            </a:r>
            <a:endParaRPr lang="en-US" sz="2400" dirty="0"/>
          </a:p>
        </p:txBody>
      </p:sp>
      <p:sp>
        <p:nvSpPr>
          <p:cNvPr id="4" name="Slide Number Placeholder 3">
            <a:extLst>
              <a:ext uri="{FF2B5EF4-FFF2-40B4-BE49-F238E27FC236}">
                <a16:creationId xmlns:a16="http://schemas.microsoft.com/office/drawing/2014/main" id="{8853A1F8-A39D-14A5-AD64-CC9EC9B9E91B}"/>
              </a:ext>
            </a:extLst>
          </p:cNvPr>
          <p:cNvSpPr>
            <a:spLocks noGrp="1"/>
          </p:cNvSpPr>
          <p:nvPr>
            <p:ph type="sldNum" sz="quarter" idx="4"/>
          </p:nvPr>
        </p:nvSpPr>
        <p:spPr/>
        <p:txBody>
          <a:bodyPr/>
          <a:lstStyle/>
          <a:p>
            <a:fld id="{1D93BD3E-1E9A-4970-A6F7-E7AC52762E0C}" type="slidenum">
              <a:rPr lang="en-US" smtClean="0"/>
              <a:pPr/>
              <a:t>6</a:t>
            </a:fld>
            <a:endParaRPr lang="en-US" dirty="0"/>
          </a:p>
        </p:txBody>
      </p:sp>
      <p:graphicFrame>
        <p:nvGraphicFramePr>
          <p:cNvPr id="5" name="Content Placeholder 2">
            <a:extLst>
              <a:ext uri="{FF2B5EF4-FFF2-40B4-BE49-F238E27FC236}">
                <a16:creationId xmlns:a16="http://schemas.microsoft.com/office/drawing/2014/main" id="{0EE11655-6D13-5DB0-7F7A-5C52A091F8FB}"/>
              </a:ext>
            </a:extLst>
          </p:cNvPr>
          <p:cNvGraphicFramePr>
            <a:graphicFrameLocks noGrp="1"/>
          </p:cNvGraphicFramePr>
          <p:nvPr>
            <p:ph idx="1"/>
            <p:extLst>
              <p:ext uri="{D42A27DB-BD31-4B8C-83A1-F6EECF244321}">
                <p14:modId xmlns:p14="http://schemas.microsoft.com/office/powerpoint/2010/main" val="3655402272"/>
              </p:ext>
            </p:extLst>
          </p:nvPr>
        </p:nvGraphicFramePr>
        <p:xfrm>
          <a:off x="304800" y="762000"/>
          <a:ext cx="8534400" cy="50530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4152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1"/>
            <a:ext cx="8458200" cy="723897"/>
          </a:xfrm>
        </p:spPr>
        <p:txBody>
          <a:bodyPr/>
          <a:lstStyle/>
          <a:p>
            <a:r>
              <a:rPr lang="en-US" sz="2200" dirty="0"/>
              <a:t>Large Power Electronic Load Ride-Through Events </a:t>
            </a:r>
            <a:br>
              <a:rPr lang="en-US" sz="2200" dirty="0"/>
            </a:br>
            <a:r>
              <a:rPr lang="en-US" sz="2200" dirty="0"/>
              <a:t>November 2023 - Present</a:t>
            </a:r>
            <a:endParaRPr lang="en-US" sz="2200" b="1" dirty="0">
              <a:solidFill>
                <a:schemeClr val="accent1"/>
              </a:solidFill>
            </a:endParaRPr>
          </a:p>
        </p:txBody>
      </p:sp>
      <p:sp>
        <p:nvSpPr>
          <p:cNvPr id="3" name="Content Placeholder 2"/>
          <p:cNvSpPr>
            <a:spLocks noGrp="1"/>
          </p:cNvSpPr>
          <p:nvPr>
            <p:ph idx="1"/>
          </p:nvPr>
        </p:nvSpPr>
        <p:spPr>
          <a:xfrm>
            <a:off x="473103" y="1227138"/>
            <a:ext cx="8077200" cy="5334000"/>
          </a:xfrm>
        </p:spPr>
        <p:txBody>
          <a:bodyPr/>
          <a:lstStyle/>
          <a:p>
            <a:r>
              <a:rPr lang="en-US" sz="1600" dirty="0"/>
              <a:t>Searched for events in which LLI aggregate tag dropped &gt;100 MW combined with PMU fault flag and system frequency spike</a:t>
            </a:r>
          </a:p>
          <a:p>
            <a:r>
              <a:rPr lang="en-US" sz="1600" dirty="0"/>
              <a:t>Collected PMU/DFR data at POIB of large loads from interconnecting TSPs </a:t>
            </a:r>
          </a:p>
          <a:p>
            <a:pPr lvl="1"/>
            <a:r>
              <a:rPr lang="en-US" sz="1400" dirty="0"/>
              <a:t>Data availability (NOGRR 255)</a:t>
            </a:r>
          </a:p>
          <a:p>
            <a:pPr lvl="1"/>
            <a:r>
              <a:rPr lang="en-US" sz="1400" dirty="0"/>
              <a:t>Confirm fault details and low voltage at POIB during events</a:t>
            </a:r>
          </a:p>
          <a:p>
            <a:pPr lvl="1"/>
            <a:r>
              <a:rPr lang="en-US" sz="1400" dirty="0"/>
              <a:t>Confirm MW reduction in consumption and observe dynamics of large loads during faults</a:t>
            </a:r>
          </a:p>
          <a:p>
            <a:r>
              <a:rPr lang="en-US" sz="1600" dirty="0"/>
              <a:t>24 events from areas of concentrated large PELs (all crypto loads)</a:t>
            </a:r>
          </a:p>
          <a:p>
            <a:pPr lvl="1"/>
            <a:r>
              <a:rPr lang="en-US" sz="1400" dirty="0"/>
              <a:t>8 events involving 4 loads in Central Texas </a:t>
            </a:r>
          </a:p>
          <a:p>
            <a:pPr lvl="2"/>
            <a:r>
              <a:rPr lang="en-US" sz="1400" dirty="0"/>
              <a:t>890 MW of ERCOT approved consumption</a:t>
            </a:r>
          </a:p>
          <a:p>
            <a:pPr lvl="1"/>
            <a:r>
              <a:rPr lang="en-US" sz="1400" dirty="0"/>
              <a:t>7 events involving 5 loads in 1st pocket in Far West Texas </a:t>
            </a:r>
          </a:p>
          <a:p>
            <a:pPr lvl="2"/>
            <a:r>
              <a:rPr lang="en-US" sz="1400" dirty="0"/>
              <a:t>410 MW of ERCOT approved consumption</a:t>
            </a:r>
          </a:p>
          <a:p>
            <a:pPr lvl="1"/>
            <a:r>
              <a:rPr lang="en-US" sz="1400" dirty="0"/>
              <a:t>4 events involving 3 loads in 2nd pocket in Far West Texas </a:t>
            </a:r>
          </a:p>
          <a:p>
            <a:pPr lvl="2"/>
            <a:r>
              <a:rPr lang="en-US" sz="1400" dirty="0"/>
              <a:t>345 MW of ERCOT approved consumption</a:t>
            </a:r>
          </a:p>
          <a:p>
            <a:pPr lvl="2"/>
            <a:r>
              <a:rPr lang="en-US" sz="1400" dirty="0"/>
              <a:t>All consequential loss – loss of line connecting loads during fault</a:t>
            </a:r>
          </a:p>
          <a:p>
            <a:pPr lvl="1"/>
            <a:r>
              <a:rPr lang="en-US" sz="1400" dirty="0"/>
              <a:t>4 events involving 11 loads in multiple pockets in Far West Texas</a:t>
            </a:r>
          </a:p>
          <a:p>
            <a:pPr lvl="2"/>
            <a:r>
              <a:rPr lang="en-US" sz="1400" dirty="0"/>
              <a:t>1,785 MW of ERCOT approved consumption</a:t>
            </a:r>
          </a:p>
          <a:p>
            <a:pPr lvl="1"/>
            <a:r>
              <a:rPr lang="en-US" sz="1400" dirty="0"/>
              <a:t>1 event involving single load in North load zone </a:t>
            </a:r>
          </a:p>
          <a:p>
            <a:pPr lvl="2"/>
            <a:r>
              <a:rPr lang="en-US" sz="1400" dirty="0"/>
              <a:t>264 MW of ERCOT approved consumption</a:t>
            </a:r>
          </a:p>
          <a:p>
            <a:pPr marL="0" indent="0">
              <a:buNone/>
            </a:pPr>
            <a:endParaRPr lang="en-US" sz="2000" dirty="0"/>
          </a:p>
          <a:p>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Tree>
    <p:extLst>
      <p:ext uri="{BB962C8B-B14F-4D97-AF65-F5344CB8AC3E}">
        <p14:creationId xmlns:p14="http://schemas.microsoft.com/office/powerpoint/2010/main" val="950217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F9458-571A-6372-E5E0-5DA29394430E}"/>
              </a:ext>
            </a:extLst>
          </p:cNvPr>
          <p:cNvSpPr>
            <a:spLocks noGrp="1"/>
          </p:cNvSpPr>
          <p:nvPr>
            <p:ph type="title"/>
          </p:nvPr>
        </p:nvSpPr>
        <p:spPr>
          <a:xfrm>
            <a:off x="381000" y="243682"/>
            <a:ext cx="8458200" cy="823118"/>
          </a:xfrm>
        </p:spPr>
        <p:txBody>
          <a:bodyPr/>
          <a:lstStyle/>
          <a:p>
            <a:r>
              <a:rPr lang="en-US" sz="2400" dirty="0"/>
              <a:t>Large Power Electronic Load Ride-Through Events </a:t>
            </a:r>
            <a:br>
              <a:rPr lang="en-US" sz="2400" dirty="0"/>
            </a:br>
            <a:r>
              <a:rPr lang="en-US" sz="2400" dirty="0"/>
              <a:t>November 2023 - Present</a:t>
            </a:r>
          </a:p>
        </p:txBody>
      </p:sp>
      <p:sp>
        <p:nvSpPr>
          <p:cNvPr id="4" name="Slide Number Placeholder 3">
            <a:extLst>
              <a:ext uri="{FF2B5EF4-FFF2-40B4-BE49-F238E27FC236}">
                <a16:creationId xmlns:a16="http://schemas.microsoft.com/office/drawing/2014/main" id="{8695B7DF-C413-3887-9D47-6C9F15142B6C}"/>
              </a:ext>
            </a:extLst>
          </p:cNvPr>
          <p:cNvSpPr>
            <a:spLocks noGrp="1"/>
          </p:cNvSpPr>
          <p:nvPr>
            <p:ph type="sldNum" sz="quarter" idx="4"/>
          </p:nvPr>
        </p:nvSpPr>
        <p:spPr/>
        <p:txBody>
          <a:bodyPr/>
          <a:lstStyle/>
          <a:p>
            <a:fld id="{1D93BD3E-1E9A-4970-A6F7-E7AC52762E0C}" type="slidenum">
              <a:rPr lang="en-US" smtClean="0"/>
              <a:pPr/>
              <a:t>8</a:t>
            </a:fld>
            <a:endParaRPr lang="en-US" dirty="0"/>
          </a:p>
        </p:txBody>
      </p:sp>
      <p:pic>
        <p:nvPicPr>
          <p:cNvPr id="7" name="Content Placeholder 6">
            <a:extLst>
              <a:ext uri="{FF2B5EF4-FFF2-40B4-BE49-F238E27FC236}">
                <a16:creationId xmlns:a16="http://schemas.microsoft.com/office/drawing/2014/main" id="{043A255B-A8EF-B3AC-98A6-0D2DF260E839}"/>
              </a:ext>
            </a:extLst>
          </p:cNvPr>
          <p:cNvPicPr>
            <a:picLocks noGrp="1" noChangeAspect="1"/>
          </p:cNvPicPr>
          <p:nvPr>
            <p:ph idx="1"/>
          </p:nvPr>
        </p:nvPicPr>
        <p:blipFill>
          <a:blip r:embed="rId2"/>
          <a:stretch>
            <a:fillRect/>
          </a:stretch>
        </p:blipFill>
        <p:spPr>
          <a:xfrm>
            <a:off x="304800" y="1314280"/>
            <a:ext cx="8534400" cy="4405653"/>
          </a:xfrm>
          <a:prstGeom prst="rect">
            <a:avLst/>
          </a:prstGeom>
        </p:spPr>
      </p:pic>
    </p:spTree>
    <p:extLst>
      <p:ext uri="{BB962C8B-B14F-4D97-AF65-F5344CB8AC3E}">
        <p14:creationId xmlns:p14="http://schemas.microsoft.com/office/powerpoint/2010/main" val="28953261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7EFF6-27B0-9E43-B971-D333A0E253E3}"/>
              </a:ext>
            </a:extLst>
          </p:cNvPr>
          <p:cNvSpPr>
            <a:spLocks noGrp="1"/>
          </p:cNvSpPr>
          <p:nvPr>
            <p:ph type="title"/>
          </p:nvPr>
        </p:nvSpPr>
        <p:spPr/>
        <p:txBody>
          <a:bodyPr/>
          <a:lstStyle/>
          <a:p>
            <a:r>
              <a:rPr lang="en-US" dirty="0"/>
              <a:t>Central Texas Events </a:t>
            </a:r>
          </a:p>
        </p:txBody>
      </p:sp>
      <p:sp>
        <p:nvSpPr>
          <p:cNvPr id="4" name="Slide Number Placeholder 3">
            <a:extLst>
              <a:ext uri="{FF2B5EF4-FFF2-40B4-BE49-F238E27FC236}">
                <a16:creationId xmlns:a16="http://schemas.microsoft.com/office/drawing/2014/main" id="{56994A34-584F-BBFB-8F57-4C0ECCF5C86E}"/>
              </a:ext>
            </a:extLst>
          </p:cNvPr>
          <p:cNvSpPr>
            <a:spLocks noGrp="1"/>
          </p:cNvSpPr>
          <p:nvPr>
            <p:ph type="sldNum" sz="quarter" idx="4"/>
          </p:nvPr>
        </p:nvSpPr>
        <p:spPr/>
        <p:txBody>
          <a:bodyPr/>
          <a:lstStyle/>
          <a:p>
            <a:fld id="{1D93BD3E-1E9A-4970-A6F7-E7AC52762E0C}" type="slidenum">
              <a:rPr lang="en-US" smtClean="0"/>
              <a:pPr/>
              <a:t>9</a:t>
            </a:fld>
            <a:endParaRPr lang="en-US" dirty="0"/>
          </a:p>
        </p:txBody>
      </p:sp>
      <p:pic>
        <p:nvPicPr>
          <p:cNvPr id="8" name="Content Placeholder 7">
            <a:extLst>
              <a:ext uri="{FF2B5EF4-FFF2-40B4-BE49-F238E27FC236}">
                <a16:creationId xmlns:a16="http://schemas.microsoft.com/office/drawing/2014/main" id="{143C933D-189E-1E2A-7BAA-1C2D6BBD8FF7}"/>
              </a:ext>
            </a:extLst>
          </p:cNvPr>
          <p:cNvPicPr>
            <a:picLocks noGrp="1" noChangeAspect="1"/>
          </p:cNvPicPr>
          <p:nvPr>
            <p:ph idx="1"/>
          </p:nvPr>
        </p:nvPicPr>
        <p:blipFill>
          <a:blip r:embed="rId2"/>
          <a:stretch>
            <a:fillRect/>
          </a:stretch>
        </p:blipFill>
        <p:spPr>
          <a:xfrm>
            <a:off x="318247" y="914400"/>
            <a:ext cx="8534400" cy="4528200"/>
          </a:xfrm>
          <a:prstGeom prst="rect">
            <a:avLst/>
          </a:prstGeom>
        </p:spPr>
      </p:pic>
      <p:sp>
        <p:nvSpPr>
          <p:cNvPr id="9" name="TextBox 8">
            <a:extLst>
              <a:ext uri="{FF2B5EF4-FFF2-40B4-BE49-F238E27FC236}">
                <a16:creationId xmlns:a16="http://schemas.microsoft.com/office/drawing/2014/main" id="{A5C03208-3E15-488A-EE1E-AD42DB28B5AD}"/>
              </a:ext>
            </a:extLst>
          </p:cNvPr>
          <p:cNvSpPr txBox="1"/>
          <p:nvPr/>
        </p:nvSpPr>
        <p:spPr>
          <a:xfrm>
            <a:off x="304800" y="5442600"/>
            <a:ext cx="8534400" cy="738664"/>
          </a:xfrm>
          <a:prstGeom prst="rect">
            <a:avLst/>
          </a:prstGeom>
          <a:noFill/>
        </p:spPr>
        <p:txBody>
          <a:bodyPr wrap="square" rtlCol="0">
            <a:spAutoFit/>
          </a:bodyPr>
          <a:lstStyle/>
          <a:p>
            <a:pPr marL="285750" indent="-285750">
              <a:buFont typeface="Arial" panose="020B0604020202020204" pitchFamily="34" charset="0"/>
              <a:buChar char="•"/>
            </a:pPr>
            <a:r>
              <a:rPr lang="en-US" sz="1400" dirty="0">
                <a:solidFill>
                  <a:schemeClr val="tx2"/>
                </a:solidFill>
              </a:rPr>
              <a:t>Reductions range from 17% - 67% of pre-disturbance consumption</a:t>
            </a:r>
          </a:p>
          <a:p>
            <a:pPr marL="285750" indent="-285750">
              <a:buFont typeface="Arial" panose="020B0604020202020204" pitchFamily="34" charset="0"/>
              <a:buChar char="•"/>
            </a:pPr>
            <a:r>
              <a:rPr lang="en-US" sz="1400" dirty="0">
                <a:solidFill>
                  <a:schemeClr val="tx2"/>
                </a:solidFill>
              </a:rPr>
              <a:t>% reduction larger for 3LG faults (~65%) than for SLG faults (17% - 40%)</a:t>
            </a:r>
          </a:p>
          <a:p>
            <a:pPr marL="285750" indent="-285750">
              <a:buFont typeface="Arial" panose="020B0604020202020204" pitchFamily="34" charset="0"/>
              <a:buChar char="•"/>
            </a:pPr>
            <a:r>
              <a:rPr lang="en-US" sz="1400" dirty="0">
                <a:solidFill>
                  <a:schemeClr val="tx2"/>
                </a:solidFill>
              </a:rPr>
              <a:t>19% reduction seen for shallow voltage dip of 0.844 on single phase</a:t>
            </a:r>
          </a:p>
        </p:txBody>
      </p:sp>
    </p:spTree>
    <p:extLst>
      <p:ext uri="{BB962C8B-B14F-4D97-AF65-F5344CB8AC3E}">
        <p14:creationId xmlns:p14="http://schemas.microsoft.com/office/powerpoint/2010/main" val="162098100"/>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344f560a-88f6-462e-96a6-e44784eab4f1">ERCOT Limited</Information_x0020_Classification>
    <Status xmlns="4a591e47-97d7-4168-9476-f927c155b88a" xsi:nil="true"/>
    <Description0 xmlns="4a591e47-97d7-4168-9476-f927c155b88a" xsi:nil="true"/>
    <Audience xmlns="4a591e47-97d7-4168-9476-f927c155b88a" xsi:nil="true"/>
  </documentManagement>
</p:properties>
</file>

<file path=customXml/item2.xml><?xml version="1.0" encoding="utf-8"?>
<?mso-contentType ?>
<FormTemplates xmlns="http://schemas.microsoft.com/sharepoint/v3/contenttype/forms"/>
</file>

<file path=customXml/item3.xml><?xml version="1.0" encoding="utf-8"?>
<ct:contentTypeSchema xmlns:ct="http://schemas.microsoft.com/office/2006/metadata/contentType" xmlns:ma="http://schemas.microsoft.com/office/2006/metadata/properties/metaAttributes" ct:_="" ma:_="" ma:contentTypeName="Document" ma:contentTypeID="0x01010011DFBC458AA45B4EBB63CEF8DC9AEE9F" ma:contentTypeVersion="16" ma:contentTypeDescription="Create a new document." ma:contentTypeScope="" ma:versionID="f44d4818a37934afb5f08812155ea181">
  <xsd:schema xmlns:xsd="http://www.w3.org/2001/XMLSchema" xmlns:xs="http://www.w3.org/2001/XMLSchema" xmlns:p="http://schemas.microsoft.com/office/2006/metadata/properties" xmlns:ns2="344f560a-88f6-462e-96a6-e44784eab4f1" xmlns:ns3="4a591e47-97d7-4168-9476-f927c155b88a" targetNamespace="http://schemas.microsoft.com/office/2006/metadata/properties" ma:root="true" ma:fieldsID="dfbef300ebd5604dea4ca3be1a265b9c" ns2:_="" ns3:_="">
    <xsd:import namespace="344f560a-88f6-462e-96a6-e44784eab4f1"/>
    <xsd:import namespace="4a591e47-97d7-4168-9476-f927c155b88a"/>
    <xsd:element name="properties">
      <xsd:complexType>
        <xsd:sequence>
          <xsd:element name="documentManagement">
            <xsd:complexType>
              <xsd:all>
                <xsd:element ref="ns2:Information_x0020_Classification" minOccurs="0"/>
                <xsd:element ref="ns3:Audience" minOccurs="0"/>
                <xsd:element ref="ns3:Description0" minOccurs="0"/>
                <xsd:element ref="ns3:Status" minOccurs="0"/>
                <xsd:element ref="ns3:MediaServiceMetadata" minOccurs="0"/>
                <xsd:element ref="ns3:MediaServiceFastMetadata"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4f560a-88f6-462e-96a6-e44784eab4f1" elementFormDefault="qualified">
    <xsd:import namespace="http://schemas.microsoft.com/office/2006/documentManagement/types"/>
    <xsd:import namespace="http://schemas.microsoft.com/office/infopath/2007/PartnerControls"/>
    <xsd:element name="Information_x0020_Classification" ma:index="4" nillable="true" ma:displayName="Information Classification" ma:default="ERCOT Limited" ma:description="ERCOT Information Classification" ma:format="Dropdown" ma:internalName="Information_x0020_Classification" ma:readOnly="false">
      <xsd:simpleType>
        <xsd:union memberTypes="dms:Text">
          <xsd:simpleType>
            <xsd:restriction base="dms:Choice">
              <xsd:enumeration value="Public"/>
              <xsd:enumeration value="ERCOT Limited"/>
              <xsd:enumeration value="ERCOT Confidential"/>
              <xsd:enumeration value="ERCOT Restricted"/>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4a591e47-97d7-4168-9476-f927c155b88a" elementFormDefault="qualified">
    <xsd:import namespace="http://schemas.microsoft.com/office/2006/documentManagement/types"/>
    <xsd:import namespace="http://schemas.microsoft.com/office/infopath/2007/PartnerControls"/>
    <xsd:element name="Audience" ma:index="5" nillable="true" ma:displayName="Audience" ma:default="Internal" ma:format="Dropdown" ma:internalName="Audience" ma:readOnly="false">
      <xsd:simpleType>
        <xsd:restriction base="dms:Choice">
          <xsd:enumeration value="Internal"/>
          <xsd:enumeration value="Public"/>
        </xsd:restriction>
      </xsd:simpleType>
    </xsd:element>
    <xsd:element name="Description0" ma:index="6" nillable="true" ma:displayName="Description" ma:internalName="Description0" ma:readOnly="false">
      <xsd:simpleType>
        <xsd:restriction base="dms:Note">
          <xsd:maxLength value="255"/>
        </xsd:restriction>
      </xsd:simpleType>
    </xsd:element>
    <xsd:element name="Status" ma:index="7" nillable="true" ma:displayName="Status" ma:default="Official Document" ma:format="Dropdown" ma:internalName="Status" ma:readOnly="false">
      <xsd:simpleType>
        <xsd:restriction base="dms:Choice">
          <xsd:enumeration value="Official Document"/>
          <xsd:enumeration value="Draft"/>
          <xsd:enumeration value="In progress"/>
        </xsd:restriction>
      </xsd:simpleType>
    </xsd:element>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www.w3.org/XML/1998/namespace"/>
    <ds:schemaRef ds:uri="http://purl.org/dc/elements/1.1/"/>
    <ds:schemaRef ds:uri="http://schemas.microsoft.com/office/2006/metadata/properties"/>
    <ds:schemaRef ds:uri="4a591e47-97d7-4168-9476-f927c155b88a"/>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344f560a-88f6-462e-96a6-e44784eab4f1"/>
    <ds:schemaRef ds:uri="http://purl.org/dc/terms/"/>
  </ds:schemaRefs>
</ds:datastoreItem>
</file>

<file path=customXml/itemProps2.xml><?xml version="1.0" encoding="utf-8"?>
<ds:datastoreItem xmlns:ds="http://schemas.openxmlformats.org/officeDocument/2006/customXml" ds:itemID="{AB670CCB-D6F2-4C33-9B74-E2E385C11050}">
  <ds:schemaRefs>
    <ds:schemaRef ds:uri="http://schemas.microsoft.com/sharepoint/v3/contenttype/forms"/>
  </ds:schemaRefs>
</ds:datastoreItem>
</file>

<file path=customXml/itemProps3.xml><?xml version="1.0" encoding="utf-8"?>
<ds:datastoreItem xmlns:ds="http://schemas.openxmlformats.org/officeDocument/2006/customXml" ds:itemID="{A641A3D0-8B61-481E-855C-C676AB33CE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4f560a-88f6-462e-96a6-e44784eab4f1"/>
    <ds:schemaRef ds:uri="4a591e47-97d7-4168-9476-f927c155b8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10591</TotalTime>
  <Words>2274</Words>
  <Application>Microsoft Office PowerPoint</Application>
  <PresentationFormat>On-screen Show (4:3)</PresentationFormat>
  <Paragraphs>522</Paragraphs>
  <Slides>18</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18</vt:i4>
      </vt:variant>
    </vt:vector>
  </HeadingPairs>
  <TitlesOfParts>
    <vt:vector size="22" baseType="lpstr">
      <vt:lpstr>Arial</vt:lpstr>
      <vt:lpstr>Calibri</vt:lpstr>
      <vt:lpstr>1_Custom Design</vt:lpstr>
      <vt:lpstr>Office Theme</vt:lpstr>
      <vt:lpstr>PowerPoint Presentation</vt:lpstr>
      <vt:lpstr>ERCOT Loss/Reduction of Load Events 2020-2023</vt:lpstr>
      <vt:lpstr>ERCOT Loss/Reduction of Load Events 2020-2023</vt:lpstr>
      <vt:lpstr>ERCOT Loss/Reduction of Load Events 2020-2023</vt:lpstr>
      <vt:lpstr>ERCOT Loss/Reduction of Load Events 2020-2023</vt:lpstr>
      <vt:lpstr>ERCOT Loss/Reduction of Load Events 2020-2023</vt:lpstr>
      <vt:lpstr>Large Power Electronic Load Ride-Through Events  November 2023 - Present</vt:lpstr>
      <vt:lpstr>Large Power Electronic Load Ride-Through Events  November 2023 - Present</vt:lpstr>
      <vt:lpstr>Central Texas Events </vt:lpstr>
      <vt:lpstr>Central Texas LOAD B – 8/27/2024 Event</vt:lpstr>
      <vt:lpstr>Far West Texas Events (1st Pocket)</vt:lpstr>
      <vt:lpstr>Far West LOAD F and LOAD H – 10/29/2024 Event</vt:lpstr>
      <vt:lpstr>Far West Texas Events (Multiple Pockets)</vt:lpstr>
      <vt:lpstr>Far West LOAD K – 11/8/2024 Event</vt:lpstr>
      <vt:lpstr>Far West LOAD L – 11/18/2024 Event</vt:lpstr>
      <vt:lpstr>Key Observations</vt:lpstr>
      <vt:lpstr>Key Takeaways and Next Steps</vt:lpstr>
      <vt:lpstr>PowerPoint Presentation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Gravois, Patrick</cp:lastModifiedBy>
  <cp:revision>55</cp:revision>
  <cp:lastPrinted>2016-01-21T20:53:15Z</cp:lastPrinted>
  <dcterms:created xsi:type="dcterms:W3CDTF">2016-01-21T15:20:31Z</dcterms:created>
  <dcterms:modified xsi:type="dcterms:W3CDTF">2025-02-28T15:42:18Z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0x01010011DFBC458AA45B4EBB63CEF8DC9AEE9F</vt:lpwstr>
  </property>
  <property fmtid="{D5CDD505-2E9C-101B-9397-08002B2CF9AE}" pid="3" name="Order">
    <vt:r8>2700</vt:r8>
  </property>
  <property fmtid="{D5CDD505-2E9C-101B-9397-08002B2CF9AE}" pid="4" name="_ExtendedDescription">
    <vt:lpwstr/>
  </property>
  <property fmtid="{D5CDD505-2E9C-101B-9397-08002B2CF9AE}" pid="5" name="MSIP_Label_7084cbda-52b8-46fb-a7b7-cb5bd465ed85_Enabled">
    <vt:lpwstr>true</vt:lpwstr>
  </property>
  <property fmtid="{D5CDD505-2E9C-101B-9397-08002B2CF9AE}" pid="6" name="MSIP_Label_7084cbda-52b8-46fb-a7b7-cb5bd465ed85_SetDate">
    <vt:lpwstr>2024-11-14T21:37:59Z</vt:lpwstr>
  </property>
  <property fmtid="{D5CDD505-2E9C-101B-9397-08002B2CF9AE}" pid="7" name="MSIP_Label_7084cbda-52b8-46fb-a7b7-cb5bd465ed85_Method">
    <vt:lpwstr>Standard</vt:lpwstr>
  </property>
  <property fmtid="{D5CDD505-2E9C-101B-9397-08002B2CF9AE}" pid="8" name="MSIP_Label_7084cbda-52b8-46fb-a7b7-cb5bd465ed85_Name">
    <vt:lpwstr>Internal</vt:lpwstr>
  </property>
  <property fmtid="{D5CDD505-2E9C-101B-9397-08002B2CF9AE}" pid="9" name="MSIP_Label_7084cbda-52b8-46fb-a7b7-cb5bd465ed85_SiteId">
    <vt:lpwstr>0afb747d-bff7-4596-a9fc-950ef9e0ec45</vt:lpwstr>
  </property>
  <property fmtid="{D5CDD505-2E9C-101B-9397-08002B2CF9AE}" pid="10" name="MSIP_Label_7084cbda-52b8-46fb-a7b7-cb5bd465ed85_ActionId">
    <vt:lpwstr>98b424ce-9c52-4315-a721-8dad6596f10d</vt:lpwstr>
  </property>
  <property fmtid="{D5CDD505-2E9C-101B-9397-08002B2CF9AE}" pid="11" name="MSIP_Label_7084cbda-52b8-46fb-a7b7-cb5bd465ed85_ContentBits">
    <vt:lpwstr>0</vt:lpwstr>
  </property>
</Properties>
</file>