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57" autoAdjust="0"/>
    <p:restoredTop sz="96323" autoAdjust="0"/>
  </p:normalViewPr>
  <p:slideViewPr>
    <p:cSldViewPr showGuides="1">
      <p:cViewPr varScale="1">
        <p:scale>
          <a:sx n="101" d="100"/>
          <a:sy n="101" d="100"/>
        </p:scale>
        <p:origin x="126" y="2658"/>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March 3,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January 2025</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4" y="1243346"/>
            <a:ext cx="5375291" cy="4180781"/>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January, ESRs were approximately 2.16% Short of AS Responsibility, resulting in approximately 4%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228204"/>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January, 5 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357698098"/>
              </p:ext>
            </p:extLst>
          </p:nvPr>
        </p:nvGraphicFramePr>
        <p:xfrm>
          <a:off x="756709" y="2015982"/>
          <a:ext cx="7630582" cy="4161765"/>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11/7/2024 15:41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55</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373692576"/>
                  </a:ext>
                </a:extLst>
              </a:tr>
              <a:tr h="330961">
                <a:tc>
                  <a:txBody>
                    <a:bodyPr/>
                    <a:lstStyle/>
                    <a:p>
                      <a:pPr algn="ctr" fontAlgn="b"/>
                      <a:r>
                        <a:rPr lang="en-US" sz="1000" b="0" i="0" u="none" strike="noStrike" dirty="0">
                          <a:solidFill>
                            <a:schemeClr val="tx2"/>
                          </a:solidFill>
                          <a:effectLst/>
                          <a:latin typeface="Calibri" panose="020F0502020204030204" pitchFamily="34" charset="0"/>
                        </a:rPr>
                        <a:t>11/17/2024 12:58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30421843"/>
                  </a:ext>
                </a:extLst>
              </a:tr>
              <a:tr h="330961">
                <a:tc>
                  <a:txBody>
                    <a:bodyPr/>
                    <a:lstStyle/>
                    <a:p>
                      <a:pPr algn="ctr" fontAlgn="b"/>
                      <a:r>
                        <a:rPr lang="en-US" sz="1000" b="0" i="0" u="none" strike="noStrike" dirty="0">
                          <a:solidFill>
                            <a:schemeClr val="tx2"/>
                          </a:solidFill>
                          <a:effectLst/>
                          <a:latin typeface="Calibri" panose="020F0502020204030204" pitchFamily="34" charset="0"/>
                        </a:rPr>
                        <a:t>11/21/2024 5:28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72767814"/>
                  </a:ext>
                </a:extLst>
              </a:tr>
              <a:tr h="330961">
                <a:tc>
                  <a:txBody>
                    <a:bodyPr/>
                    <a:lstStyle/>
                    <a:p>
                      <a:pPr algn="ctr" fontAlgn="b"/>
                      <a:r>
                        <a:rPr lang="en-US" sz="1000" b="0" i="0" u="none" strike="noStrike" dirty="0">
                          <a:solidFill>
                            <a:schemeClr val="tx2"/>
                          </a:solidFill>
                          <a:effectLst/>
                          <a:latin typeface="Calibri" panose="020F0502020204030204" pitchFamily="34" charset="0"/>
                        </a:rPr>
                        <a:t>11/23/2024 17:40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75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376205060"/>
                  </a:ext>
                </a:extLst>
              </a:tr>
              <a:tr h="330961">
                <a:tc>
                  <a:txBody>
                    <a:bodyPr/>
                    <a:lstStyle/>
                    <a:p>
                      <a:pPr algn="ctr" fontAlgn="b"/>
                      <a:r>
                        <a:rPr lang="en-US" sz="1000" b="0" i="0" u="none" strike="noStrike" dirty="0">
                          <a:solidFill>
                            <a:schemeClr val="tx2"/>
                          </a:solidFill>
                          <a:effectLst/>
                          <a:latin typeface="Calibri" panose="020F0502020204030204" pitchFamily="34" charset="0"/>
                        </a:rPr>
                        <a:t>11/23/2024 18:18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86873030"/>
                  </a:ext>
                </a:extLst>
              </a:tr>
              <a:tr h="330961">
                <a:tc>
                  <a:txBody>
                    <a:bodyPr/>
                    <a:lstStyle/>
                    <a:p>
                      <a:pPr algn="ctr" fontAlgn="b"/>
                      <a:r>
                        <a:rPr lang="en-US" sz="1000" b="0" i="0" u="none" strike="noStrike" dirty="0">
                          <a:solidFill>
                            <a:schemeClr val="tx2"/>
                          </a:solidFill>
                          <a:effectLst/>
                          <a:latin typeface="Calibri" panose="020F0502020204030204" pitchFamily="34" charset="0"/>
                        </a:rPr>
                        <a:t>11/23/2024 18:48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925878965"/>
                  </a:ext>
                </a:extLst>
              </a:tr>
              <a:tr h="330961">
                <a:tc>
                  <a:txBody>
                    <a:bodyPr/>
                    <a:lstStyle/>
                    <a:p>
                      <a:pPr algn="ctr" fontAlgn="b"/>
                      <a:r>
                        <a:rPr lang="en-US" sz="1000" b="0" i="0" u="none" strike="noStrike" dirty="0">
                          <a:solidFill>
                            <a:schemeClr val="tx2"/>
                          </a:solidFill>
                          <a:effectLst/>
                          <a:latin typeface="Calibri" panose="020F0502020204030204" pitchFamily="34" charset="0"/>
                        </a:rPr>
                        <a:t>11/27/2024 6:59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35775978"/>
                  </a:ext>
                </a:extLst>
              </a:tr>
              <a:tr h="330961">
                <a:tc>
                  <a:txBody>
                    <a:bodyPr/>
                    <a:lstStyle/>
                    <a:p>
                      <a:pPr algn="ctr" fontAlgn="b"/>
                      <a:r>
                        <a:rPr lang="en-US" sz="1000" b="0" i="0" u="none" strike="noStrike" dirty="0">
                          <a:solidFill>
                            <a:schemeClr val="tx2"/>
                          </a:solidFill>
                          <a:effectLst/>
                          <a:latin typeface="Calibri" panose="020F0502020204030204" pitchFamily="34" charset="0"/>
                        </a:rPr>
                        <a:t>12/1/2024 5:18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92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283224158"/>
                  </a:ext>
                </a:extLst>
              </a:tr>
              <a:tr h="330961">
                <a:tc>
                  <a:txBody>
                    <a:bodyPr/>
                    <a:lstStyle/>
                    <a:p>
                      <a:pPr algn="ctr" fontAlgn="b"/>
                      <a:r>
                        <a:rPr lang="en-US" sz="1000" b="1" i="0" u="none" strike="noStrike" dirty="0">
                          <a:solidFill>
                            <a:schemeClr val="tx2"/>
                          </a:solidFill>
                          <a:effectLst/>
                          <a:latin typeface="Calibri" panose="020F0502020204030204" pitchFamily="34" charset="0"/>
                        </a:rPr>
                        <a:t>1/17/2025 12:56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54</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5</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930804464"/>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355367310"/>
              </p:ext>
            </p:extLst>
          </p:nvPr>
        </p:nvGraphicFramePr>
        <p:xfrm>
          <a:off x="228600" y="506454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January 2025</a:t>
                      </a:r>
                    </a:p>
                  </a:txBody>
                  <a:tcPr anchor="ctr"/>
                </a:tc>
                <a:tc>
                  <a:txBody>
                    <a:bodyPr/>
                    <a:lstStyle/>
                    <a:p>
                      <a:pPr algn="ctr"/>
                      <a:r>
                        <a:rPr lang="en-US" sz="1200" strike="noStrike" dirty="0">
                          <a:solidFill>
                            <a:schemeClr val="tx2"/>
                          </a:solidFill>
                        </a:rPr>
                        <a:t>9</a:t>
                      </a:r>
                    </a:p>
                  </a:txBody>
                  <a:tcPr anchor="ctr"/>
                </a:tc>
                <a:tc>
                  <a:txBody>
                    <a:bodyPr/>
                    <a:lstStyle/>
                    <a:p>
                      <a:pPr algn="ctr"/>
                      <a:r>
                        <a:rPr lang="en-US" sz="1200" strike="noStrike" dirty="0">
                          <a:solidFill>
                            <a:schemeClr val="tx2"/>
                          </a:solidFill>
                        </a:rPr>
                        <a:t>1062</a:t>
                      </a:r>
                    </a:p>
                  </a:txBody>
                  <a:tcPr anchor="ctr"/>
                </a:tc>
                <a:tc>
                  <a:txBody>
                    <a:bodyPr/>
                    <a:lstStyle/>
                    <a:p>
                      <a:pPr algn="ctr"/>
                      <a:r>
                        <a:rPr lang="en-US" sz="1200" strike="noStrike" dirty="0">
                          <a:solidFill>
                            <a:schemeClr val="tx2"/>
                          </a:solidFill>
                        </a:rPr>
                        <a:t>2374</a:t>
                      </a:r>
                    </a:p>
                  </a:txBody>
                  <a:tcPr anchor="ctr"/>
                </a:tc>
                <a:tc>
                  <a:txBody>
                    <a:bodyPr/>
                    <a:lstStyle/>
                    <a:p>
                      <a:pPr algn="ctr"/>
                      <a:r>
                        <a:rPr lang="en-US" sz="1200" strike="noStrike" dirty="0">
                          <a:solidFill>
                            <a:schemeClr val="tx2"/>
                          </a:solidFill>
                        </a:rPr>
                        <a:t>2689</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January, there are 9 intervals where ESRs failed GREDP with low SOC and AS Responsibility, and 1062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43200" y="2253926"/>
            <a:ext cx="2895600" cy="2350148"/>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3" cy="4058658"/>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January tend to be short in HE8, HE9, HE10 and HE11.</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3" cy="2724050"/>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8" cy="2590798"/>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02" r="3502"/>
          <a:stretch/>
        </p:blipFill>
        <p:spPr>
          <a:xfrm>
            <a:off x="3854638" y="4041700"/>
            <a:ext cx="306569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January 28, January 29, January 10</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January 21, January 20, January 7</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HE10, HE11, HE22, HE12, HE9</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59" cy="2492688"/>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69" cy="2635496"/>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930</Words>
  <Application>Microsoft Office PowerPoint</Application>
  <PresentationFormat>On-screen Show (4:3)</PresentationFormat>
  <Paragraphs>157</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2025-02-28T21:48:59Z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