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4"/>
    <p:sldMasterId id="2147483663" r:id="rId5"/>
    <p:sldMasterId id="2147483739" r:id="rId6"/>
  </p:sldMasterIdLst>
  <p:notesMasterIdLst>
    <p:notesMasterId r:id="rId13"/>
  </p:notesMasterIdLst>
  <p:handoutMasterIdLst>
    <p:handoutMasterId r:id="rId14"/>
  </p:handoutMasterIdLst>
  <p:sldIdLst>
    <p:sldId id="550" r:id="rId7"/>
    <p:sldId id="549" r:id="rId8"/>
    <p:sldId id="555" r:id="rId9"/>
    <p:sldId id="552" r:id="rId10"/>
    <p:sldId id="553" r:id="rId11"/>
    <p:sldId id="554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550D8AE-2202-2DEA-AAAC-65B84E50E45F}" name="Kristin Abbott" initials="KA" userId="Kristin Abbott" providerId="None"/>
  <p188:author id="{0BA559BF-C10E-E72B-094B-8322E07F4796}" name="Collins, Keith" initials="KC" userId="S::Keith.Collins@ercot.com::bf982f14-b726-4b2a-bff8-6f7cf9674ef3" providerId="AD"/>
  <p188:author id="{43831BD2-3014-FC08-390A-9936949E1516}" name="Maggio, Dave" initials="DM" userId="S::David.Maggio@ercot.com::ac169136-3d92-4093-a1ee-cd2fa0ab630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3C61"/>
    <a:srgbClr val="00AEC7"/>
    <a:srgbClr val="E6EBF0"/>
    <a:srgbClr val="98C3FA"/>
    <a:srgbClr val="70CDD9"/>
    <a:srgbClr val="8DC3E5"/>
    <a:srgbClr val="A9E5EA"/>
    <a:srgbClr val="5B6770"/>
    <a:srgbClr val="26D07C"/>
    <a:srgbClr val="0076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3296810-A885-4BE3-A3E7-6D5BEEA58F35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452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E11038-C648-4BF3-8167-6AE1FF3EFDF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20C27A-FD2A-445A-A719-6C03AF8940F3}">
      <dgm:prSet phldrT="[Text]"/>
      <dgm:spPr>
        <a:solidFill>
          <a:srgbClr val="5B6770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70D27D20-9B5C-4ACA-A932-25F2CF915F48}" type="parTrans" cxnId="{A5351B5C-9190-4E1A-BDA3-BCFD1EA44514}">
      <dgm:prSet/>
      <dgm:spPr/>
      <dgm:t>
        <a:bodyPr/>
        <a:lstStyle/>
        <a:p>
          <a:endParaRPr lang="en-US"/>
        </a:p>
      </dgm:t>
    </dgm:pt>
    <dgm:pt modelId="{6F8B888A-19D7-43C8-BC5E-9BDE549DF313}" type="sibTrans" cxnId="{A5351B5C-9190-4E1A-BDA3-BCFD1EA44514}">
      <dgm:prSet/>
      <dgm:spPr/>
      <dgm:t>
        <a:bodyPr/>
        <a:lstStyle/>
        <a:p>
          <a:endParaRPr lang="en-US"/>
        </a:p>
      </dgm:t>
    </dgm:pt>
    <dgm:pt modelId="{E0CEC3AC-4F65-405E-9DD2-9D5A494B4AC7}">
      <dgm:prSet phldrT="[Text]"/>
      <dgm:spPr>
        <a:solidFill>
          <a:srgbClr val="00AEC7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EAB6D17A-4709-4A18-AFBB-0789B952020D}" type="parTrans" cxnId="{6C928428-284E-4E7D-9683-6F55F36228FB}">
      <dgm:prSet/>
      <dgm:spPr/>
      <dgm:t>
        <a:bodyPr/>
        <a:lstStyle/>
        <a:p>
          <a:endParaRPr lang="en-US"/>
        </a:p>
      </dgm:t>
    </dgm:pt>
    <dgm:pt modelId="{E80F0502-7CC7-44FF-B609-B9414F795B8A}" type="sibTrans" cxnId="{6C928428-284E-4E7D-9683-6F55F36228FB}">
      <dgm:prSet/>
      <dgm:spPr/>
      <dgm:t>
        <a:bodyPr/>
        <a:lstStyle/>
        <a:p>
          <a:endParaRPr lang="en-US"/>
        </a:p>
      </dgm:t>
    </dgm:pt>
    <dgm:pt modelId="{187606C4-A5C3-49B4-8A18-BB38CA4215D5}">
      <dgm:prSet phldrT="[Text]"/>
      <dgm:spPr>
        <a:solidFill>
          <a:srgbClr val="093C61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58AE02CB-D91D-41B6-A813-B4F035391B83}" type="parTrans" cxnId="{72D59750-5757-41CF-AF05-6C57B64FB7ED}">
      <dgm:prSet/>
      <dgm:spPr/>
      <dgm:t>
        <a:bodyPr/>
        <a:lstStyle/>
        <a:p>
          <a:endParaRPr lang="en-US"/>
        </a:p>
      </dgm:t>
    </dgm:pt>
    <dgm:pt modelId="{3CFCF34C-096A-4329-BCDD-0A8D1A075934}" type="sibTrans" cxnId="{72D59750-5757-41CF-AF05-6C57B64FB7ED}">
      <dgm:prSet/>
      <dgm:spPr/>
      <dgm:t>
        <a:bodyPr/>
        <a:lstStyle/>
        <a:p>
          <a:endParaRPr lang="en-US"/>
        </a:p>
      </dgm:t>
    </dgm:pt>
    <dgm:pt modelId="{075A3D39-E191-4C23-AF82-FED389D4714A}" type="pres">
      <dgm:prSet presAssocID="{32E11038-C648-4BF3-8167-6AE1FF3EFDF1}" presName="Name0" presStyleCnt="0">
        <dgm:presLayoutVars>
          <dgm:chMax val="7"/>
          <dgm:chPref val="7"/>
          <dgm:dir/>
        </dgm:presLayoutVars>
      </dgm:prSet>
      <dgm:spPr/>
    </dgm:pt>
    <dgm:pt modelId="{80725D32-2ED8-4B1F-81A2-9F7C840C4E0C}" type="pres">
      <dgm:prSet presAssocID="{32E11038-C648-4BF3-8167-6AE1FF3EFDF1}" presName="Name1" presStyleCnt="0"/>
      <dgm:spPr/>
    </dgm:pt>
    <dgm:pt modelId="{B6A82959-4BD9-4D99-A596-9C774D74AB1C}" type="pres">
      <dgm:prSet presAssocID="{32E11038-C648-4BF3-8167-6AE1FF3EFDF1}" presName="cycle" presStyleCnt="0"/>
      <dgm:spPr/>
    </dgm:pt>
    <dgm:pt modelId="{A2FCC776-BF52-47C4-92E4-17467F9AE6E1}" type="pres">
      <dgm:prSet presAssocID="{32E11038-C648-4BF3-8167-6AE1FF3EFDF1}" presName="srcNode" presStyleLbl="node1" presStyleIdx="0" presStyleCnt="3"/>
      <dgm:spPr/>
    </dgm:pt>
    <dgm:pt modelId="{6304DB4F-C21D-43CE-BC19-7FC9FE4143EB}" type="pres">
      <dgm:prSet presAssocID="{32E11038-C648-4BF3-8167-6AE1FF3EFDF1}" presName="conn" presStyleLbl="parChTrans1D2" presStyleIdx="0" presStyleCnt="1"/>
      <dgm:spPr/>
    </dgm:pt>
    <dgm:pt modelId="{0AC5C796-425F-48EC-9CE3-FF43A9E945D1}" type="pres">
      <dgm:prSet presAssocID="{32E11038-C648-4BF3-8167-6AE1FF3EFDF1}" presName="extraNode" presStyleLbl="node1" presStyleIdx="0" presStyleCnt="3"/>
      <dgm:spPr/>
    </dgm:pt>
    <dgm:pt modelId="{FEDB5C55-0F80-4976-AD26-0CEE89BEB7EA}" type="pres">
      <dgm:prSet presAssocID="{32E11038-C648-4BF3-8167-6AE1FF3EFDF1}" presName="dstNode" presStyleLbl="node1" presStyleIdx="0" presStyleCnt="3"/>
      <dgm:spPr/>
    </dgm:pt>
    <dgm:pt modelId="{89592E09-CC88-4904-BF5E-1629C8C5E634}" type="pres">
      <dgm:prSet presAssocID="{BA20C27A-FD2A-445A-A719-6C03AF8940F3}" presName="text_1" presStyleLbl="node1" presStyleIdx="0" presStyleCnt="3">
        <dgm:presLayoutVars>
          <dgm:bulletEnabled val="1"/>
        </dgm:presLayoutVars>
      </dgm:prSet>
      <dgm:spPr/>
    </dgm:pt>
    <dgm:pt modelId="{9A21976F-30D0-4847-9028-5756044BAAC3}" type="pres">
      <dgm:prSet presAssocID="{BA20C27A-FD2A-445A-A719-6C03AF8940F3}" presName="accent_1" presStyleCnt="0"/>
      <dgm:spPr/>
    </dgm:pt>
    <dgm:pt modelId="{36E4D279-9DCF-4996-B9DB-80023277EC34}" type="pres">
      <dgm:prSet presAssocID="{BA20C27A-FD2A-445A-A719-6C03AF8940F3}" presName="accentRepeatNode" presStyleLbl="solidFgAcc1" presStyleIdx="0" presStyleCnt="3"/>
      <dgm:spPr>
        <a:ln w="50800">
          <a:solidFill>
            <a:srgbClr val="5B6770"/>
          </a:solidFill>
        </a:ln>
      </dgm:spPr>
    </dgm:pt>
    <dgm:pt modelId="{FA8E3AD4-7354-43A8-B93D-74F840B6AEF6}" type="pres">
      <dgm:prSet presAssocID="{E0CEC3AC-4F65-405E-9DD2-9D5A494B4AC7}" presName="text_2" presStyleLbl="node1" presStyleIdx="1" presStyleCnt="3">
        <dgm:presLayoutVars>
          <dgm:bulletEnabled val="1"/>
        </dgm:presLayoutVars>
      </dgm:prSet>
      <dgm:spPr/>
    </dgm:pt>
    <dgm:pt modelId="{FDAFDD12-87AE-496F-A9BD-D8FA3C5C588E}" type="pres">
      <dgm:prSet presAssocID="{E0CEC3AC-4F65-405E-9DD2-9D5A494B4AC7}" presName="accent_2" presStyleCnt="0"/>
      <dgm:spPr/>
    </dgm:pt>
    <dgm:pt modelId="{CE0FEE12-C9DD-48AF-B095-635EAD24EB23}" type="pres">
      <dgm:prSet presAssocID="{E0CEC3AC-4F65-405E-9DD2-9D5A494B4AC7}" presName="accentRepeatNode" presStyleLbl="solidFgAcc1" presStyleIdx="1" presStyleCnt="3"/>
      <dgm:spPr>
        <a:ln w="50800">
          <a:solidFill>
            <a:srgbClr val="00AEC7"/>
          </a:solidFill>
        </a:ln>
      </dgm:spPr>
    </dgm:pt>
    <dgm:pt modelId="{30EB52CC-4F02-4C80-AAF8-62BFF5A038EA}" type="pres">
      <dgm:prSet presAssocID="{187606C4-A5C3-49B4-8A18-BB38CA4215D5}" presName="text_3" presStyleLbl="node1" presStyleIdx="2" presStyleCnt="3">
        <dgm:presLayoutVars>
          <dgm:bulletEnabled val="1"/>
        </dgm:presLayoutVars>
      </dgm:prSet>
      <dgm:spPr/>
    </dgm:pt>
    <dgm:pt modelId="{C8B76DD7-65EF-4958-B29D-8E09C2D14548}" type="pres">
      <dgm:prSet presAssocID="{187606C4-A5C3-49B4-8A18-BB38CA4215D5}" presName="accent_3" presStyleCnt="0"/>
      <dgm:spPr/>
    </dgm:pt>
    <dgm:pt modelId="{E96C1AF3-5332-4D40-8E92-7C851D843D9E}" type="pres">
      <dgm:prSet presAssocID="{187606C4-A5C3-49B4-8A18-BB38CA4215D5}" presName="accentRepeatNode" presStyleLbl="solidFgAcc1" presStyleIdx="2" presStyleCnt="3"/>
      <dgm:spPr>
        <a:ln w="50800">
          <a:solidFill>
            <a:srgbClr val="093C61"/>
          </a:solidFill>
        </a:ln>
      </dgm:spPr>
    </dgm:pt>
  </dgm:ptLst>
  <dgm:cxnLst>
    <dgm:cxn modelId="{6C928428-284E-4E7D-9683-6F55F36228FB}" srcId="{32E11038-C648-4BF3-8167-6AE1FF3EFDF1}" destId="{E0CEC3AC-4F65-405E-9DD2-9D5A494B4AC7}" srcOrd="1" destOrd="0" parTransId="{EAB6D17A-4709-4A18-AFBB-0789B952020D}" sibTransId="{E80F0502-7CC7-44FF-B609-B9414F795B8A}"/>
    <dgm:cxn modelId="{57C00C33-A140-4336-BF90-35942F94805A}" type="presOf" srcId="{187606C4-A5C3-49B4-8A18-BB38CA4215D5}" destId="{30EB52CC-4F02-4C80-AAF8-62BFF5A038EA}" srcOrd="0" destOrd="0" presId="urn:microsoft.com/office/officeart/2008/layout/VerticalCurvedList"/>
    <dgm:cxn modelId="{A5351B5C-9190-4E1A-BDA3-BCFD1EA44514}" srcId="{32E11038-C648-4BF3-8167-6AE1FF3EFDF1}" destId="{BA20C27A-FD2A-445A-A719-6C03AF8940F3}" srcOrd="0" destOrd="0" parTransId="{70D27D20-9B5C-4ACA-A932-25F2CF915F48}" sibTransId="{6F8B888A-19D7-43C8-BC5E-9BDE549DF313}"/>
    <dgm:cxn modelId="{53883844-14BD-4351-A151-F1F21DB11AA2}" type="presOf" srcId="{E0CEC3AC-4F65-405E-9DD2-9D5A494B4AC7}" destId="{FA8E3AD4-7354-43A8-B93D-74F840B6AEF6}" srcOrd="0" destOrd="0" presId="urn:microsoft.com/office/officeart/2008/layout/VerticalCurvedList"/>
    <dgm:cxn modelId="{72D59750-5757-41CF-AF05-6C57B64FB7ED}" srcId="{32E11038-C648-4BF3-8167-6AE1FF3EFDF1}" destId="{187606C4-A5C3-49B4-8A18-BB38CA4215D5}" srcOrd="2" destOrd="0" parTransId="{58AE02CB-D91D-41B6-A813-B4F035391B83}" sibTransId="{3CFCF34C-096A-4329-BCDD-0A8D1A075934}"/>
    <dgm:cxn modelId="{EBE72F74-33D1-4060-A3B4-F3A60F68D2DE}" type="presOf" srcId="{BA20C27A-FD2A-445A-A719-6C03AF8940F3}" destId="{89592E09-CC88-4904-BF5E-1629C8C5E634}" srcOrd="0" destOrd="0" presId="urn:microsoft.com/office/officeart/2008/layout/VerticalCurvedList"/>
    <dgm:cxn modelId="{44A009B9-4C6E-4056-A237-21B77C751944}" type="presOf" srcId="{32E11038-C648-4BF3-8167-6AE1FF3EFDF1}" destId="{075A3D39-E191-4C23-AF82-FED389D4714A}" srcOrd="0" destOrd="0" presId="urn:microsoft.com/office/officeart/2008/layout/VerticalCurvedList"/>
    <dgm:cxn modelId="{C12810DE-047C-44F0-893C-5DBF7D150250}" type="presOf" srcId="{6F8B888A-19D7-43C8-BC5E-9BDE549DF313}" destId="{6304DB4F-C21D-43CE-BC19-7FC9FE4143EB}" srcOrd="0" destOrd="0" presId="urn:microsoft.com/office/officeart/2008/layout/VerticalCurvedList"/>
    <dgm:cxn modelId="{C8DF18D6-9728-4B9E-8416-9844D37BED16}" type="presParOf" srcId="{075A3D39-E191-4C23-AF82-FED389D4714A}" destId="{80725D32-2ED8-4B1F-81A2-9F7C840C4E0C}" srcOrd="0" destOrd="0" presId="urn:microsoft.com/office/officeart/2008/layout/VerticalCurvedList"/>
    <dgm:cxn modelId="{E35D8989-C4EB-4877-88F9-278C7A5D79BE}" type="presParOf" srcId="{80725D32-2ED8-4B1F-81A2-9F7C840C4E0C}" destId="{B6A82959-4BD9-4D99-A596-9C774D74AB1C}" srcOrd="0" destOrd="0" presId="urn:microsoft.com/office/officeart/2008/layout/VerticalCurvedList"/>
    <dgm:cxn modelId="{2E10BBB5-BB5F-4213-81D6-299D4ED932F9}" type="presParOf" srcId="{B6A82959-4BD9-4D99-A596-9C774D74AB1C}" destId="{A2FCC776-BF52-47C4-92E4-17467F9AE6E1}" srcOrd="0" destOrd="0" presId="urn:microsoft.com/office/officeart/2008/layout/VerticalCurvedList"/>
    <dgm:cxn modelId="{5B23B201-EE0E-41FD-994F-D36FF4AEDA82}" type="presParOf" srcId="{B6A82959-4BD9-4D99-A596-9C774D74AB1C}" destId="{6304DB4F-C21D-43CE-BC19-7FC9FE4143EB}" srcOrd="1" destOrd="0" presId="urn:microsoft.com/office/officeart/2008/layout/VerticalCurvedList"/>
    <dgm:cxn modelId="{44830F56-0B6E-4957-B591-535E7C4AE88E}" type="presParOf" srcId="{B6A82959-4BD9-4D99-A596-9C774D74AB1C}" destId="{0AC5C796-425F-48EC-9CE3-FF43A9E945D1}" srcOrd="2" destOrd="0" presId="urn:microsoft.com/office/officeart/2008/layout/VerticalCurvedList"/>
    <dgm:cxn modelId="{B512C53B-041E-4F05-874B-6C14137472B2}" type="presParOf" srcId="{B6A82959-4BD9-4D99-A596-9C774D74AB1C}" destId="{FEDB5C55-0F80-4976-AD26-0CEE89BEB7EA}" srcOrd="3" destOrd="0" presId="urn:microsoft.com/office/officeart/2008/layout/VerticalCurvedList"/>
    <dgm:cxn modelId="{B5267D50-E7E0-4BB1-BFA8-A827CCA77309}" type="presParOf" srcId="{80725D32-2ED8-4B1F-81A2-9F7C840C4E0C}" destId="{89592E09-CC88-4904-BF5E-1629C8C5E634}" srcOrd="1" destOrd="0" presId="urn:microsoft.com/office/officeart/2008/layout/VerticalCurvedList"/>
    <dgm:cxn modelId="{B277B9AB-1A22-46B8-AB75-EA271659F9A9}" type="presParOf" srcId="{80725D32-2ED8-4B1F-81A2-9F7C840C4E0C}" destId="{9A21976F-30D0-4847-9028-5756044BAAC3}" srcOrd="2" destOrd="0" presId="urn:microsoft.com/office/officeart/2008/layout/VerticalCurvedList"/>
    <dgm:cxn modelId="{F63A9C37-6ADA-42F7-9567-B5030E7619A5}" type="presParOf" srcId="{9A21976F-30D0-4847-9028-5756044BAAC3}" destId="{36E4D279-9DCF-4996-B9DB-80023277EC34}" srcOrd="0" destOrd="0" presId="urn:microsoft.com/office/officeart/2008/layout/VerticalCurvedList"/>
    <dgm:cxn modelId="{F0AF24C9-085E-4E7F-84AF-44BDBD83C8D6}" type="presParOf" srcId="{80725D32-2ED8-4B1F-81A2-9F7C840C4E0C}" destId="{FA8E3AD4-7354-43A8-B93D-74F840B6AEF6}" srcOrd="3" destOrd="0" presId="urn:microsoft.com/office/officeart/2008/layout/VerticalCurvedList"/>
    <dgm:cxn modelId="{53C3BAA1-3CEB-4E9B-B244-D18A0E21044B}" type="presParOf" srcId="{80725D32-2ED8-4B1F-81A2-9F7C840C4E0C}" destId="{FDAFDD12-87AE-496F-A9BD-D8FA3C5C588E}" srcOrd="4" destOrd="0" presId="urn:microsoft.com/office/officeart/2008/layout/VerticalCurvedList"/>
    <dgm:cxn modelId="{D9AAB689-C278-446B-B50B-F0121693A922}" type="presParOf" srcId="{FDAFDD12-87AE-496F-A9BD-D8FA3C5C588E}" destId="{CE0FEE12-C9DD-48AF-B095-635EAD24EB23}" srcOrd="0" destOrd="0" presId="urn:microsoft.com/office/officeart/2008/layout/VerticalCurvedList"/>
    <dgm:cxn modelId="{6BE5BE6F-02B9-4318-9BB9-B7CD1051F0D2}" type="presParOf" srcId="{80725D32-2ED8-4B1F-81A2-9F7C840C4E0C}" destId="{30EB52CC-4F02-4C80-AAF8-62BFF5A038EA}" srcOrd="5" destOrd="0" presId="urn:microsoft.com/office/officeart/2008/layout/VerticalCurvedList"/>
    <dgm:cxn modelId="{37A2E405-9B83-4313-96A7-0A679F777B18}" type="presParOf" srcId="{80725D32-2ED8-4B1F-81A2-9F7C840C4E0C}" destId="{C8B76DD7-65EF-4958-B29D-8E09C2D14548}" srcOrd="6" destOrd="0" presId="urn:microsoft.com/office/officeart/2008/layout/VerticalCurvedList"/>
    <dgm:cxn modelId="{BA1CF7BF-1B96-48C4-ADB0-9317E5BC7454}" type="presParOf" srcId="{C8B76DD7-65EF-4958-B29D-8E09C2D14548}" destId="{E96C1AF3-5332-4D40-8E92-7C851D843D9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4DB4F-C21D-43CE-BC19-7FC9FE4143EB}">
      <dsp:nvSpPr>
        <dsp:cNvPr id="0" name=""/>
        <dsp:cNvSpPr/>
      </dsp:nvSpPr>
      <dsp:spPr>
        <a:xfrm>
          <a:off x="-6201673" y="-949060"/>
          <a:ext cx="7384521" cy="7384521"/>
        </a:xfrm>
        <a:prstGeom prst="blockArc">
          <a:avLst>
            <a:gd name="adj1" fmla="val 18900000"/>
            <a:gd name="adj2" fmla="val 2700000"/>
            <a:gd name="adj3" fmla="val 29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592E09-CC88-4904-BF5E-1629C8C5E634}">
      <dsp:nvSpPr>
        <dsp:cNvPr id="0" name=""/>
        <dsp:cNvSpPr/>
      </dsp:nvSpPr>
      <dsp:spPr>
        <a:xfrm>
          <a:off x="761512" y="548640"/>
          <a:ext cx="7697175" cy="1097280"/>
        </a:xfrm>
        <a:prstGeom prst="rect">
          <a:avLst/>
        </a:prstGeom>
        <a:solidFill>
          <a:srgbClr val="5B677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Click to edit Master subtitle style</a:t>
          </a:r>
        </a:p>
      </dsp:txBody>
      <dsp:txXfrm>
        <a:off x="761512" y="548640"/>
        <a:ext cx="7697175" cy="1097280"/>
      </dsp:txXfrm>
    </dsp:sp>
    <dsp:sp modelId="{36E4D279-9DCF-4996-B9DB-80023277EC34}">
      <dsp:nvSpPr>
        <dsp:cNvPr id="0" name=""/>
        <dsp:cNvSpPr/>
      </dsp:nvSpPr>
      <dsp:spPr>
        <a:xfrm>
          <a:off x="75712" y="41148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5B677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8E3AD4-7354-43A8-B93D-74F840B6AEF6}">
      <dsp:nvSpPr>
        <dsp:cNvPr id="0" name=""/>
        <dsp:cNvSpPr/>
      </dsp:nvSpPr>
      <dsp:spPr>
        <a:xfrm>
          <a:off x="1160373" y="2194560"/>
          <a:ext cx="7298314" cy="1097280"/>
        </a:xfrm>
        <a:prstGeom prst="rect">
          <a:avLst/>
        </a:prstGeom>
        <a:solidFill>
          <a:srgbClr val="00AEC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Click to edit Master subtitle style</a:t>
          </a:r>
        </a:p>
      </dsp:txBody>
      <dsp:txXfrm>
        <a:off x="1160373" y="2194560"/>
        <a:ext cx="7298314" cy="1097280"/>
      </dsp:txXfrm>
    </dsp:sp>
    <dsp:sp modelId="{CE0FEE12-C9DD-48AF-B095-635EAD24EB23}">
      <dsp:nvSpPr>
        <dsp:cNvPr id="0" name=""/>
        <dsp:cNvSpPr/>
      </dsp:nvSpPr>
      <dsp:spPr>
        <a:xfrm>
          <a:off x="474573" y="205740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0AEC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52CC-4F02-4C80-AAF8-62BFF5A038EA}">
      <dsp:nvSpPr>
        <dsp:cNvPr id="0" name=""/>
        <dsp:cNvSpPr/>
      </dsp:nvSpPr>
      <dsp:spPr>
        <a:xfrm>
          <a:off x="761512" y="3840480"/>
          <a:ext cx="7697175" cy="1097280"/>
        </a:xfrm>
        <a:prstGeom prst="rect">
          <a:avLst/>
        </a:prstGeom>
        <a:solidFill>
          <a:srgbClr val="093C6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Click to edit Master subtitle style</a:t>
          </a:r>
        </a:p>
      </dsp:txBody>
      <dsp:txXfrm>
        <a:off x="761512" y="3840480"/>
        <a:ext cx="7697175" cy="1097280"/>
      </dsp:txXfrm>
    </dsp:sp>
    <dsp:sp modelId="{E96C1AF3-5332-4D40-8E92-7C851D843D9E}">
      <dsp:nvSpPr>
        <dsp:cNvPr id="0" name=""/>
        <dsp:cNvSpPr/>
      </dsp:nvSpPr>
      <dsp:spPr>
        <a:xfrm>
          <a:off x="75712" y="370332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93C6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4537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28BCE00-998E-E986-BAB5-DFC04DAB5E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3124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811FEB3-47F2-0622-E85A-BC25AB9BF11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4053683"/>
            <a:ext cx="8534400" cy="2042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2"/>
                </a:solidFill>
              </a:defRPr>
            </a:lvl2pPr>
            <a:lvl3pPr>
              <a:defRPr sz="14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820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8650E65A-77F2-BD31-7884-036E0E1C769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4038600"/>
            <a:ext cx="8340436" cy="20573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307E5F9A-4C8E-B655-9F97-B41B055E27A3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04800" y="1219201"/>
            <a:ext cx="8305800" cy="2042317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510886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DA98D29-CFFC-C296-B023-91A03EEC3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12A03F-8D2E-8532-3203-031013FA5A10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FFCD6A5-9B36-D9E5-72F2-FBEA5B672AB9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FC8874-25EC-5A5F-D57F-0691879F1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5626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7C7B98-DF84-E7E1-CF67-1DA50AD9067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D41AE20F-67AB-7F58-E5C0-B80B60EB4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40FEBA-A659-D520-0764-206779E237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240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1C8B81A-95BD-E991-9B9F-3E9298BDD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BD1C03C-3DF7-A3DE-6887-F11B8EF5149C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FB76CBF-9431-A50C-08E3-E8EE4F236149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0BA04B7-EE99-D736-11AC-D183C0DF7A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4102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A5A8A3F-3706-273B-1AFB-760A102730E0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600" b="0">
                <a:solidFill>
                  <a:schemeClr val="accent1"/>
                </a:solidFill>
              </a:defRPr>
            </a:lvl1pPr>
            <a:lvl2pPr>
              <a:defRPr sz="140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DB59DB38-0284-35BB-FCF2-EAA64B408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9556402B-DC9D-8431-8023-AD33522805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9845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te with Captions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7CE442-37B7-476C-9FE8-E96267B02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D15576-9FF6-A891-FEC4-42E2548A9FC7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556E2A8-9379-D337-6383-63A755F631AD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3DA0FCEA-D36B-8171-D6EF-668CFAA33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435EFE1-64FF-A596-7050-A720211A5B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029BC0-04FA-F2B5-5399-0E40A64D3564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838199"/>
            <a:ext cx="3352800" cy="54102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432911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CEE2A56D-1F8F-6D34-5142-3AFE504C0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9A953EB-673D-F477-0F68-19BB330849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1" y="1066800"/>
            <a:ext cx="8534400" cy="21913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accent2"/>
                </a:solidFill>
              </a:defRPr>
            </a:lvl2pPr>
            <a:lvl3pPr>
              <a:defRPr sz="1600">
                <a:solidFill>
                  <a:schemeClr val="accent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C95B286-9A86-1DCC-052D-7E695490B198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1" y="3574374"/>
            <a:ext cx="8534400" cy="2277547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3" spcCol="548640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0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0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0293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421005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762000"/>
            <a:ext cx="38862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4EF78B07-4E0F-444F-3584-E6AC1A3DDB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405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E8A51F0A-9475-9DAE-242E-33E187825E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2EE9DFC8-B2E5-E793-2150-517381008A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2819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378E2229-F384-0D03-A606-DDA1EF9C1598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3169229" y="762000"/>
            <a:ext cx="2819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A025B271-82B7-1F6E-F1D4-5CDE1CA26D69}"/>
              </a:ext>
            </a:extLst>
          </p:cNvPr>
          <p:cNvSpPr>
            <a:spLocks noGrp="1"/>
          </p:cNvSpPr>
          <p:nvPr>
            <p:ph sz="half" idx="12"/>
          </p:nvPr>
        </p:nvSpPr>
        <p:spPr>
          <a:xfrm>
            <a:off x="6026729" y="762000"/>
            <a:ext cx="2819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0262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2E64688-55C6-E357-9586-99D476DEA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647BB42-DB2F-5A0E-E38E-6058202FE98E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4005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CFE8832-28AD-B47C-8C26-31B963CA9E5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32004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2945EFAC-694A-3BD3-547B-6671ECA14576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2199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59C7A71-BBBF-254C-4D14-5F4DC1F4ED33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6000284" y="1237099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B003D11D-EC33-ECB2-82CF-2D9A887EAC5E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6019800" y="1922899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3C43E465-E8F7-518D-DB0A-14D6D41085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3796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F9EE3F64-5084-626C-72A7-533838A69759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536825941"/>
              </p:ext>
            </p:extLst>
          </p:nvPr>
        </p:nvGraphicFramePr>
        <p:xfrm>
          <a:off x="304800" y="762000"/>
          <a:ext cx="85344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440F2B08-EC92-A561-8BE4-EDCE8DB34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FF5FC3-0BB0-C369-E541-DAB7BF2A7B43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E1BA5E2-F942-F1C0-42B8-24244D128F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386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0429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2418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BA199AC-D2A1-091A-DA81-F6D6886C50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3166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B84D1CB6-92C2-F892-BEE2-D7DE748ACA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264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635F2-47C7-E5B0-DC5D-8BCFB40269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5400" y="2206629"/>
            <a:ext cx="7391400" cy="14700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75FD51-383E-7023-CF18-A1096F0F27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28241" y="3962400"/>
            <a:ext cx="554416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D3E071B-3191-735B-1E53-53195D771F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1053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F5775D9C-A163-0AE2-B1A6-0B1992510C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7EF50F-9FD6-D876-630B-1BB9772EDA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7620002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201076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914400" y="0"/>
            <a:ext cx="7620002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ECA9812F-1971-A6EB-3683-540A757044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3838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858000"/>
          </a:xfrm>
          <a:prstGeom prst="rect">
            <a:avLst/>
          </a:prstGeom>
          <a:solidFill>
            <a:srgbClr val="E6EBF0"/>
          </a:solidFill>
        </p:spPr>
        <p:txBody>
          <a:bodyPr lIns="274320" tIns="960120" rIns="274320" bIns="731520"/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953FC956-A879-5B22-35BA-D236C87FBE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6A410FC-F79C-D1EE-BC59-B3D7D49806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4572000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814363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858000"/>
          </a:xfrm>
          <a:prstGeom prst="rect">
            <a:avLst/>
          </a:prstGeom>
          <a:solidFill>
            <a:srgbClr val="E6EBF0"/>
          </a:solidFill>
        </p:spPr>
        <p:txBody>
          <a:bodyPr lIns="274320" tIns="960120" rIns="274320" bIns="731520"/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7A8D8C4E-4BE2-888F-3F85-54FC3D912A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73ABB5D-9742-CBF2-15A7-11E66774A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4572000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893247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and Gra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1600200" y="3429000"/>
            <a:ext cx="7010400" cy="28194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B242DC6D-47B2-4BEB-A8AA-8A0002CC16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922C3B1-E57B-52E5-9F21-33863CDB21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7696200" cy="34290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589977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A3182A6B-DC34-4468-C956-97A4DC5435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7AFAAF5-F226-6389-E586-DC046360078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1600200" y="3429000"/>
            <a:ext cx="7010400" cy="28194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99807EB-47DD-8DF6-305A-C4E5A3D892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7696200" cy="34290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584264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3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A431F1-E681-368A-8F5C-DBA97E41C3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990600"/>
            <a:ext cx="33528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AD76CDD-E83E-314F-46D6-468E51433F47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105400" y="990601"/>
            <a:ext cx="3505200" cy="54102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A4A3320-2AAB-0F80-784F-76D0C98A4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72282"/>
            <a:ext cx="73152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B17BDA0E-C1F9-FF52-4A21-937465BDDD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6717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4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B3CF171C-297F-4950-0C7E-D8D375822F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EB5CE23-0801-2645-C33A-9F9E19FF46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990600"/>
            <a:ext cx="33528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8A263E8-3DE1-FE29-FE2A-6585C0D4DCC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105400" y="990601"/>
            <a:ext cx="3505200" cy="54102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A24D0FB-E176-3A85-94A0-3D5271A74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72282"/>
            <a:ext cx="73152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90988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438404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AF8914-EDD3-FC49-4CAF-D7AFEA0598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85529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5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2699664-72AA-34F1-784C-6E6582F038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106EE49-B184-8DE1-DEB3-C9D706F278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990600"/>
            <a:ext cx="33528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0830282-F265-20EB-31BA-835917B411D5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105400" y="990601"/>
            <a:ext cx="3505200" cy="5410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chemeClr val="accent1"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52C17FD-3EC6-0937-A579-73189B204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72282"/>
            <a:ext cx="73152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788385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in Shape with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C3ED11FE-8556-BDBD-C1A4-1DDF827CEB3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1638300" y="1127931"/>
            <a:ext cx="7213840" cy="26284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74320" tIns="274320" rIns="274320" bIns="27432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accent2"/>
                </a:solidFill>
              </a:defRPr>
            </a:lvl2pPr>
            <a:lvl3pPr marL="914400" indent="0">
              <a:buNone/>
              <a:defRPr sz="1600">
                <a:solidFill>
                  <a:schemeClr val="accent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FB0943CB-AB77-66FC-B5C6-9EF57AD713B2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1638300" y="3962400"/>
            <a:ext cx="7213840" cy="2268313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74320" tIns="274320" rIns="274320" bIns="274320" numCol="3" spcCol="548640">
            <a:spAutoFit/>
          </a:bodyPr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 marL="914400" indent="0">
              <a:buNone/>
              <a:defRPr sz="12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6FB956A1-A25D-DD57-0C23-A5E2DB94E5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F52A6F6-BF09-CAD7-9F06-9654C6694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72282"/>
            <a:ext cx="73152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03180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5400B3-30FC-250E-0E40-F769CD495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20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1"/>
            <a:ext cx="8534400" cy="5280822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rgbClr val="5B6770"/>
                </a:solidFill>
              </a:defRPr>
            </a:lvl2pPr>
            <a:lvl3pPr>
              <a:defRPr sz="1600">
                <a:solidFill>
                  <a:srgbClr val="5B6770"/>
                </a:solidFill>
              </a:defRPr>
            </a:lvl3pPr>
            <a:lvl4pPr>
              <a:defRPr sz="1400">
                <a:solidFill>
                  <a:srgbClr val="5B6770"/>
                </a:solidFill>
              </a:defRPr>
            </a:lvl4pPr>
            <a:lvl5pPr>
              <a:defRPr sz="1200">
                <a:solidFill>
                  <a:srgbClr val="5B677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5271C7-351C-6A53-1BD1-4B6987F11F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11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464808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CC83710-C64D-1BD2-447D-28FF58823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FF9252-B1FC-9936-53BB-BEE6DD5CEFBE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D07C2-2A38-B953-E52E-4EBD6A8D19A2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DBED4E2-E7A2-AE66-639C-4EE96FC06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8926B97-2A6D-A2E6-33E5-91F5C2A6F7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322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560A137-FB98-0536-3809-C26CC3FAD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5AB1D34-51BB-4778-251A-21036E98CE5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464808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96BAD60-5C45-1A72-0429-2EA7A0968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60EBBE-A2F2-20F7-8FB9-432D577E3F22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30BE998-F70B-DF4E-4F08-F7692DA494DE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9EA07743-71C9-2937-9D4F-786590E10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FC980251-D77A-C3CE-5889-2579FFB6AC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313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A0D26C4-F0B9-8786-63BA-3230F0D9E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02746A8-CEB7-DA32-2E46-4CD875A53BEE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5B6770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81F622A-1E5B-9C1F-4B89-952F231997D8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504BE0D-CAFF-A353-053D-04E6FAB570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2514600"/>
          </a:xfrm>
          <a:prstGeom prst="rect">
            <a:avLst/>
          </a:prstGeom>
        </p:spPr>
        <p:txBody>
          <a:bodyPr lIns="274320" tIns="274320" rIns="274320" bIns="36576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A47C1F-9F12-8BE1-EFDD-1FE189FAAD52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3429000"/>
            <a:ext cx="8534400" cy="26670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2"/>
                </a:solidFill>
              </a:defRPr>
            </a:lvl2pPr>
            <a:lvl3pPr>
              <a:defRPr sz="14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BAB97C9-A225-B5FE-3934-62A46DFCC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744CFBEC-5C8F-3F37-0431-43415179E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827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28BCE00-998E-E986-BAB5-DFC04DAB5E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40386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811FEB3-47F2-0622-E85A-BC25AB9BF11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4800600"/>
            <a:ext cx="8534400" cy="12954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accent1"/>
                </a:solidFill>
              </a:defRPr>
            </a:lvl1pPr>
            <a:lvl2pPr>
              <a:defRPr sz="140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068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1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657600" y="0"/>
            <a:ext cx="5486400" cy="6858000"/>
          </a:xfrm>
          <a:prstGeom prst="rect">
            <a:avLst/>
          </a:prstGeom>
          <a:solidFill>
            <a:srgbClr val="E6EBF0"/>
          </a:solidFill>
          <a:ln>
            <a:noFill/>
          </a:ln>
          <a:effectLst>
            <a:outerShdw blurRad="50800" dist="50800" dir="114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14" y="2876281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69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64D7AF-E2F5-1599-41AA-3C3E7364C4D0}"/>
              </a:ext>
            </a:extLst>
          </p:cNvPr>
          <p:cNvSpPr/>
          <p:nvPr userDrawn="1"/>
        </p:nvSpPr>
        <p:spPr>
          <a:xfrm>
            <a:off x="8534402" y="6477004"/>
            <a:ext cx="533399" cy="381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265F66-6D17-D963-C0E8-D5570992A0F6}"/>
              </a:ext>
            </a:extLst>
          </p:cNvPr>
          <p:cNvSpPr/>
          <p:nvPr userDrawn="1"/>
        </p:nvSpPr>
        <p:spPr>
          <a:xfrm>
            <a:off x="9019630" y="6477000"/>
            <a:ext cx="124369" cy="3810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7" y="6553200"/>
            <a:ext cx="9359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tx1"/>
                </a:solidFill>
              </a:rPr>
              <a:t>PUBLIC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15D4E-E4EE-28DF-8C01-159908B931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64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736" r:id="rId2"/>
    <p:sldLayoutId id="2147483665" r:id="rId3"/>
    <p:sldLayoutId id="2147483738" r:id="rId4"/>
    <p:sldLayoutId id="2147483713" r:id="rId5"/>
    <p:sldLayoutId id="2147483714" r:id="rId6"/>
    <p:sldLayoutId id="2147483715" r:id="rId7"/>
    <p:sldLayoutId id="2147483716" r:id="rId8"/>
    <p:sldLayoutId id="2147483755" r:id="rId9"/>
    <p:sldLayoutId id="2147483756" r:id="rId10"/>
    <p:sldLayoutId id="2147483717" r:id="rId11"/>
    <p:sldLayoutId id="2147483718" r:id="rId12"/>
    <p:sldLayoutId id="2147483719" r:id="rId13"/>
    <p:sldLayoutId id="2147483720" r:id="rId14"/>
    <p:sldLayoutId id="2147483666" r:id="rId15"/>
    <p:sldLayoutId id="2147483722" r:id="rId16"/>
    <p:sldLayoutId id="2147483737" r:id="rId17"/>
    <p:sldLayoutId id="2147483721" r:id="rId18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2" y="5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>
            <a:cxnSpLocks/>
          </p:cNvCxnSpPr>
          <p:nvPr userDrawn="1"/>
        </p:nvCxnSpPr>
        <p:spPr>
          <a:xfrm flipH="1">
            <a:off x="914400" y="6019800"/>
            <a:ext cx="3" cy="45720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E627B9B1-E043-8DC1-3EC7-0618B8D4608F}"/>
              </a:ext>
            </a:extLst>
          </p:cNvPr>
          <p:cNvSpPr/>
          <p:nvPr userDrawn="1"/>
        </p:nvSpPr>
        <p:spPr>
          <a:xfrm>
            <a:off x="8534402" y="6477004"/>
            <a:ext cx="533399" cy="381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60C3A2F-8F20-B658-C764-43B7B4E03C14}"/>
              </a:ext>
            </a:extLst>
          </p:cNvPr>
          <p:cNvSpPr/>
          <p:nvPr userDrawn="1"/>
        </p:nvSpPr>
        <p:spPr>
          <a:xfrm>
            <a:off x="9019630" y="6477000"/>
            <a:ext cx="124369" cy="3810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EB88D08-DDEE-00ED-73FF-063414CEEA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AB031E7-226A-613D-9699-D5B9B138274C}"/>
              </a:ext>
            </a:extLst>
          </p:cNvPr>
          <p:cNvCxnSpPr>
            <a:cxnSpLocks/>
          </p:cNvCxnSpPr>
          <p:nvPr userDrawn="1"/>
        </p:nvCxnSpPr>
        <p:spPr>
          <a:xfrm>
            <a:off x="914402" y="6477005"/>
            <a:ext cx="8138158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B4A18A6C-1485-2DE6-42D7-00D0F66FEAE0}"/>
              </a:ext>
            </a:extLst>
          </p:cNvPr>
          <p:cNvSpPr txBox="1"/>
          <p:nvPr userDrawn="1"/>
        </p:nvSpPr>
        <p:spPr>
          <a:xfrm>
            <a:off x="838200" y="6553200"/>
            <a:ext cx="9359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tx1"/>
                </a:solidFill>
              </a:rPr>
              <a:t>PUBLIC</a:t>
            </a:r>
          </a:p>
        </p:txBody>
      </p:sp>
    </p:spTree>
    <p:extLst>
      <p:ext uri="{BB962C8B-B14F-4D97-AF65-F5344CB8AC3E}">
        <p14:creationId xmlns:p14="http://schemas.microsoft.com/office/powerpoint/2010/main" val="4111403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terchange.puc.texas.gov/Documents/53911_124_1466880.PDF" TargetMode="Externa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725E7A3-361E-77E6-CE38-EFEC29FD6AE1}"/>
              </a:ext>
            </a:extLst>
          </p:cNvPr>
          <p:cNvSpPr txBox="1"/>
          <p:nvPr/>
        </p:nvSpPr>
        <p:spPr>
          <a:xfrm>
            <a:off x="3810000" y="2105561"/>
            <a:ext cx="5646034" cy="369331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b="1" dirty="0"/>
              <a:t>Aggregate Distributed Energy Resource (ADER) Pilot Program Transition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i="1" dirty="0">
                <a:solidFill>
                  <a:schemeClr val="tx2"/>
                </a:solidFill>
              </a:rPr>
              <a:t>David Maggio</a:t>
            </a:r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Principal, Market Design &amp; Analytics</a:t>
            </a:r>
          </a:p>
          <a:p>
            <a:endParaRPr lang="en-US" dirty="0">
              <a:solidFill>
                <a:schemeClr val="tx2"/>
              </a:solidFill>
              <a:cs typeface="Arial"/>
            </a:endParaRPr>
          </a:p>
          <a:p>
            <a:r>
              <a:rPr lang="en-US" dirty="0">
                <a:solidFill>
                  <a:schemeClr val="tx2"/>
                </a:solidFill>
                <a:cs typeface="Arial"/>
              </a:rPr>
              <a:t>February 27, 2025</a:t>
            </a:r>
          </a:p>
          <a:p>
            <a:r>
              <a:rPr lang="en-US" dirty="0">
                <a:solidFill>
                  <a:schemeClr val="tx2"/>
                </a:solidFill>
                <a:cs typeface="Arial"/>
              </a:rPr>
              <a:t>Technical Advisory Committee (TAC) Meeting</a:t>
            </a:r>
          </a:p>
          <a:p>
            <a:endParaRPr lang="en-US" dirty="0">
              <a:solidFill>
                <a:schemeClr val="tx2"/>
              </a:solidFill>
              <a:cs typeface="Arial"/>
            </a:endParaRPr>
          </a:p>
          <a:p>
            <a:r>
              <a:rPr lang="en-US" dirty="0">
                <a:solidFill>
                  <a:schemeClr val="tx2"/>
                </a:solidFill>
                <a:cs typeface="Arial"/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4077587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3D88C51-CAFA-2BF2-AC5B-2F31F84F4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06FABB0-2F1E-FEC3-751D-7D10750EE4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 February 6, 2025, Public Utility Commission of Texas (PUCT) staff filed a </a:t>
            </a:r>
            <a:r>
              <a:rPr lang="en-US" dirty="0">
                <a:hlinkClick r:id="rId2"/>
              </a:rPr>
              <a:t>memo</a:t>
            </a:r>
            <a:r>
              <a:rPr lang="en-US" dirty="0"/>
              <a:t> recommending that:</a:t>
            </a:r>
          </a:p>
          <a:p>
            <a:pPr lvl="1"/>
            <a:r>
              <a:rPr lang="en-US" dirty="0"/>
              <a:t>“…the pilot program and related discussions move to the ERCOT stakeholder process and seek to engage with a larger community of ERCOT market participants, beginning with a discussion at the Technical Advisory Committee about how best to move the project forward.”</a:t>
            </a:r>
          </a:p>
          <a:p>
            <a:endParaRPr lang="en-US" dirty="0"/>
          </a:p>
          <a:p>
            <a:r>
              <a:rPr lang="en-US" dirty="0"/>
              <a:t>At the Open Meeting on February 13, 2025, the Commission supported this recommendation and transition.</a:t>
            </a:r>
          </a:p>
          <a:p>
            <a:endParaRPr lang="en-US" dirty="0"/>
          </a:p>
          <a:p>
            <a:r>
              <a:rPr lang="en-US" dirty="0"/>
              <a:t>This presentation is intended to share the work that has been on-going with the ADER Task Force at the PUCT and to set the stage for this transition.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4431EAA-58E5-A784-9766-F191CC4BF3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787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C3499-20FE-82CC-76C0-316D34112F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Pilot Program Status (as of February 19, 2025)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8999A7-3590-53BF-06DD-75DD82513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B9697A6-101A-0938-D7F6-558FEA190011}"/>
              </a:ext>
            </a:extLst>
          </p:cNvPr>
          <p:cNvSpPr txBox="1">
            <a:spLocks/>
          </p:cNvSpPr>
          <p:nvPr/>
        </p:nvSpPr>
        <p:spPr>
          <a:xfrm>
            <a:off x="273081" y="2617391"/>
            <a:ext cx="4767128" cy="2215779"/>
          </a:xfrm>
          <a:prstGeom prst="rect">
            <a:avLst/>
          </a:prstGeom>
        </p:spPr>
        <p:txBody>
          <a:bodyPr lIns="274320" tIns="274320" rIns="274320" bIns="274320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rgbClr val="5B67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5B67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rgbClr val="5B67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200" kern="1200">
                <a:solidFill>
                  <a:srgbClr val="5B67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ERCOT has accepted 8 additional Details of the Aggregation (DOTA) forms. These potential ADERs are in various stages of registration and qualification.</a:t>
            </a:r>
          </a:p>
          <a:p>
            <a:r>
              <a:rPr lang="en-US" sz="1800" dirty="0"/>
              <a:t>Total ADER capacity (qualified and potential):</a:t>
            </a:r>
          </a:p>
          <a:p>
            <a:pPr lvl="1"/>
            <a:r>
              <a:rPr lang="en-US" sz="1600" dirty="0"/>
              <a:t>25.7 MW capability for energy</a:t>
            </a:r>
          </a:p>
          <a:p>
            <a:pPr lvl="1"/>
            <a:r>
              <a:rPr lang="en-US" sz="1600" dirty="0"/>
              <a:t>11 MW capability for Non-Spin</a:t>
            </a:r>
          </a:p>
          <a:p>
            <a:pPr lvl="1"/>
            <a:r>
              <a:rPr lang="en-US" sz="1600" dirty="0"/>
              <a:t>8.8 MW capability for ECRS</a:t>
            </a:r>
          </a:p>
          <a:p>
            <a:endParaRPr lang="en-US" sz="1800" dirty="0"/>
          </a:p>
          <a:p>
            <a:endParaRPr lang="en-US" sz="18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0311F4C-63AE-2448-C2D8-DA6184261037}"/>
              </a:ext>
            </a:extLst>
          </p:cNvPr>
          <p:cNvGrpSpPr/>
          <p:nvPr/>
        </p:nvGrpSpPr>
        <p:grpSpPr>
          <a:xfrm>
            <a:off x="4619242" y="2810111"/>
            <a:ext cx="3943733" cy="3514084"/>
            <a:chOff x="4518660" y="1981200"/>
            <a:chExt cx="4663440" cy="4239491"/>
          </a:xfrm>
        </p:grpSpPr>
        <p:pic>
          <p:nvPicPr>
            <p:cNvPr id="12" name="Picture 2">
              <a:extLst>
                <a:ext uri="{FF2B5EF4-FFF2-40B4-BE49-F238E27FC236}">
                  <a16:creationId xmlns:a16="http://schemas.microsoft.com/office/drawing/2014/main" id="{0E6B125C-9034-B4C9-D6AE-D1D4601AE42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8660" y="1981200"/>
              <a:ext cx="4663440" cy="42394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846E407-1B07-51EE-CD22-5D3EEAD311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03520" y="5550408"/>
              <a:ext cx="36667" cy="50000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F5C438A1-645D-8B5D-24B6-31BD11DD0355}"/>
              </a:ext>
            </a:extLst>
          </p:cNvPr>
          <p:cNvSpPr txBox="1"/>
          <p:nvPr/>
        </p:nvSpPr>
        <p:spPr>
          <a:xfrm>
            <a:off x="7780604" y="5599351"/>
            <a:ext cx="13163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14.3 MW (6)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008885C-C127-0302-6695-C7D1DD857515}"/>
              </a:ext>
            </a:extLst>
          </p:cNvPr>
          <p:cNvSpPr txBox="1"/>
          <p:nvPr/>
        </p:nvSpPr>
        <p:spPr>
          <a:xfrm>
            <a:off x="6402041" y="5248762"/>
            <a:ext cx="12025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3.4 MW (3)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506F8C0-F313-485B-5732-25F69F228EDA}"/>
              </a:ext>
            </a:extLst>
          </p:cNvPr>
          <p:cNvSpPr txBox="1"/>
          <p:nvPr/>
        </p:nvSpPr>
        <p:spPr>
          <a:xfrm>
            <a:off x="6925102" y="4108416"/>
            <a:ext cx="12025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7.3 MW (1)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6BB86ED-F4CE-5E59-F6A7-7BECE92F5832}"/>
              </a:ext>
            </a:extLst>
          </p:cNvPr>
          <p:cNvCxnSpPr>
            <a:cxnSpLocks/>
          </p:cNvCxnSpPr>
          <p:nvPr/>
        </p:nvCxnSpPr>
        <p:spPr>
          <a:xfrm flipH="1" flipV="1">
            <a:off x="7958891" y="5186834"/>
            <a:ext cx="249807" cy="4045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79B482F-C495-01E3-EAA5-E31C7786C985}"/>
              </a:ext>
            </a:extLst>
          </p:cNvPr>
          <p:cNvSpPr txBox="1"/>
          <p:nvPr/>
        </p:nvSpPr>
        <p:spPr>
          <a:xfrm>
            <a:off x="5660346" y="4238625"/>
            <a:ext cx="12025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0.7 MW (1)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7185B85-95FE-68BF-0773-FBFCFF00CCEA}"/>
              </a:ext>
            </a:extLst>
          </p:cNvPr>
          <p:cNvCxnSpPr>
            <a:cxnSpLocks/>
          </p:cNvCxnSpPr>
          <p:nvPr/>
        </p:nvCxnSpPr>
        <p:spPr>
          <a:xfrm>
            <a:off x="6614316" y="4565537"/>
            <a:ext cx="248603" cy="26763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FECE73F-D46C-D920-09E5-78D8E1B5ACD1}"/>
              </a:ext>
            </a:extLst>
          </p:cNvPr>
          <p:cNvSpPr txBox="1"/>
          <p:nvPr/>
        </p:nvSpPr>
        <p:spPr>
          <a:xfrm>
            <a:off x="6781532" y="2957016"/>
            <a:ext cx="20857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MWs for energy and count of ADERs by Load Zone for all 11 ADERs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10B9D1-7A8F-6C8B-1549-3491538C32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2957" y="832244"/>
            <a:ext cx="8534400" cy="2649398"/>
          </a:xfrm>
        </p:spPr>
        <p:txBody>
          <a:bodyPr/>
          <a:lstStyle/>
          <a:p>
            <a:r>
              <a:rPr lang="en-US" sz="1800" dirty="0"/>
              <a:t>The pilot initiated in late ’22 and is currently in Phase 2.  ADERs largely utilize the existing Controllable Load Resource (CLR) participation model and are eligible to provide Non-Spinning Reserve Service (Non-Spin) and ERCOT Contingency Reserve Service (ECRS).</a:t>
            </a:r>
          </a:p>
          <a:p>
            <a:r>
              <a:rPr lang="en-US" sz="1800" dirty="0"/>
              <a:t>There are currently 3 ADERs that have been qualified to participate in the wholesale electric market.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3389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96740E-AB22-1252-3C74-27B1AB4834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 Work with the ADER Task Force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69AFCB-C3AF-E184-D142-6A90F5E0A1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ERCOT staff has been working with the ADER Task Force to develop a governing document for Phase 3 for the pilot, with a goal to have Board approval in April.  Changes for Phase 3 have focused on:</a:t>
            </a:r>
          </a:p>
          <a:p>
            <a:pPr marL="800100" lvl="1" indent="-342900">
              <a:buFont typeface="+mj-lt"/>
              <a:buAutoNum type="arabicParenR"/>
            </a:pPr>
            <a:r>
              <a:rPr lang="en-US" dirty="0"/>
              <a:t>A new participation model option where ADERs can participate in the ERCOT market as Non-Controllable Load Resources (NCLRs).  I.e., Resources that provide Ancillary Services but are “blocky” in nature and aren’t actively dispatched through Security-Constrained Economic Dispatch (SCED) in Real-Time.</a:t>
            </a:r>
          </a:p>
          <a:p>
            <a:pPr marL="800100" lvl="1" indent="-342900">
              <a:buFont typeface="+mj-lt"/>
              <a:buAutoNum type="arabicParenR"/>
            </a:pPr>
            <a:r>
              <a:rPr lang="en-US" dirty="0"/>
              <a:t>Allowing 3rd party aggregators for NCLR-type ADERs when the individual premises/devices that make up the aggregation are larger than 100kW. (discussed further on next slide)</a:t>
            </a:r>
          </a:p>
          <a:p>
            <a:pPr marL="800100" lvl="1" indent="-342900">
              <a:buFont typeface="+mj-lt"/>
              <a:buAutoNum type="arabicParenR"/>
            </a:pPr>
            <a:r>
              <a:rPr lang="en-US" dirty="0"/>
              <a:t>Updates to pilot participation limits. (discussed further on next slide)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6BA4AA-C47F-EA74-20F0-10F7C7D2D2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969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717788-7FBB-84E0-E30D-75805468EF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Outstanding, Non-Consensus Items for the Phase 3 Governing Document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256960-377D-1726-CC24-F02132F0A4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0025" y="941388"/>
            <a:ext cx="8743950" cy="5619750"/>
          </a:xfrm>
        </p:spPr>
        <p:txBody>
          <a:bodyPr/>
          <a:lstStyle/>
          <a:p>
            <a:pPr>
              <a:buFont typeface="+mj-lt"/>
              <a:buAutoNum type="arabicParenR"/>
            </a:pPr>
            <a:r>
              <a:rPr lang="en-US" sz="1800" b="1" dirty="0"/>
              <a:t>3rd-Party Aggregators for NCLRs: </a:t>
            </a:r>
            <a:r>
              <a:rPr lang="en-US" sz="1800" dirty="0"/>
              <a:t>Compromise solution voted on by a majority of taskforce was to allow 3rd party aggregators for NCLR-type ADERs when the individual premises/devices that make up the aggregation are larger than 100kW.</a:t>
            </a:r>
          </a:p>
          <a:p>
            <a:pPr lvl="1"/>
            <a:r>
              <a:rPr lang="en-US" sz="1600" dirty="0"/>
              <a:t>The kW threshold was designed as a compromise with the assumption that these premises would not be residential consumers and would tend to be more sophisticated about their energy provider and arrangements.</a:t>
            </a:r>
          </a:p>
          <a:p>
            <a:pPr lvl="1"/>
            <a:r>
              <a:rPr lang="en-US" sz="1600" dirty="0"/>
              <a:t>There was a goal to find a balance between competition and consumer protection.</a:t>
            </a:r>
          </a:p>
          <a:p>
            <a:pPr lvl="1"/>
            <a:r>
              <a:rPr lang="en-US" sz="1600" dirty="0"/>
              <a:t>Opposition: a minority expressed concerns and have proposed that the concept be stricken from the governing document. </a:t>
            </a:r>
          </a:p>
          <a:p>
            <a:pPr>
              <a:buFont typeface="+mj-lt"/>
              <a:buAutoNum type="arabicParenR"/>
            </a:pPr>
            <a:r>
              <a:rPr lang="en-US" sz="1800" b="1" dirty="0"/>
              <a:t>Pilot Limit Increases: </a:t>
            </a:r>
            <a:r>
              <a:rPr lang="en-US" sz="1800" dirty="0"/>
              <a:t>Giving ERCOT staff additional flexibility to increase pilot limits without a governing document update by expanding the discretion to include the limit on a QSE’s ability to register more than 20% of the system-wide cap. </a:t>
            </a:r>
          </a:p>
          <a:p>
            <a:pPr lvl="1"/>
            <a:r>
              <a:rPr lang="en-US" sz="1600" dirty="0"/>
              <a:t>This was a majority endorsed compromise where the original proposal was to eliminate the per QSE limit all together.</a:t>
            </a:r>
          </a:p>
          <a:p>
            <a:pPr lvl="1"/>
            <a:r>
              <a:rPr lang="en-US" sz="1600" dirty="0"/>
              <a:t>Opposition: Some parties prefer the limit, but no one is strongly opposed to this language change. </a:t>
            </a:r>
          </a:p>
          <a:p>
            <a:pPr lvl="1"/>
            <a:endParaRPr lang="en-US" sz="1600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9F2675-B811-BADC-DEB2-AC7ADF095A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0917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14E9E-331B-8CF9-07D9-75DDB65C7C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Near-Term Steps for TAC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CFCD37-05CD-9EB6-F8FF-01E77A2F8B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most immediate task for TAC will be deciding where within the ERCOT stakeholder process detailed discussions regarding the pilot will occur.</a:t>
            </a:r>
          </a:p>
          <a:p>
            <a:endParaRPr lang="en-US" dirty="0"/>
          </a:p>
          <a:p>
            <a:r>
              <a:rPr lang="en-US" dirty="0"/>
              <a:t>From there, the goal would be working with the identified stakeholder group to finalize open items for the Phase 3 </a:t>
            </a:r>
            <a:r>
              <a:rPr lang="en-US"/>
              <a:t>governing document </a:t>
            </a:r>
            <a:r>
              <a:rPr lang="en-US" dirty="0"/>
              <a:t>so that it can be taken to the ERCOT Board for approval:</a:t>
            </a:r>
          </a:p>
          <a:p>
            <a:pPr lvl="1"/>
            <a:r>
              <a:rPr lang="en-US" dirty="0"/>
              <a:t>General review of the proposed governing document changes;</a:t>
            </a:r>
          </a:p>
          <a:p>
            <a:pPr lvl="1"/>
            <a:r>
              <a:rPr lang="en-US" dirty="0"/>
              <a:t>Moving forward on non-consensus items; and </a:t>
            </a:r>
          </a:p>
          <a:p>
            <a:pPr lvl="1"/>
            <a:r>
              <a:rPr lang="en-US" dirty="0"/>
              <a:t>Updates to the governing document to remove references to the ADER Task Force as the place for pilot discussion.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187025-BE48-1C53-5616-C832D4F78A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638371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Slid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orizont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Gr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BF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Vertic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8d5ee879-813f-4fb9-b7c2-a59846c21aeb" xsi:nil="true"/>
    <Audience xmlns="8d5ee879-813f-4fb9-b7c2-a59846c21aeb">Public</Audience>
    <Dimensions xmlns="8d5ee879-813f-4fb9-b7c2-a59846c21aeb">Default Width</Dimensions>
    <Month xmlns="8d5ee879-813f-4fb9-b7c2-a59846c21aeb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0999AAC16EAB41985F08B9B30BD6F8" ma:contentTypeVersion="7" ma:contentTypeDescription="Create a new document." ma:contentTypeScope="" ma:versionID="f334b19ed6e11c8a018bfc43c5e9f5e2">
  <xsd:schema xmlns:xsd="http://www.w3.org/2001/XMLSchema" xmlns:xs="http://www.w3.org/2001/XMLSchema" xmlns:p="http://schemas.microsoft.com/office/2006/metadata/properties" xmlns:ns2="8d5ee879-813f-4fb9-b7c2-a59846c21aeb" targetNamespace="http://schemas.microsoft.com/office/2006/metadata/properties" ma:root="true" ma:fieldsID="6d0723ded436bfb6175ba8e1f6eccadf" ns2:_="">
    <xsd:import namespace="8d5ee879-813f-4fb9-b7c2-a59846c21aeb"/>
    <xsd:element name="properties">
      <xsd:complexType>
        <xsd:sequence>
          <xsd:element name="documentManagement">
            <xsd:complexType>
              <xsd:all>
                <xsd:element ref="ns2:Audience" minOccurs="0"/>
                <xsd:element ref="ns2:Year" minOccurs="0"/>
                <xsd:element ref="ns2:MediaServiceMetadata" minOccurs="0"/>
                <xsd:element ref="ns2:MediaServiceFastMetadata" minOccurs="0"/>
                <xsd:element ref="ns2:Dimensions" minOccurs="0"/>
                <xsd:element ref="ns2:MediaServiceObjectDetectorVersions" minOccurs="0"/>
                <xsd:element ref="ns2:Mont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5ee879-813f-4fb9-b7c2-a59846c21aeb" elementFormDefault="qualified">
    <xsd:import namespace="http://schemas.microsoft.com/office/2006/documentManagement/types"/>
    <xsd:import namespace="http://schemas.microsoft.com/office/infopath/2007/PartnerControls"/>
    <xsd:element name="Audience" ma:index="8" nillable="true" ma:displayName="Audience" ma:format="Dropdown" ma:internalName="Audience">
      <xsd:simpleType>
        <xsd:restriction base="dms:Choice">
          <xsd:enumeration value="Confidential"/>
          <xsd:enumeration value="Public"/>
          <xsd:enumeration value="Internal"/>
          <xsd:enumeration value="Board of Directors"/>
        </xsd:restriction>
      </xsd:simpleType>
    </xsd:element>
    <xsd:element name="Year" ma:index="9" nillable="true" ma:displayName="Year" ma:format="Dropdown" ma:internalName="Year">
      <xsd:simpleType>
        <xsd:restriction base="dms:Choice">
          <xsd:enumeration value="2022"/>
          <xsd:enumeration value="2023"/>
          <xsd:enumeration value="2024"/>
          <xsd:enumeration value="2025"/>
        </xsd:restriction>
      </xsd:simple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Dimensions" ma:index="12" nillable="true" ma:displayName="Dimensions" ma:format="Dropdown" ma:internalName="Dimensions">
      <xsd:simpleType>
        <xsd:restriction base="dms:Choice">
          <xsd:enumeration value="Widescreen (16:9)"/>
          <xsd:enumeration value="Default Width"/>
          <xsd:enumeration value="HD"/>
        </xsd:restriction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onth" ma:index="14" nillable="true" ma:displayName="Month" ma:format="Dropdown" ma:internalName="Month">
      <xsd:simpleType>
        <xsd:restriction base="dms:Choice">
          <xsd:enumeration value="January"/>
          <xsd:enumeration value="February"/>
          <xsd:enumeration value="March"/>
          <xsd:enumeration value="April"/>
          <xsd:enumeration value="MAy"/>
          <xsd:enumeration value="June"/>
          <xsd:enumeration value="July"/>
          <xsd:enumeration value="August"/>
          <xsd:enumeration value="September"/>
          <xsd:enumeration value="October"/>
          <xsd:enumeration value="November"/>
          <xsd:enumeration value="December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A526C54-2038-4DDB-9077-84C80FF069E0}">
  <ds:schemaRefs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www.w3.org/XML/1998/namespace"/>
    <ds:schemaRef ds:uri="http://schemas.microsoft.com/office/2006/metadata/properties"/>
    <ds:schemaRef ds:uri="http://purl.org/dc/elements/1.1/"/>
    <ds:schemaRef ds:uri="8d5ee879-813f-4fb9-b7c2-a59846c21aeb"/>
    <ds:schemaRef ds:uri="http://schemas.openxmlformats.org/package/2006/metadata/core-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86A6CD9-B3E1-40D4-996B-E55652A7B6C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d5ee879-813f-4fb9-b7c2-a59846c21ae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F18ABE5-2C97-4413-ACB0-B3080BAFCAD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284</TotalTime>
  <Words>739</Words>
  <Application>Microsoft Office PowerPoint</Application>
  <PresentationFormat>On-screen Show (4:3)</PresentationFormat>
  <Paragraphs>55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Cover Slide</vt:lpstr>
      <vt:lpstr>Horizontal Theme</vt:lpstr>
      <vt:lpstr>Vertical Theme</vt:lpstr>
      <vt:lpstr>PowerPoint Presentation</vt:lpstr>
      <vt:lpstr>Introduction</vt:lpstr>
      <vt:lpstr>Pilot Program Status (as of February 19, 2025) </vt:lpstr>
      <vt:lpstr>Recent Work with the ADER Task Force</vt:lpstr>
      <vt:lpstr>Outstanding, Non-Consensus Items for the Phase 3 Governing Document</vt:lpstr>
      <vt:lpstr>Near-Term Steps for TAC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Maggio, Dave</cp:lastModifiedBy>
  <cp:revision>28</cp:revision>
  <cp:lastPrinted>2017-10-10T21:31:05Z</cp:lastPrinted>
  <dcterms:created xsi:type="dcterms:W3CDTF">2016-01-21T15:20:31Z</dcterms:created>
  <dcterms:modified xsi:type="dcterms:W3CDTF">2025-02-20T17:58:18Z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0x0101006D0999AAC16EAB41985F08B9B30BD6F8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2023-04-04T20:11:24Z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2ffd7455-2a10-4c42-ab9a-33fe7556bcb5</vt:lpwstr>
  </property>
  <property fmtid="{D5CDD505-2E9C-101B-9397-08002B2CF9AE}" pid="9" name="MSIP_Label_7084cbda-52b8-46fb-a7b7-cb5bd465ed85_ContentBits">
    <vt:lpwstr>0</vt:lpwstr>
  </property>
</Properties>
</file>