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3"/>
  </p:notesMasterIdLst>
  <p:handoutMasterIdLst>
    <p:handoutMasterId r:id="rId14"/>
  </p:handoutMasterIdLst>
  <p:sldIdLst>
    <p:sldId id="550" r:id="rId7"/>
    <p:sldId id="549" r:id="rId8"/>
    <p:sldId id="555" r:id="rId9"/>
    <p:sldId id="552" r:id="rId10"/>
    <p:sldId id="553" r:id="rId11"/>
    <p:sldId id="55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550D8AE-2202-2DEA-AAAC-65B84E50E45F}" name="Kristin Abbott" initials="KA" userId="Kristin Abbott" providerId="None"/>
  <p188:author id="{0BA559BF-C10E-E72B-094B-8322E07F4796}" name="Collins, Keith" initials="KC" userId="S::Keith.Collins@ercot.com::bf982f14-b726-4b2a-bff8-6f7cf9674ef3" providerId="AD"/>
  <p188:author id="{43831BD2-3014-FC08-390A-9936949E1516}" name="Maggio, Dave" initials="DM" userId="S::David.Maggio@ercot.com::ac169136-3d92-4093-a1ee-cd2fa0ab63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C61"/>
    <a:srgbClr val="00AEC7"/>
    <a:srgbClr val="E6EBF0"/>
    <a:srgbClr val="98C3FA"/>
    <a:srgbClr val="70CDD9"/>
    <a:srgbClr val="8DC3E5"/>
    <a:srgbClr val="A9E5EA"/>
    <a:srgbClr val="5B6770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change.puc.texas.gov/Documents/53911_124_1466880.PDF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25E7A3-361E-77E6-CE38-EFEC29FD6AE1}"/>
              </a:ext>
            </a:extLst>
          </p:cNvPr>
          <p:cNvSpPr txBox="1"/>
          <p:nvPr/>
        </p:nvSpPr>
        <p:spPr>
          <a:xfrm>
            <a:off x="3810000" y="2105561"/>
            <a:ext cx="5397610" cy="40626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/>
              <a:t>Aggregate Distributed Energy Resource (ADER) Pilot Program Transition and Non-Consensus Items for Phase 3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Ryan King</a:t>
            </a:r>
          </a:p>
          <a:p>
            <a:r>
              <a:rPr lang="en-US" dirty="0">
                <a:solidFill>
                  <a:schemeClr val="tx2"/>
                </a:solidFill>
              </a:rPr>
              <a:t>Manager, Market Design</a:t>
            </a:r>
          </a:p>
          <a:p>
            <a:endParaRPr lang="en-US" dirty="0">
              <a:solidFill>
                <a:schemeClr val="tx2"/>
              </a:solidFill>
              <a:cs typeface="Arial"/>
            </a:endParaRPr>
          </a:p>
          <a:p>
            <a:r>
              <a:rPr lang="en-US" dirty="0">
                <a:solidFill>
                  <a:schemeClr val="tx2"/>
                </a:solidFill>
                <a:cs typeface="Arial"/>
              </a:rPr>
              <a:t>March 5, 2025</a:t>
            </a:r>
          </a:p>
          <a:p>
            <a:r>
              <a:rPr lang="en-US" dirty="0">
                <a:solidFill>
                  <a:schemeClr val="tx2"/>
                </a:solidFill>
                <a:cs typeface="Arial"/>
              </a:rPr>
              <a:t>Wholesale Market Subcommittee (WMS) Meeting</a:t>
            </a:r>
          </a:p>
          <a:p>
            <a:endParaRPr lang="en-US" dirty="0">
              <a:solidFill>
                <a:schemeClr val="tx2"/>
              </a:solidFill>
              <a:cs typeface="Arial"/>
            </a:endParaRPr>
          </a:p>
          <a:p>
            <a:r>
              <a:rPr lang="en-US" dirty="0">
                <a:solidFill>
                  <a:schemeClr val="tx2"/>
                </a:solidFill>
                <a:cs typeface="Arial"/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7758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D88C51-CAFA-2BF2-AC5B-2F31F84F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6FABB0-2F1E-FEC3-751D-7D10750EE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On February 6, 2025, Public Utility Commission of Texas (PUCT) staff filed a </a:t>
            </a:r>
            <a:r>
              <a:rPr lang="en-US" sz="1800" dirty="0">
                <a:hlinkClick r:id="rId2"/>
              </a:rPr>
              <a:t>memo</a:t>
            </a:r>
            <a:r>
              <a:rPr lang="en-US" sz="1800" dirty="0"/>
              <a:t> recommending that:</a:t>
            </a:r>
          </a:p>
          <a:p>
            <a:pPr lvl="1"/>
            <a:r>
              <a:rPr lang="en-US" sz="1600" dirty="0"/>
              <a:t>“…the pilot program and related discussions move to the ERCOT stakeholder process and seek to engage with a larger community of ERCOT market participants, beginning with a discussion at the Technical Advisory Committee about how best to move the project forward.”</a:t>
            </a:r>
          </a:p>
          <a:p>
            <a:r>
              <a:rPr lang="en-US" sz="1800" dirty="0"/>
              <a:t>At the Open Meeting on February 13, 2025, the Commission supported this recommendation and transition.</a:t>
            </a:r>
          </a:p>
          <a:p>
            <a:r>
              <a:rPr lang="en-US" sz="1800" dirty="0"/>
              <a:t>On February 27, 2025, the Technical Advisory Committee (TAC) opted to give ownership of this topic to WMS.</a:t>
            </a:r>
          </a:p>
          <a:p>
            <a:r>
              <a:rPr lang="en-US" sz="1800" dirty="0"/>
              <a:t>This presentation is intended to share the work that has been on-going with the ADER Task Force at the PUCT with a focus on non-consensus items for what will be included in the Phase 3 governing document.</a:t>
            </a:r>
          </a:p>
          <a:p>
            <a:pPr lvl="1"/>
            <a:r>
              <a:rPr lang="en-US" sz="1600" dirty="0"/>
              <a:t>The near-term goal is to have resolution on these items so that the Phase 3 governing document can be taken to the ERCOT Board or Directors (Board) in June for their approval.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431EAA-58E5-A784-9766-F191CC4BF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87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C3499-20FE-82CC-76C0-316D3411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Program Status (as of February 19, 2025)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999A7-3590-53BF-06DD-75DD82513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B9697A6-101A-0938-D7F6-558FEA190011}"/>
              </a:ext>
            </a:extLst>
          </p:cNvPr>
          <p:cNvSpPr txBox="1">
            <a:spLocks/>
          </p:cNvSpPr>
          <p:nvPr/>
        </p:nvSpPr>
        <p:spPr>
          <a:xfrm>
            <a:off x="273081" y="2617391"/>
            <a:ext cx="4767128" cy="2215779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ERCOT has accepted 8 additional Details of the Aggregation (DOTA) forms. These potential ADERs are in various stages of registration and qualification.</a:t>
            </a:r>
          </a:p>
          <a:p>
            <a:r>
              <a:rPr lang="en-US" sz="1800" dirty="0"/>
              <a:t>Total ADER capacity (qualified and potential):</a:t>
            </a:r>
          </a:p>
          <a:p>
            <a:pPr lvl="1"/>
            <a:r>
              <a:rPr lang="en-US" sz="1600" dirty="0"/>
              <a:t>25.7 MW capability for energy</a:t>
            </a:r>
          </a:p>
          <a:p>
            <a:pPr lvl="1"/>
            <a:r>
              <a:rPr lang="en-US" sz="1600" dirty="0"/>
              <a:t>11 MW capability for Non-Spin</a:t>
            </a:r>
          </a:p>
          <a:p>
            <a:pPr lvl="1"/>
            <a:r>
              <a:rPr lang="en-US" sz="1600" dirty="0"/>
              <a:t>8.8 MW capability for ECRS</a:t>
            </a:r>
          </a:p>
          <a:p>
            <a:endParaRPr lang="en-US" sz="1800" dirty="0"/>
          </a:p>
          <a:p>
            <a:endParaRPr lang="en-US" sz="18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0311F4C-63AE-2448-C2D8-DA6184261037}"/>
              </a:ext>
            </a:extLst>
          </p:cNvPr>
          <p:cNvGrpSpPr/>
          <p:nvPr/>
        </p:nvGrpSpPr>
        <p:grpSpPr>
          <a:xfrm>
            <a:off x="4619242" y="2810111"/>
            <a:ext cx="3943733" cy="3514084"/>
            <a:chOff x="4518660" y="1981200"/>
            <a:chExt cx="4663440" cy="4239491"/>
          </a:xfrm>
        </p:grpSpPr>
        <p:pic>
          <p:nvPicPr>
            <p:cNvPr id="12" name="Picture 2">
              <a:extLst>
                <a:ext uri="{FF2B5EF4-FFF2-40B4-BE49-F238E27FC236}">
                  <a16:creationId xmlns:a16="http://schemas.microsoft.com/office/drawing/2014/main" id="{0E6B125C-9034-B4C9-D6AE-D1D4601AE4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8660" y="1981200"/>
              <a:ext cx="4663440" cy="42394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846E407-1B07-51EE-CD22-5D3EEAD311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03520" y="5550408"/>
              <a:ext cx="36667" cy="50000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5C438A1-645D-8B5D-24B6-31BD11DD0355}"/>
              </a:ext>
            </a:extLst>
          </p:cNvPr>
          <p:cNvSpPr txBox="1"/>
          <p:nvPr/>
        </p:nvSpPr>
        <p:spPr>
          <a:xfrm>
            <a:off x="7780604" y="5599351"/>
            <a:ext cx="13163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14.3 MW (6)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08885C-C127-0302-6695-C7D1DD857515}"/>
              </a:ext>
            </a:extLst>
          </p:cNvPr>
          <p:cNvSpPr txBox="1"/>
          <p:nvPr/>
        </p:nvSpPr>
        <p:spPr>
          <a:xfrm>
            <a:off x="6402041" y="5248762"/>
            <a:ext cx="1202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3.4 MW (3)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06F8C0-F313-485B-5732-25F69F228EDA}"/>
              </a:ext>
            </a:extLst>
          </p:cNvPr>
          <p:cNvSpPr txBox="1"/>
          <p:nvPr/>
        </p:nvSpPr>
        <p:spPr>
          <a:xfrm>
            <a:off x="6925102" y="4108416"/>
            <a:ext cx="1202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7.3 MW (1)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6BB86ED-F4CE-5E59-F6A7-7BECE92F5832}"/>
              </a:ext>
            </a:extLst>
          </p:cNvPr>
          <p:cNvCxnSpPr>
            <a:cxnSpLocks/>
          </p:cNvCxnSpPr>
          <p:nvPr/>
        </p:nvCxnSpPr>
        <p:spPr>
          <a:xfrm flipH="1" flipV="1">
            <a:off x="7958891" y="5186834"/>
            <a:ext cx="249807" cy="404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79B482F-C495-01E3-EAA5-E31C7786C985}"/>
              </a:ext>
            </a:extLst>
          </p:cNvPr>
          <p:cNvSpPr txBox="1"/>
          <p:nvPr/>
        </p:nvSpPr>
        <p:spPr>
          <a:xfrm>
            <a:off x="5660346" y="4238625"/>
            <a:ext cx="1202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0.7 MW (1)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185B85-95FE-68BF-0773-FBFCFF00CCEA}"/>
              </a:ext>
            </a:extLst>
          </p:cNvPr>
          <p:cNvCxnSpPr>
            <a:cxnSpLocks/>
          </p:cNvCxnSpPr>
          <p:nvPr/>
        </p:nvCxnSpPr>
        <p:spPr>
          <a:xfrm>
            <a:off x="6614316" y="4565537"/>
            <a:ext cx="248603" cy="26763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FECE73F-D46C-D920-09E5-78D8E1B5ACD1}"/>
              </a:ext>
            </a:extLst>
          </p:cNvPr>
          <p:cNvSpPr txBox="1"/>
          <p:nvPr/>
        </p:nvSpPr>
        <p:spPr>
          <a:xfrm>
            <a:off x="6781532" y="2957016"/>
            <a:ext cx="2085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MWs for energy and count of ADERs by Load Zone for all 11 ADERs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0B9D1-7A8F-6C8B-1549-3491538C3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957" y="832244"/>
            <a:ext cx="8534400" cy="2649398"/>
          </a:xfrm>
        </p:spPr>
        <p:txBody>
          <a:bodyPr/>
          <a:lstStyle/>
          <a:p>
            <a:r>
              <a:rPr lang="en-US" sz="1800" dirty="0"/>
              <a:t>The pilot initiated in late ’22 and is currently in Phase 2.  ADERs largely utilize the existing Controllable Load Resource (CLR) participation model and are eligible to provide Non-Spinning Reserve Service (Non-Spin) and ERCOT Contingency Reserve Service (ECRS).</a:t>
            </a:r>
          </a:p>
          <a:p>
            <a:r>
              <a:rPr lang="en-US" sz="1800" dirty="0"/>
              <a:t>There are currently 3 ADERs that have been qualified to participate in the wholesale electric market.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389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6740E-AB22-1252-3C74-27B1AB483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Work with the ADER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9AFCB-C3AF-E184-D142-6A90F5E0A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staff has been working with the ADER Task Force to develop a governing document for Phase 3 for the pilot, with a goal to have Board approval in April.  Changes for Phase 3 have focused on: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/>
              <a:t>A new participation model option where ADERs can participate in the ERCOT market as Non-Controllable Load Resources (NCLRs).  I.e., Resources that provide Ancillary Services but are “blocky” in nature and aren’t actively dispatched through Security-Constrained Economic Dispatch (SCED) in Real-Time.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/>
              <a:t>Allowing 3rd party aggregators for NCLR-type ADERs when the individual premises/devices that make up the aggregation are larger than 100kW. (discussed further on next slide)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/>
              <a:t>Updates to pilot participation limits. (discussed further on next slide)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BA4AA-C47F-EA74-20F0-10F7C7D2D2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6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17788-7FBB-84E0-E30D-75805468E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Outstanding, Non-Consensus Items for the Phase 3 Governing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56960-377D-1726-CC24-F02132F0A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" y="941388"/>
            <a:ext cx="8743950" cy="5619750"/>
          </a:xfrm>
        </p:spPr>
        <p:txBody>
          <a:bodyPr/>
          <a:lstStyle/>
          <a:p>
            <a:pPr>
              <a:buFont typeface="+mj-lt"/>
              <a:buAutoNum type="arabicParenR"/>
            </a:pPr>
            <a:r>
              <a:rPr lang="en-US" sz="1800" b="1" dirty="0"/>
              <a:t>3rd-Party Aggregators for NCLRs: </a:t>
            </a:r>
            <a:r>
              <a:rPr lang="en-US" sz="1800" dirty="0"/>
              <a:t>Compromise solution voted on by a majority of taskforce was to allow 3rd party aggregators for NCLR-type ADERs when the individual premises/devices that make up the aggregation are larger than 100kW.</a:t>
            </a:r>
          </a:p>
          <a:p>
            <a:pPr lvl="1"/>
            <a:r>
              <a:rPr lang="en-US" sz="1600" dirty="0"/>
              <a:t>The kW threshold was designed as a compromise with the assumption that these premises would not be residential consumers and would tend to be more sophisticated about their energy provider and arrangements.</a:t>
            </a:r>
          </a:p>
          <a:p>
            <a:pPr lvl="1"/>
            <a:r>
              <a:rPr lang="en-US" sz="1600" dirty="0"/>
              <a:t>There was a goal to find a balance between competition and consumer protection.</a:t>
            </a:r>
          </a:p>
          <a:p>
            <a:pPr lvl="1"/>
            <a:r>
              <a:rPr lang="en-US" sz="1600" dirty="0"/>
              <a:t>Opposition: a minority expressed concerns and have proposed that the concept be stricken from the governing document. </a:t>
            </a:r>
          </a:p>
          <a:p>
            <a:pPr>
              <a:buFont typeface="+mj-lt"/>
              <a:buAutoNum type="arabicParenR"/>
            </a:pPr>
            <a:r>
              <a:rPr lang="en-US" sz="1800" b="1" dirty="0"/>
              <a:t>Pilot Limit Increases: </a:t>
            </a:r>
            <a:r>
              <a:rPr lang="en-US" sz="1800" dirty="0"/>
              <a:t>Giving ERCOT staff additional flexibility to increase pilot limits without a governing document update by expanding the discretion to include the limit on a QSE’s ability to register more than 20% of the system-wide cap. </a:t>
            </a:r>
          </a:p>
          <a:p>
            <a:pPr lvl="1"/>
            <a:r>
              <a:rPr lang="en-US" sz="1600" dirty="0"/>
              <a:t>This was a majority endorsed compromise where the original proposal was to eliminate the per QSE limit all together.</a:t>
            </a:r>
          </a:p>
          <a:p>
            <a:pPr lvl="1"/>
            <a:r>
              <a:rPr lang="en-US" sz="1600" dirty="0"/>
              <a:t>Opposition: Some parties prefer the limit, but no one is strongly opposed to this language change. </a:t>
            </a:r>
          </a:p>
          <a:p>
            <a:pPr lvl="1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F2675-B811-BADC-DEB2-AC7ADF095A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91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14E9E-331B-8CF9-07D9-75DDB65C7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for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FCD37-05CD-9EB6-F8FF-01E77A2F8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near-term, the goal is to take the Phase 3 governing document to the Board in June for their approval along with a report for Phase 2.</a:t>
            </a:r>
          </a:p>
          <a:p>
            <a:endParaRPr lang="en-US" dirty="0"/>
          </a:p>
          <a:p>
            <a:r>
              <a:rPr lang="en-US" sz="2000" dirty="0"/>
              <a:t>For this to happen, the focus for WMS is the two non-consensus items from the previous slide.</a:t>
            </a:r>
          </a:p>
          <a:p>
            <a:endParaRPr lang="en-US" dirty="0"/>
          </a:p>
          <a:p>
            <a:r>
              <a:rPr lang="en-US" dirty="0"/>
              <a:t>A draft of the Phase 3 governing document was posted for today’s meeting.  In addition to capturing input related to the non-consensus items, ERCOT staff will be working on additional edits to recognize the transition and to remove references to the ADER Task Force as the place for pilot discussion.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187025-BE48-1C53-5616-C832D4F78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38371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6A6CD9-B3E1-40D4-996B-E55652A7B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schemas.microsoft.com/office/2006/metadata/properties"/>
    <ds:schemaRef ds:uri="http://purl.org/dc/elements/1.1/"/>
    <ds:schemaRef ds:uri="8d5ee879-813f-4fb9-b7c2-a59846c21aeb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817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Introduction</vt:lpstr>
      <vt:lpstr>Pilot Program Status (as of February 19, 2025) </vt:lpstr>
      <vt:lpstr>Recent Work with the ADER Task Force</vt:lpstr>
      <vt:lpstr>Outstanding, Non-Consensus Items for the Phase 3 Governing Document</vt:lpstr>
      <vt:lpstr>Next Steps for WMS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Maggio, Dave</cp:lastModifiedBy>
  <cp:revision>29</cp:revision>
  <cp:lastPrinted>2017-10-10T21:31:05Z</cp:lastPrinted>
  <dcterms:created xsi:type="dcterms:W3CDTF">2016-01-21T15:20:31Z</dcterms:created>
  <dcterms:modified xsi:type="dcterms:W3CDTF">2025-02-27T19:32:11Z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