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7"/>
  </p:notesMasterIdLst>
  <p:handoutMasterIdLst>
    <p:handoutMasterId r:id="rId18"/>
  </p:handoutMasterIdLst>
  <p:sldIdLst>
    <p:sldId id="260" r:id="rId6"/>
    <p:sldId id="584" r:id="rId7"/>
    <p:sldId id="581" r:id="rId8"/>
    <p:sldId id="585" r:id="rId9"/>
    <p:sldId id="589" r:id="rId10"/>
    <p:sldId id="588" r:id="rId11"/>
    <p:sldId id="591" r:id="rId12"/>
    <p:sldId id="592" r:id="rId13"/>
    <p:sldId id="590" r:id="rId14"/>
    <p:sldId id="593" r:id="rId15"/>
    <p:sldId id="58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26D07C"/>
    <a:srgbClr val="0076C6"/>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FD3B33-9449-4CF5-869A-EE72C71DAFCB}" v="6" dt="2025-02-26T15:18:58.050"/>
    <p1510:client id="{676C13CB-C9F4-4344-A419-DFB436041B80}" v="1" dt="2025-02-27T02:11:44.461"/>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676C13CB-C9F4-4344-A419-DFB436041B80}"/>
    <pc:docChg chg="undo custSel modSld">
      <pc:chgData name="Badri, Sreenivas" userId="0b43dccd-042e-4be0-871d-afa1d90d6a2e" providerId="ADAL" clId="{676C13CB-C9F4-4344-A419-DFB436041B80}" dt="2025-02-27T14:22:42.825" v="59" actId="20577"/>
      <pc:docMkLst>
        <pc:docMk/>
      </pc:docMkLst>
      <pc:sldChg chg="modSp mod">
        <pc:chgData name="Badri, Sreenivas" userId="0b43dccd-042e-4be0-871d-afa1d90d6a2e" providerId="ADAL" clId="{676C13CB-C9F4-4344-A419-DFB436041B80}" dt="2025-02-27T14:22:42.825" v="59" actId="20577"/>
        <pc:sldMkLst>
          <pc:docMk/>
          <pc:sldMk cId="1902031711" sldId="591"/>
        </pc:sldMkLst>
        <pc:spChg chg="mod">
          <ac:chgData name="Badri, Sreenivas" userId="0b43dccd-042e-4be0-871d-afa1d90d6a2e" providerId="ADAL" clId="{676C13CB-C9F4-4344-A419-DFB436041B80}" dt="2025-02-27T14:22:42.825" v="59" actId="20577"/>
          <ac:spMkLst>
            <pc:docMk/>
            <pc:sldMk cId="1902031711" sldId="591"/>
            <ac:spMk id="10" creationId="{E3208117-FCBF-86B6-E8F1-E9022CB759B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2/26/2025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files/docs/2025/02/19/6a_RTCB_Market_Trials_Handbook_3_OpenLoop_RTC_SCED_02192025_POST.docx"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files/docs/2025/01/13/5_RTCB_Market_Trials_Handbook_1_MarketSubmissions_12102024_v2.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1754326"/>
          </a:xfrm>
          <a:prstGeom prst="rect">
            <a:avLst/>
          </a:prstGeom>
          <a:noFill/>
        </p:spPr>
        <p:txBody>
          <a:bodyPr wrap="square" rtlCol="0">
            <a:spAutoFit/>
          </a:bodyPr>
          <a:lstStyle/>
          <a:p>
            <a:r>
              <a:rPr lang="en-US" b="1" dirty="0">
                <a:solidFill>
                  <a:schemeClr val="tx2"/>
                </a:solidFill>
              </a:rPr>
              <a:t>RTC+B Market Trials Systems Readiness for Market Submissions</a:t>
            </a:r>
          </a:p>
          <a:p>
            <a:endParaRPr lang="en-US" dirty="0">
              <a:solidFill>
                <a:schemeClr val="tx2"/>
              </a:solidFill>
            </a:endParaRPr>
          </a:p>
          <a:p>
            <a:r>
              <a:rPr lang="en-US" dirty="0">
                <a:solidFill>
                  <a:schemeClr val="tx2"/>
                </a:solidFill>
              </a:rPr>
              <a:t>Sruthi Hariharan</a:t>
            </a:r>
          </a:p>
          <a:p>
            <a:r>
              <a:rPr lang="en-US" dirty="0">
                <a:solidFill>
                  <a:schemeClr val="tx2"/>
                </a:solidFill>
              </a:rPr>
              <a:t>February 27,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Example 2: RTC Market trials Handbook 3 - Open loop testing (DRAFT)</a:t>
            </a:r>
          </a:p>
          <a:p>
            <a:pPr marL="0" indent="0">
              <a:buNone/>
            </a:pPr>
            <a:r>
              <a:rPr lang="en-US" sz="1600" dirty="0">
                <a:hlinkClick r:id="rId2"/>
              </a:rPr>
              <a:t>https://www.ercot.com/files/docs/2025/02/19/6a_RTCB_Market_Trials_Handbook_3_OpenLoop_RTC_SCED_02192025_POST.docx</a:t>
            </a:r>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8" name="Picture 7">
            <a:extLst>
              <a:ext uri="{FF2B5EF4-FFF2-40B4-BE49-F238E27FC236}">
                <a16:creationId xmlns:a16="http://schemas.microsoft.com/office/drawing/2014/main" id="{3A25E707-925E-295F-A30D-B80022CDC533}"/>
              </a:ext>
            </a:extLst>
          </p:cNvPr>
          <p:cNvPicPr>
            <a:picLocks noChangeAspect="1"/>
          </p:cNvPicPr>
          <p:nvPr/>
        </p:nvPicPr>
        <p:blipFill>
          <a:blip r:embed="rId3"/>
          <a:stretch>
            <a:fillRect/>
          </a:stretch>
        </p:blipFill>
        <p:spPr>
          <a:xfrm>
            <a:off x="881977" y="2049597"/>
            <a:ext cx="7140559" cy="39932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77841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 Systems Readiness for Market Submissions</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829969" y="3329425"/>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935813"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1" name="Rectangle 10">
            <a:extLst>
              <a:ext uri="{FF2B5EF4-FFF2-40B4-BE49-F238E27FC236}">
                <a16:creationId xmlns:a16="http://schemas.microsoft.com/office/drawing/2014/main" id="{3C6B17F2-3C08-2302-8445-CB00D94EB984}"/>
              </a:ext>
            </a:extLst>
          </p:cNvPr>
          <p:cNvSpPr/>
          <p:nvPr/>
        </p:nvSpPr>
        <p:spPr>
          <a:xfrm>
            <a:off x="4164625" y="43244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2" name="Rectangle 11">
            <a:extLst>
              <a:ext uri="{FF2B5EF4-FFF2-40B4-BE49-F238E27FC236}">
                <a16:creationId xmlns:a16="http://schemas.microsoft.com/office/drawing/2014/main" id="{18D0A913-0373-55DD-393C-9698F1531495}"/>
              </a:ext>
            </a:extLst>
          </p:cNvPr>
          <p:cNvSpPr/>
          <p:nvPr/>
        </p:nvSpPr>
        <p:spPr>
          <a:xfrm>
            <a:off x="5929429" y="43332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941292" y="3324867"/>
            <a:ext cx="952500" cy="461665"/>
          </a:xfrm>
          <a:prstGeom prst="rect">
            <a:avLst/>
          </a:prstGeom>
          <a:noFill/>
        </p:spPr>
        <p:txBody>
          <a:bodyPr wrap="square" rtlCol="0">
            <a:spAutoFit/>
          </a:bodyPr>
          <a:lstStyle/>
          <a:p>
            <a:r>
              <a:rPr lang="en-US" sz="1200" dirty="0"/>
              <a:t>Start </a:t>
            </a:r>
          </a:p>
          <a:p>
            <a:r>
              <a:rPr lang="en-US" sz="1200" dirty="0"/>
              <a:t>09/2025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867389" y="3286517"/>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701989" y="5444661"/>
            <a:ext cx="5072481"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952530" y="43307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Tree>
    <p:extLst>
      <p:ext uri="{BB962C8B-B14F-4D97-AF65-F5344CB8AC3E}">
        <p14:creationId xmlns:p14="http://schemas.microsoft.com/office/powerpoint/2010/main" val="66777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sz="2000" dirty="0"/>
              <a:t>(Updated with URLs)</a:t>
            </a:r>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85060" y="764406"/>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618143614"/>
              </p:ext>
            </p:extLst>
          </p:nvPr>
        </p:nvGraphicFramePr>
        <p:xfrm>
          <a:off x="182033" y="1477823"/>
          <a:ext cx="8657167" cy="39471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318718">
                <a:tc>
                  <a:txBody>
                    <a:bodyPr/>
                    <a:lstStyle/>
                    <a:p>
                      <a:pPr algn="ctr" fontAlgn="b"/>
                      <a:r>
                        <a:rPr lang="en-US" sz="1100" u="none" strike="noStrike" dirty="0">
                          <a:effectLst/>
                        </a:rPr>
                        <a:t>RTC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API / WAN URL</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u="none" strike="noStrike" dirty="0">
                          <a:effectLst/>
                        </a:rPr>
                        <a:t>RTC MOTE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a:effectLst/>
                        </a:rPr>
                        <a:t>Open Loop and Closed Loop Testing</a:t>
                      </a:r>
                      <a:endParaRPr lang="en-US" sz="1100" b="0" i="0" u="none" strike="noStrike">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highlight>
                            <a:srgbClr val="FFFF00"/>
                          </a:highlight>
                        </a:rPr>
                        <a:t>New Production API/WAN URL</a:t>
                      </a:r>
                      <a:endParaRPr lang="en-US" sz="1100" b="0" i="0" u="none" strike="noStrike" dirty="0">
                        <a:solidFill>
                          <a:srgbClr val="000000"/>
                        </a:solidFill>
                        <a:effectLst/>
                        <a:highlight>
                          <a:srgbClr val="FFFF00"/>
                        </a:highligh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WAN/API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API/WAN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Trials Systems Readiness Summary</a:t>
            </a:r>
            <a:endParaRPr lang="en-US"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Latest RTC+B market submissions code was deployed, internal testing is in progress</a:t>
            </a:r>
          </a:p>
          <a:p>
            <a:pPr marL="0" indent="0">
              <a:buNone/>
            </a:pPr>
            <a:endParaRPr lang="en-US" sz="1400" dirty="0"/>
          </a:p>
          <a:p>
            <a:r>
              <a:rPr lang="en-US" sz="1400" dirty="0"/>
              <a:t>Market Trials Systems will be released for </a:t>
            </a:r>
            <a:r>
              <a:rPr lang="en-US" sz="1400" b="1" u="sng" dirty="0"/>
              <a:t>QSEs and their vendors developer level testing </a:t>
            </a:r>
            <a:r>
              <a:rPr lang="en-US" sz="1400" dirty="0"/>
              <a:t>from 03/07/2025 and will be open until 04/30/2025.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This first release into the Market Trials environment is being considered a “Sandbox release” as it is an early release with limited capability.</a:t>
            </a:r>
          </a:p>
          <a:p>
            <a:endParaRPr lang="en-US" sz="1400" dirty="0"/>
          </a:p>
          <a:p>
            <a:r>
              <a:rPr lang="en-US" sz="1400" dirty="0"/>
              <a:t>ERCOT is performing limited testing considering market facing environment setup. ERCOT will work with QSEs and with their vendors to resolve any issues.</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Frequently asked questions related to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81000" y="1197429"/>
            <a:ext cx="8458200" cy="4845394"/>
          </a:xfrm>
        </p:spPr>
        <p:txBody>
          <a:bodyPr/>
          <a:lstStyle/>
          <a:p>
            <a:r>
              <a:rPr lang="en-US" dirty="0"/>
              <a:t>What are the different submissions that QSE needs to submit for each phase of Market Trials?</a:t>
            </a:r>
          </a:p>
          <a:p>
            <a:endParaRPr lang="en-US" dirty="0"/>
          </a:p>
          <a:p>
            <a:r>
              <a:rPr lang="en-US" dirty="0"/>
              <a:t>What is the duration for which QSE needs to submit for each phase of Market Trials?</a:t>
            </a:r>
          </a:p>
          <a:p>
            <a:endParaRPr lang="en-US" dirty="0"/>
          </a:p>
          <a:p>
            <a:r>
              <a:rPr lang="en-US" dirty="0"/>
              <a:t>What actions/applications will ERCOT be running during each phase?</a:t>
            </a:r>
          </a:p>
          <a:p>
            <a:endParaRPr lang="en-US" dirty="0"/>
          </a:p>
          <a:p>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608751"/>
            <a:ext cx="8534400" cy="5096525"/>
          </a:xfrm>
        </p:spPr>
        <p:txBody>
          <a:bodyPr/>
          <a:lstStyle/>
          <a:p>
            <a:r>
              <a:rPr lang="en-US" sz="1400" dirty="0"/>
              <a:t>For each phase of Market Trial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endParaRPr lang="en-US" sz="1400" dirty="0"/>
          </a:p>
          <a:p>
            <a:r>
              <a:rPr lang="en-US" sz="1400" dirty="0"/>
              <a:t>For example: screenshot from Handbook 1 – RTC QSE Submission Testing </a:t>
            </a:r>
            <a:r>
              <a:rPr lang="en-US" sz="1200" dirty="0"/>
              <a:t>(</a:t>
            </a:r>
            <a:r>
              <a:rPr lang="en-US" sz="1200" dirty="0">
                <a:hlinkClick r:id="rId3"/>
              </a:rPr>
              <a:t>https://www.ercot.com/files/docs/2025/01/13/5_RTCB_Market_Trials_Handbook_1_MarketSubmissions_12102024_v2.docx</a:t>
            </a:r>
            <a:r>
              <a:rPr lang="en-US" sz="1200" dirty="0"/>
              <a:t>) </a:t>
            </a:r>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5" name="Picture 14">
            <a:extLst>
              <a:ext uri="{FF2B5EF4-FFF2-40B4-BE49-F238E27FC236}">
                <a16:creationId xmlns:a16="http://schemas.microsoft.com/office/drawing/2014/main" id="{C3A32DC2-7D86-9B7C-06AF-9979639E2F64}"/>
              </a:ext>
            </a:extLst>
          </p:cNvPr>
          <p:cNvPicPr>
            <a:picLocks noChangeAspect="1"/>
          </p:cNvPicPr>
          <p:nvPr/>
        </p:nvPicPr>
        <p:blipFill>
          <a:blip r:embed="rId4"/>
          <a:stretch>
            <a:fillRect/>
          </a:stretch>
        </p:blipFill>
        <p:spPr>
          <a:xfrm>
            <a:off x="2422241" y="4514835"/>
            <a:ext cx="5524979" cy="20042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67297713"/>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2215</TotalTime>
  <Words>1322</Words>
  <Application>Microsoft Office PowerPoint</Application>
  <PresentationFormat>On-screen Show (4:3)</PresentationFormat>
  <Paragraphs>227</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Aptos</vt:lpstr>
      <vt:lpstr>Arial</vt:lpstr>
      <vt:lpstr>Calibri</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(Updated with URLs)</vt:lpstr>
      <vt:lpstr>RTC+B Market Submissions - Systems configurations Public Key Update for WAN/API submissions</vt:lpstr>
      <vt:lpstr>RTC+B Market Trials Systems Readiness Summary</vt:lpstr>
      <vt:lpstr>Frequently asked questions related to Market Trials submission testing</vt:lpstr>
      <vt:lpstr>Market Submissions Handbooks Review</vt:lpstr>
      <vt:lpstr>Market Submissions Handbooks Review</vt:lpstr>
      <vt:lpstr>RTC+B Market Trials Systems Readiness for Market Submissions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10</cp:revision>
  <cp:lastPrinted>2017-10-10T21:31:05Z</cp:lastPrinted>
  <dcterms:created xsi:type="dcterms:W3CDTF">2016-01-21T15:20:31Z</dcterms:created>
  <dcterms:modified xsi:type="dcterms:W3CDTF">2025-02-27T14:22:47Z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