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65" r:id="rId6"/>
    <p:sldId id="266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521A-0D30-D877-5F2A-5F2B4E00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424E2-9FDD-73D2-E3EB-A3CFF6AEC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257A-1E2C-029E-622A-5A3C13EF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2B3-29D7-F599-8893-FD7E05B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940-5981-1BBA-8075-3C65C04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4531-411B-F42F-21B5-79F9722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8D7E-DC55-F03D-BFC7-E35D4E552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F0A-7D56-845F-B590-95364F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4C84-031D-873E-F992-B9924FD3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20D-49D5-B076-911E-444018EC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6E0FF-C980-4321-D67D-F003DCBAD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60B5-B719-7BD4-8E23-D66152813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0CD2-786A-A959-8A3C-466007A4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7B18-9566-A20E-D6FE-6577DCF4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6697-C286-8D72-5D99-134DD4A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5B4-027F-5423-1DD2-EACA4740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65C1-E51B-745D-AC97-36290604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30D2-DE70-4DDE-C58D-5ABE21C0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485-732B-DFD4-FD47-5D6C995F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CC64-CCC8-11D6-9744-3FBB1C4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540D-A7B2-03B4-CC20-CF468A0B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8A97-0D26-E456-3565-DC57E23B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D775-E19D-6CED-3EE2-582FFD00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0DD-FCE4-0EF9-3DCD-AD9F737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C18E-3F08-2646-AEBA-63E4DC4E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67D-ACF4-4098-533E-AC733123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F0BF-8CEE-5737-2664-562801F03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396-3875-2434-2EAD-C0DCCAA0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A928-21D0-4E12-07D5-BF547DD5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F1BC-C890-A21E-3486-35AA4CE4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6702E-A79D-E0B5-A914-EAF37EB9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CAA-F634-2804-2BC2-4B4F001D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9763-7D83-40FB-1B63-01200480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5163-F787-AACE-58A9-CCCEF637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3CE7C-AEEF-0929-7330-C202CA46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2B15B-6E64-D0A8-FBC8-DC831183D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8B435-96CD-05F0-03F5-06412894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EAC4D-899D-01CE-6D56-D3C03BF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4AA66-02AE-82DE-44D3-CF2C6FD7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5D2F-2CB7-3768-06FA-297BBB61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A283-FB03-7621-CDC5-40DFAF33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4E0AE-63CC-8B81-B965-8D1D20EF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FD495-49FF-A589-B9FD-7A9C853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B5AAB-DF0F-2697-0589-1BB0DD1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B48-9FDF-C33F-73A0-03C2E299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DD7C-E4D6-5617-5239-BA4382E4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57F-B754-296E-12D1-82B944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6A0A-10DC-0AF3-1728-971F004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6FBD-4163-39A7-F871-C6FAE57C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1526-CB88-7E2F-5109-446AD8AF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DEE4-FD2D-FFA0-1C54-8704CA22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1454-E705-E7BC-7123-7D8D744E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56EC-B4C7-A07B-5932-01F8F91C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97F57-FCBF-DAB2-11F9-77A5D02D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879AB-91F6-3D7D-FAC7-6661E5C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E602-5942-4BAD-A4A8-2E1A409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CB678-8E7B-17CD-0C5F-DF2A0820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0360D-71E8-AB54-A6CF-86C4B4F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EA4D8-DB83-CCD9-5624-3E5A8D29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5C-C096-CB54-B177-B29FF14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691C-4FA1-BEE0-38BC-366ADFDBB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6B4C17-23DC-463A-97B9-30CBA6CB668E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C08-AEE7-78B2-929F-6500C9F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59D8-A916-0877-D0CE-54E2F9F8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2A7FE-D5DC-0CBF-E743-766C5454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D1C7-5548-D48E-6D7A-895A7565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Fahad Qureshi – DWG Chair</a:t>
            </a:r>
          </a:p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March 6th, 2025</a:t>
            </a:r>
          </a:p>
          <a:p>
            <a:pPr algn="l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1D9E1-E4B2-050D-F6B6-CA6732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DWG Update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A4D7A-8705-048B-88F1-F396AC71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2"/>
            <a:ext cx="10515600" cy="4427409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DWG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WebEx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meeting held on 2/13/2025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PGRR122 (Reliability Performance Criteria for Loss of Load)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TSPs have concerns with the 1000MW limit and absence of ride-through requirements.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ERCOT acknowledged that ride-through requirements are necessary and is currently in discussion with developers to create a proposal, with the requirements to be presented in a separate PGRR.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ERCOT is in the process of running a study which may revise the 1000MW limit. Plan is to have study complete by April and move forward with PGRR122 targeting May TAC Meeting.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TSP feedback: the ride-through requirements should come prior to moving forward with PGRR122. ERCOT should consider moving forward partially with PGRR122 (limiting the 1000MW load loss to consequential and non-consequential) until the ride-through requirements are in place.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07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F86A4F-53AF-7D57-5437-EF60789D8F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F3EC305-9001-4D04-23B1-505CD3452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7C7A71-A8D0-14B8-5E2B-36D05C77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08FC24D-C887-FAB8-3746-698AADE34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9462-8935-B4EB-E076-CF4CC545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928617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PGRR120 (SSO Prevention for Generator Interconnection)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AEP would like to provide generator option to mitigate the condition resulting in SSO through generator funded transmission upgrades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Lonestar proposed modifying the PGRR 120 language to offer solutions: include valid exceptions for generators which mitigate risk and allowing TSP to propose short-term/long-term transmission-based solutions to eliminate series compensation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TSPs and ERCOT to continue discussion and provide comments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Methodology for Adding DER to Flat Start Cases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Discussion on the possibility of updating DER_A modeling parameters based on an updated IEEE standard. However, it was determined during the meeting that the updated IEEE standard is currently under discussion and not ready for enforcement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Suggestion to revaluate modeling of SODGs in the cases as currently many are offline and dispatched </a:t>
            </a:r>
            <a:r>
              <a:rPr lang="en-US" sz="2000" dirty="0"/>
              <a:t>at 0MW</a:t>
            </a:r>
          </a:p>
        </p:txBody>
      </p:sp>
    </p:spTree>
    <p:extLst>
      <p:ext uri="{BB962C8B-B14F-4D97-AF65-F5344CB8AC3E}">
        <p14:creationId xmlns:p14="http://schemas.microsoft.com/office/powerpoint/2010/main" val="168224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6EAF9-B799-8B88-55E2-3B3FCD76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C238-BA29-3D37-8820-B38AC4CB6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1045"/>
            <a:ext cx="10515600" cy="494674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Extraordinary Dispatch (EXDS) Generation in Flat Start Cases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Proposal to add language to the DWG Procedure Manual regarding dispatch of EXDS generation: continue removal of EXDS units from the flatstart cases when possible and replace with units meeting Planning Guide 6.9 requirements.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DWG agreed with the proposal and will discuss further at next DWG meeting.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Proposal to add Main Power Transformer modeling for all generators (including EXDS) to the SSWG cases.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Post-Flat Start update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Flat Start finalized Jan 31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ERCOT is requesting UVLS/UFLS/Load Models be submitted by March 14 and plans to have the updated Contingency Tool and Stability Book posted by end of March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ERCOT presented their modeling process for distributed generation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Discussion on ERCOT to plans to begin PSSE 36 transition as PSSE 35 has reached End Of Life (no bug fixes or patches)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50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731BB8-D14E-684B-A155-191C9DBCE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0632BC4-0BE2-877E-C841-F0BC1E7A0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DDCD84-8AA3-8CFF-064C-5A9361CAB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7A7E854-DD34-1C10-6D37-CCD3BEAFD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D977-2AB2-E49D-39AA-FA6D60A2D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56349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IBR model accuracy improvement opportunity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AEP proposed potential future adoption of a smaller timestep 1ms (1/16th of a cycle) for running dynamic simulations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Benefits: Improved accuracy, capture faster response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Concerns: Longer simulation run time, necessity and usefulness for FIS studies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Continue discussions with OEMs and re-evaluate at future DWG meetings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PGRR121 and NOGRR272 (AGS Requirements for Inverter-Based ESRs)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ERCOT presented proposed Procedure Manual language updates related to PGRR121 and NOGRR272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Updated list of applicable tests for AGS-ESR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Added model test setup and description outlining the test, plot, and performance requirements for AGS-ESR</a:t>
            </a:r>
          </a:p>
        </p:txBody>
      </p:sp>
    </p:spTree>
    <p:extLst>
      <p:ext uri="{BB962C8B-B14F-4D97-AF65-F5344CB8AC3E}">
        <p14:creationId xmlns:p14="http://schemas.microsoft.com/office/powerpoint/2010/main" val="99067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731BB8-D14E-684B-A155-191C9DBCE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0632BC4-0BE2-877E-C841-F0BC1E7A0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DDCD84-8AA3-8CFF-064C-5A9361CAB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7A7E854-DD34-1C10-6D37-CCD3BEAFD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D977-2AB2-E49D-39AA-FA6D60A2D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56349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Continued Large Load Modeling and Stability Study Discussion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ERCOT proposed to adopt joint TSP proposal with modifications:</a:t>
            </a:r>
          </a:p>
          <a:p>
            <a:pPr lvl="2">
              <a:lnSpc>
                <a:spcPct val="100000"/>
              </a:lnSpc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Consider the cumulative large load MWs in the study area </a:t>
            </a:r>
          </a:p>
          <a:p>
            <a:pPr lvl="2">
              <a:lnSpc>
                <a:spcPct val="100000"/>
              </a:lnSpc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DWG to make a list of acceptable screening techniques and criteria</a:t>
            </a:r>
          </a:p>
          <a:p>
            <a:pPr lvl="2">
              <a:lnSpc>
                <a:spcPct val="100000"/>
              </a:lnSpc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Suggestion to outline the study requirement in a whitepaper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ERCOT proposed creation of a large load data survey template which would be incorporated into the DWG Procedure Manual or new whitepaper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Survey will be in the form of an Excel file which ERCOT is asking for a small SME group to develop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Following approval TSP will require load customers complete the template and include it in study reports</a:t>
            </a:r>
          </a:p>
        </p:txBody>
      </p:sp>
    </p:spTree>
    <p:extLst>
      <p:ext uri="{BB962C8B-B14F-4D97-AF65-F5344CB8AC3E}">
        <p14:creationId xmlns:p14="http://schemas.microsoft.com/office/powerpoint/2010/main" val="389188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E3A85F-8A78-6DA5-725A-796BAA9B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Questions or Feedback?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2C1BF-500A-1F2A-FD15-55BD4799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8291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1863</TotalTime>
  <Words>664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DWG Report to ROS</vt:lpstr>
      <vt:lpstr>DWG Update</vt:lpstr>
      <vt:lpstr>DWG Update, continued</vt:lpstr>
      <vt:lpstr>DWG Update, continued</vt:lpstr>
      <vt:lpstr>DWG Update, continued</vt:lpstr>
      <vt:lpstr>DWG Update, continued</vt:lpstr>
      <vt:lpstr>Questions or Feedback?</vt:lpstr>
    </vt:vector>
  </TitlesOfParts>
  <Company>City of Lubbock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Paul Koberlein</dc:creator>
  <cp:lastModifiedBy>Qureshi, Fahad A</cp:lastModifiedBy>
  <cp:revision>11</cp:revision>
  <dcterms:created xsi:type="dcterms:W3CDTF">2024-02-23T16:39:21Z</dcterms:created>
  <dcterms:modified xsi:type="dcterms:W3CDTF">2025-02-27T14:00:31Z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ac3a1a-de19-428b-b395-6d250d7743fb_Enabled">
    <vt:lpwstr>true</vt:lpwstr>
  </property>
  <property fmtid="{D5CDD505-2E9C-101B-9397-08002B2CF9AE}" pid="3" name="MSIP_Label_e3ac3a1a-de19-428b-b395-6d250d7743fb_SetDate">
    <vt:lpwstr>2025-02-17T22:15:42Z</vt:lpwstr>
  </property>
  <property fmtid="{D5CDD505-2E9C-101B-9397-08002B2CF9AE}" pid="4" name="MSIP_Label_e3ac3a1a-de19-428b-b395-6d250d7743fb_Method">
    <vt:lpwstr>Standard</vt:lpwstr>
  </property>
  <property fmtid="{D5CDD505-2E9C-101B-9397-08002B2CF9AE}" pid="5" name="MSIP_Label_e3ac3a1a-de19-428b-b395-6d250d7743fb_Name">
    <vt:lpwstr>Internal Use Only</vt:lpwstr>
  </property>
  <property fmtid="{D5CDD505-2E9C-101B-9397-08002B2CF9AE}" pid="6" name="MSIP_Label_e3ac3a1a-de19-428b-b395-6d250d7743fb_SiteId">
    <vt:lpwstr>88cc5fd7-fd78-44b6-ad75-b6915088974f</vt:lpwstr>
  </property>
  <property fmtid="{D5CDD505-2E9C-101B-9397-08002B2CF9AE}" pid="7" name="MSIP_Label_e3ac3a1a-de19-428b-b395-6d250d7743fb_ActionId">
    <vt:lpwstr>ac46b1e1-ca90-41a1-a4b2-a263c7420386</vt:lpwstr>
  </property>
  <property fmtid="{D5CDD505-2E9C-101B-9397-08002B2CF9AE}" pid="8" name="MSIP_Label_e3ac3a1a-de19-428b-b395-6d250d7743fb_ContentBits">
    <vt:lpwstr>0</vt:lpwstr>
  </property>
</Properties>
</file>