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3"/>
  </p:sldMasterIdLst>
  <p:notesMasterIdLst>
    <p:notesMasterId r:id="rId9"/>
  </p:notesMasterIdLst>
  <p:sldIdLst>
    <p:sldId id="256" r:id="rId4"/>
    <p:sldId id="269" r:id="rId5"/>
    <p:sldId id="274" r:id="rId6"/>
    <p:sldId id="275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A13450-4CF3-4745-9550-7541FFD94A2B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2BAD7-6ACB-44F4-B36D-40EA5E0A97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451731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32BAD7-6ACB-44F4-B36D-40EA5E0A975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093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32BAD7-6ACB-44F4-B36D-40EA5E0A975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203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32BAD7-6ACB-44F4-B36D-40EA5E0A975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5708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32BAD7-6ACB-44F4-B36D-40EA5E0A975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381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32BAD7-6ACB-44F4-B36D-40EA5E0A975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202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202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930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778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580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724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291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697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517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961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693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731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201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42426"/>
            <a:ext cx="9144000" cy="2034229"/>
          </a:xfrm>
        </p:spPr>
        <p:txBody>
          <a:bodyPr/>
          <a:lstStyle/>
          <a:p>
            <a:r>
              <a:rPr lang="en-US" dirty="0"/>
              <a:t>Planning Working Group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044392"/>
            <a:ext cx="9144000" cy="2894202"/>
          </a:xfrm>
        </p:spPr>
        <p:txBody>
          <a:bodyPr>
            <a:noAutofit/>
          </a:bodyPr>
          <a:lstStyle/>
          <a:p>
            <a:r>
              <a:rPr lang="en-US" sz="2800" dirty="0"/>
              <a:t>to</a:t>
            </a:r>
          </a:p>
          <a:p>
            <a:pPr>
              <a:spcAft>
                <a:spcPts val="1000"/>
              </a:spcAft>
            </a:pPr>
            <a:r>
              <a:rPr lang="en-US" sz="2800" dirty="0"/>
              <a:t>The Reliability and Operations Subcommittee</a:t>
            </a:r>
          </a:p>
          <a:p>
            <a:r>
              <a:rPr lang="en-US" sz="2800" dirty="0"/>
              <a:t>Mina Turner, PLWG Chair</a:t>
            </a:r>
          </a:p>
          <a:p>
            <a:r>
              <a:rPr lang="en-US" sz="2800" dirty="0"/>
              <a:t>Kristin Cook, PLWG Vice-Chair</a:t>
            </a:r>
          </a:p>
          <a:p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March 6</a:t>
            </a:r>
            <a:r>
              <a:rPr lang="en-US" sz="2800" baseline="30000" dirty="0"/>
              <a:t>th</a:t>
            </a:r>
            <a:r>
              <a:rPr lang="en-US" sz="2800" dirty="0"/>
              <a:t> 2025</a:t>
            </a:r>
          </a:p>
        </p:txBody>
      </p:sp>
    </p:spTree>
    <p:extLst>
      <p:ext uri="{BB962C8B-B14F-4D97-AF65-F5344CB8AC3E}">
        <p14:creationId xmlns:p14="http://schemas.microsoft.com/office/powerpoint/2010/main" val="1319244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9049" y="1951373"/>
            <a:ext cx="11407372" cy="4574698"/>
          </a:xfrm>
        </p:spPr>
        <p:txBody>
          <a:bodyPr>
            <a:normAutofit/>
          </a:bodyPr>
          <a:lstStyle/>
          <a:p>
            <a:pPr marL="0" indent="0">
              <a:spcBef>
                <a:spcPts val="2400"/>
              </a:spcBef>
              <a:spcAft>
                <a:spcPts val="1200"/>
              </a:spcAft>
              <a:buNone/>
            </a:pPr>
            <a:r>
              <a:rPr lang="en-US" b="1" dirty="0">
                <a:cs typeface="Times New Roman" panose="02020603050405020304" pitchFamily="18" charset="0"/>
              </a:rPr>
              <a:t>PGRR 120 -</a:t>
            </a:r>
            <a:r>
              <a:rPr lang="en-US" dirty="0">
                <a:cs typeface="Times New Roman" panose="02020603050405020304" pitchFamily="18" charset="0"/>
              </a:rPr>
              <a:t> </a:t>
            </a:r>
            <a:r>
              <a:rPr lang="en-US" b="1" i="0" dirty="0">
                <a:solidFill>
                  <a:srgbClr val="212529"/>
                </a:solidFill>
                <a:effectLst/>
              </a:rPr>
              <a:t>SSO Prevention for Generator Interconnection</a:t>
            </a:r>
            <a:endParaRPr lang="en-US" b="1" dirty="0"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Lone Star and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Splight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reviewed submitted comments.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ERCOT will submit comments prior to the March PLWG meeting.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PLWG agreed to table PGRR120 for further discussion.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spcAft>
                <a:spcPts val="1200"/>
              </a:spcAft>
              <a:buNone/>
            </a:pPr>
            <a:r>
              <a:rPr lang="en-US" b="1" dirty="0">
                <a:cs typeface="Times New Roman" panose="02020603050405020304" pitchFamily="18" charset="0"/>
              </a:rPr>
              <a:t>PGRR 122 - Reliability Performance Criteria for Loss of Load</a:t>
            </a:r>
          </a:p>
          <a:p>
            <a:pPr lvl="1">
              <a:lnSpc>
                <a:spcPct val="125000"/>
              </a:lnSpc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LCRA reviewed submitted comments.</a:t>
            </a:r>
          </a:p>
          <a:p>
            <a:pPr lvl="1">
              <a:lnSpc>
                <a:spcPct val="125000"/>
              </a:lnSpc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ERCOT to review and provide comments for the March PLWG meeting.</a:t>
            </a:r>
          </a:p>
          <a:p>
            <a:pPr lvl="1">
              <a:lnSpc>
                <a:spcPct val="125000"/>
              </a:lnSpc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PLWG agreed to table PGRR122 for further discussion.</a:t>
            </a:r>
          </a:p>
          <a:p>
            <a:pPr lvl="1">
              <a:lnSpc>
                <a:spcPct val="125000"/>
              </a:lnSpc>
              <a:spcBef>
                <a:spcPts val="0"/>
              </a:spcBef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endParaRPr lang="en-US" b="1" dirty="0"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17EF68-C3A7-4448-3089-1283DFE6D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9313" y="331929"/>
            <a:ext cx="5837903" cy="1325563"/>
          </a:xfrm>
        </p:spPr>
        <p:txBody>
          <a:bodyPr>
            <a:noAutofit/>
          </a:bodyPr>
          <a:lstStyle/>
          <a:p>
            <a:pPr algn="ctr"/>
            <a:r>
              <a:rPr lang="en-US" b="1" dirty="0"/>
              <a:t>PLWG Update</a:t>
            </a:r>
            <a:br>
              <a:rPr lang="en-US" b="1" dirty="0"/>
            </a:br>
            <a:r>
              <a:rPr lang="en-US" b="1" dirty="0"/>
              <a:t>March 6</a:t>
            </a:r>
            <a:r>
              <a:rPr lang="en-US" b="1" baseline="30000" dirty="0"/>
              <a:t>th</a:t>
            </a:r>
            <a:r>
              <a:rPr lang="en-US" b="1" dirty="0"/>
              <a:t> 2025, Meeting</a:t>
            </a:r>
          </a:p>
        </p:txBody>
      </p:sp>
    </p:spTree>
    <p:extLst>
      <p:ext uri="{BB962C8B-B14F-4D97-AF65-F5344CB8AC3E}">
        <p14:creationId xmlns:p14="http://schemas.microsoft.com/office/powerpoint/2010/main" val="2610315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F73684-D1C4-F97A-8D9A-68B5DD7C89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C4143-8CE4-521F-FD5B-B9C4BC256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9313" y="331929"/>
            <a:ext cx="5837903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/>
              <a:t>PLWG Update</a:t>
            </a:r>
            <a:br>
              <a:rPr lang="en-US" sz="4800" b="1" dirty="0"/>
            </a:br>
            <a:r>
              <a:rPr lang="en-US" b="1" dirty="0"/>
              <a:t>March 6</a:t>
            </a:r>
            <a:r>
              <a:rPr lang="en-US" b="1" baseline="30000" dirty="0"/>
              <a:t>th</a:t>
            </a:r>
            <a:r>
              <a:rPr lang="en-US" b="1" dirty="0"/>
              <a:t> 2025, Meeting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DBB9772-6738-3638-C9DE-90EDC556A69D}"/>
              </a:ext>
            </a:extLst>
          </p:cNvPr>
          <p:cNvSpPr txBox="1">
            <a:spLocks/>
          </p:cNvSpPr>
          <p:nvPr/>
        </p:nvSpPr>
        <p:spPr>
          <a:xfrm>
            <a:off x="639049" y="1897380"/>
            <a:ext cx="11407372" cy="462869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2400"/>
              </a:spcBef>
              <a:spcAft>
                <a:spcPts val="1200"/>
              </a:spcAft>
              <a:buNone/>
            </a:pPr>
            <a:r>
              <a:rPr lang="en-US" b="1" dirty="0">
                <a:cs typeface="Times New Roman" panose="02020603050405020304" pitchFamily="18" charset="0"/>
              </a:rPr>
              <a:t>NPRR 1272- Voltage Support at Private Use Networks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Occidental reviewed proposal to clarify language in the current protocols.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ERCOT remains neutral on the interpretation of the current protocols and proposal.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ERCOT will take back proposal and may give presentation on the current rules at the March PLWG meeting.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PLWG agreed to table NPRR 1272 for further discussion.</a:t>
            </a:r>
          </a:p>
          <a:p>
            <a:pPr marL="457200" lvl="1" indent="0">
              <a:lnSpc>
                <a:spcPct val="115000"/>
              </a:lnSpc>
              <a:spcBef>
                <a:spcPts val="0"/>
              </a:spcBef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b="1" dirty="0">
                <a:cs typeface="Times New Roman" panose="02020603050405020304" pitchFamily="18" charset="0"/>
              </a:rPr>
              <a:t>Addition of Generation to the Planning Models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ERCOT presented proposed changes to the methodology for adding new generation to the RTP planning model to meet shortfalls due to HB 5066 and load growth.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ERCOT will bring language for consideration in a couple of months.</a:t>
            </a:r>
          </a:p>
          <a:p>
            <a:pPr marL="457200" lvl="1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b="1" dirty="0"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674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060DEF-FB1F-AEF0-FA8E-C994F7F474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0BCDA-440D-9BD7-785E-332EE9646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9313" y="331929"/>
            <a:ext cx="5837903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/>
              <a:t>PLWG Update</a:t>
            </a:r>
            <a:br>
              <a:rPr lang="en-US" sz="4800" b="1" dirty="0"/>
            </a:br>
            <a:r>
              <a:rPr lang="en-US" b="1" dirty="0"/>
              <a:t>March 6</a:t>
            </a:r>
            <a:r>
              <a:rPr lang="en-US" b="1" baseline="30000" dirty="0"/>
              <a:t>th</a:t>
            </a:r>
            <a:r>
              <a:rPr lang="en-US" b="1" dirty="0"/>
              <a:t> 2025, Meeting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6E11D08-76EE-6A53-FDB0-49D5E9CD0E74}"/>
              </a:ext>
            </a:extLst>
          </p:cNvPr>
          <p:cNvSpPr txBox="1">
            <a:spLocks/>
          </p:cNvSpPr>
          <p:nvPr/>
        </p:nvSpPr>
        <p:spPr>
          <a:xfrm>
            <a:off x="522477" y="1800367"/>
            <a:ext cx="11407372" cy="4574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240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b="1" dirty="0">
                <a:cs typeface="Times New Roman" panose="02020603050405020304" pitchFamily="18" charset="0"/>
              </a:rPr>
              <a:t>Other Business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CenterPoint brought up concern regarding BESS charging during peak hours and operational concerns in real-time.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Anticipate conversation will continue at next month’s PLWG meeting.</a:t>
            </a:r>
          </a:p>
          <a:p>
            <a:pPr marL="457200" lvl="1" indent="0">
              <a:lnSpc>
                <a:spcPct val="115000"/>
              </a:lnSpc>
              <a:spcBef>
                <a:spcPts val="0"/>
              </a:spcBef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b="1" dirty="0"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115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317570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WrappedLabelHistory xmlns:xsd="http://www.w3.org/2001/XMLSchema" xmlns:xsi="http://www.w3.org/2001/XMLSchema-instance" xmlns="http://www.boldonjames.com/2016/02/Classifier/internal/wrappedLabelHistory">
  <Value>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mM1ZjhlYjEyLTViMjctNDM5ZC1hYWE2LTM0MDJhZjYyNmZhMyIgdmFsdWU9IiIgeG1sbnM9Imh0dHA6Ly93d3cuYm9sZG9uamFtZXMuY29tLzIwMDgvMDEvc2llL2ludGVybmFsL2xhYmVsIiAvPjxlbGVtZW50IHVpZD0iZDE0ZjVjMzYtZjQ0YS00MzE1LWI0MzgtMDA1Y2ZlOGYwNjlmIiB2YWx1ZT0iIiB4bWxucz0iaHR0cDovL3d3dy5ib2xkb25qYW1lcy5jb20vMjAwOC8wMS9zaWUvaW50ZXJuYWwvbGFiZWwiIC8+PC9zaXNsPjxVc2VyTmFtZT5DT1JQXHMyNDU1MTE8L1VzZXJOYW1lPjxEYXRlVGltZT4yLzI0LzIwMjUgMTE6MjU6MTIgUE08L0RhdGVUaW1lPjxMYWJlbFN0cmluZz5BRVAgUHVibGljPC9MYWJlbFN0cmluZz48L2l0ZW0+PC9sYWJlbEhpc3Rvcnk+</Value>
</WrappedLabelHistory>
</file>

<file path=customXml/item2.xml><?xml version="1.0" encoding="utf-8"?>
<sisl xmlns:xsd="http://www.w3.org/2001/XMLSchema" xmlns:xsi="http://www.w3.org/2001/XMLSchema-instance" xmlns="http://www.boldonjames.com/2008/01/sie/internal/label" sislVersion="0" policy="e9c0b8d7-bdb4-4fd3-b62a-f50327aaefce" origin="userSelected">
  <element uid="c5f8eb12-5b27-439d-aaa6-3402af626fa3" value=""/>
  <element uid="d14f5c36-f44a-4315-b438-005cfe8f069f" value=""/>
</sisl>
</file>

<file path=customXml/itemProps1.xml><?xml version="1.0" encoding="utf-8"?>
<ds:datastoreItem xmlns:ds="http://schemas.openxmlformats.org/officeDocument/2006/customXml" ds:itemID="{D12B5FCC-BE30-47DD-8A79-37ADC0D957A3}">
  <ds:schemaRefs>
    <ds:schemaRef ds:uri="http://www.w3.org/2001/XMLSchema"/>
    <ds:schemaRef ds:uri="http://www.boldonjames.com/2016/02/Classifier/internal/wrappedLabelHistory"/>
  </ds:schemaRefs>
</ds:datastoreItem>
</file>

<file path=customXml/itemProps2.xml><?xml version="1.0" encoding="utf-8"?>
<ds:datastoreItem xmlns:ds="http://schemas.openxmlformats.org/officeDocument/2006/customXml" ds:itemID="{73D26A49-8294-402A-824F-010A3B619898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4726</TotalTime>
  <Words>263</Words>
  <Application>Microsoft Office PowerPoint</Application>
  <PresentationFormat>Widescreen</PresentationFormat>
  <Paragraphs>42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Symbol</vt:lpstr>
      <vt:lpstr>Times New Roman</vt:lpstr>
      <vt:lpstr>Office Theme</vt:lpstr>
      <vt:lpstr>Planning Working Group Update</vt:lpstr>
      <vt:lpstr>PLWG Update March 6th 2025, Meeting</vt:lpstr>
      <vt:lpstr>PLWG Update March 6th 2025, Meeting</vt:lpstr>
      <vt:lpstr>PLWG Update March 6th 2025, Meeting</vt:lpstr>
      <vt:lpstr>Questions?</vt:lpstr>
    </vt:vector>
  </TitlesOfParts>
  <Company>Pedernales Electric Cooperative,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Working Group Update</dc:title>
  <dc:creator>Dewitt, Charles</dc:creator>
  <cp:lastModifiedBy>Mina Y Turner</cp:lastModifiedBy>
  <cp:revision>184</cp:revision>
  <dcterms:created xsi:type="dcterms:W3CDTF">2021-03-22T15:18:30Z</dcterms:created>
  <dcterms:modified xsi:type="dcterms:W3CDTF">2025-02-26T18:04:44Z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1ce7164-e805-4ab4-ac95-a582ab107225_Enabled">
    <vt:lpwstr>true</vt:lpwstr>
  </property>
  <property fmtid="{D5CDD505-2E9C-101B-9397-08002B2CF9AE}" pid="3" name="MSIP_Label_81ce7164-e805-4ab4-ac95-a582ab107225_SetDate">
    <vt:lpwstr>2023-02-22T17:19:51Z</vt:lpwstr>
  </property>
  <property fmtid="{D5CDD505-2E9C-101B-9397-08002B2CF9AE}" pid="4" name="MSIP_Label_81ce7164-e805-4ab4-ac95-a582ab107225_Method">
    <vt:lpwstr>Privileged</vt:lpwstr>
  </property>
  <property fmtid="{D5CDD505-2E9C-101B-9397-08002B2CF9AE}" pid="5" name="MSIP_Label_81ce7164-e805-4ab4-ac95-a582ab107225_Name">
    <vt:lpwstr>Public</vt:lpwstr>
  </property>
  <property fmtid="{D5CDD505-2E9C-101B-9397-08002B2CF9AE}" pid="6" name="MSIP_Label_81ce7164-e805-4ab4-ac95-a582ab107225_SiteId">
    <vt:lpwstr>34c5e68e-b374-47fe-91da-0e3d638792fb</vt:lpwstr>
  </property>
  <property fmtid="{D5CDD505-2E9C-101B-9397-08002B2CF9AE}" pid="7" name="MSIP_Label_81ce7164-e805-4ab4-ac95-a582ab107225_ActionId">
    <vt:lpwstr>2faea785-853e-46b5-8b20-5e49bf39d443</vt:lpwstr>
  </property>
  <property fmtid="{D5CDD505-2E9C-101B-9397-08002B2CF9AE}" pid="8" name="MSIP_Label_81ce7164-e805-4ab4-ac95-a582ab107225_ContentBits">
    <vt:lpwstr>0</vt:lpwstr>
  </property>
  <property fmtid="{D5CDD505-2E9C-101B-9397-08002B2CF9AE}" pid="9" name="docIndexRef">
    <vt:lpwstr>b4b40986-629b-4073-a396-7ed73dc0b875</vt:lpwstr>
  </property>
  <property fmtid="{D5CDD505-2E9C-101B-9397-08002B2CF9AE}" pid="10" name="bjClsUserRVM">
    <vt:lpwstr>[]</vt:lpwstr>
  </property>
  <property fmtid="{D5CDD505-2E9C-101B-9397-08002B2CF9AE}" pid="11" name="bjSaver">
    <vt:lpwstr>2w2F1N9Rl7KSs0CB9VD/aPeTHBiaPasl</vt:lpwstr>
  </property>
  <property fmtid="{D5CDD505-2E9C-101B-9397-08002B2CF9AE}" pid="12" name="MSIP_Label_5c34e43d-0b77-4b2c-b224-1b46981ccfdb_Enabled">
    <vt:lpwstr>true</vt:lpwstr>
  </property>
  <property fmtid="{D5CDD505-2E9C-101B-9397-08002B2CF9AE}" pid="13" name="MSIP_Label_5c34e43d-0b77-4b2c-b224-1b46981ccfdb_SetDate">
    <vt:lpwstr>2025-02-24T23:25:06Z</vt:lpwstr>
  </property>
  <property fmtid="{D5CDD505-2E9C-101B-9397-08002B2CF9AE}" pid="14" name="MSIP_Label_5c34e43d-0b77-4b2c-b224-1b46981ccfdb_Method">
    <vt:lpwstr>Privileged</vt:lpwstr>
  </property>
  <property fmtid="{D5CDD505-2E9C-101B-9397-08002B2CF9AE}" pid="15" name="MSIP_Label_5c34e43d-0b77-4b2c-b224-1b46981ccfdb_Name">
    <vt:lpwstr>AEP Public</vt:lpwstr>
  </property>
  <property fmtid="{D5CDD505-2E9C-101B-9397-08002B2CF9AE}" pid="16" name="MSIP_Label_5c34e43d-0b77-4b2c-b224-1b46981ccfdb_SiteId">
    <vt:lpwstr>15f3c881-6b03-4ff6-8559-77bf5177818f</vt:lpwstr>
  </property>
  <property fmtid="{D5CDD505-2E9C-101B-9397-08002B2CF9AE}" pid="17" name="MSIP_Label_5c34e43d-0b77-4b2c-b224-1b46981ccfdb_ActionId">
    <vt:lpwstr>6e89cede-d892-4643-a823-e309a08d4d5b</vt:lpwstr>
  </property>
  <property fmtid="{D5CDD505-2E9C-101B-9397-08002B2CF9AE}" pid="18" name="MSIP_Label_5c34e43d-0b77-4b2c-b224-1b46981ccfdb_ContentBits">
    <vt:lpwstr>0</vt:lpwstr>
  </property>
  <property fmtid="{D5CDD505-2E9C-101B-9397-08002B2CF9AE}" pid="19" name="bjDocumentLabelXML">
    <vt:lpwstr>&lt;?xml version="1.0" encoding="us-ascii"?&gt;&lt;sisl xmlns:xsd="http://www.w3.org/2001/XMLSchema" xmlns:xsi="http://www.w3.org/2001/XMLSchema-instance" sislVersion="0" policy="e9c0b8d7-bdb4-4fd3-b62a-f50327aaefce" origin="userSelected" xmlns="http://www.boldonj</vt:lpwstr>
  </property>
  <property fmtid="{D5CDD505-2E9C-101B-9397-08002B2CF9AE}" pid="20" name="bjDocumentLabelXML-0">
    <vt:lpwstr>ames.com/2008/01/sie/internal/label"&gt;&lt;element uid="c5f8eb12-5b27-439d-aaa6-3402af626fa3" value="" /&gt;&lt;element uid="d14f5c36-f44a-4315-b438-005cfe8f069f" value="" /&gt;&lt;/sisl&gt;</vt:lpwstr>
  </property>
  <property fmtid="{D5CDD505-2E9C-101B-9397-08002B2CF9AE}" pid="21" name="bjDocumentSecurityLabel">
    <vt:lpwstr>AEP Public</vt:lpwstr>
  </property>
  <property fmtid="{D5CDD505-2E9C-101B-9397-08002B2CF9AE}" pid="22" name="bjLabelHistoryID">
    <vt:lpwstr>{D12B5FCC-BE30-47DD-8A79-37ADC0D957A3}</vt:lpwstr>
  </property>
  <property fmtid="{D5CDD505-2E9C-101B-9397-08002B2CF9AE}" pid="23" name="MSIP_Label_ed3826ce-7c18-471d-9596-93de5bae332e_Enabled">
    <vt:lpwstr>true</vt:lpwstr>
  </property>
  <property fmtid="{D5CDD505-2E9C-101B-9397-08002B2CF9AE}" pid="24" name="MSIP_Label_ed3826ce-7c18-471d-9596-93de5bae332e_SetDate">
    <vt:lpwstr>2025-02-26T17:52:25Z</vt:lpwstr>
  </property>
  <property fmtid="{D5CDD505-2E9C-101B-9397-08002B2CF9AE}" pid="25" name="MSIP_Label_ed3826ce-7c18-471d-9596-93de5bae332e_Method">
    <vt:lpwstr>Standard</vt:lpwstr>
  </property>
  <property fmtid="{D5CDD505-2E9C-101B-9397-08002B2CF9AE}" pid="26" name="MSIP_Label_ed3826ce-7c18-471d-9596-93de5bae332e_Name">
    <vt:lpwstr>Internal</vt:lpwstr>
  </property>
  <property fmtid="{D5CDD505-2E9C-101B-9397-08002B2CF9AE}" pid="27" name="MSIP_Label_ed3826ce-7c18-471d-9596-93de5bae332e_SiteId">
    <vt:lpwstr>c0a02e2d-1186-410a-8895-0a4a252ebf17</vt:lpwstr>
  </property>
  <property fmtid="{D5CDD505-2E9C-101B-9397-08002B2CF9AE}" pid="28" name="MSIP_Label_ed3826ce-7c18-471d-9596-93de5bae332e_ActionId">
    <vt:lpwstr>80d512a1-401f-4344-bc5b-e083d5b3afb7</vt:lpwstr>
  </property>
  <property fmtid="{D5CDD505-2E9C-101B-9397-08002B2CF9AE}" pid="29" name="MSIP_Label_ed3826ce-7c18-471d-9596-93de5bae332e_ContentBits">
    <vt:lpwstr>0</vt:lpwstr>
  </property>
</Properties>
</file>