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8" r:id="rId1"/>
    <p:sldMasterId id="2147483764" r:id="rId2"/>
    <p:sldMasterId id="2147483767" r:id="rId3"/>
  </p:sldMasterIdLst>
  <p:notesMasterIdLst>
    <p:notesMasterId r:id="rId13"/>
  </p:notesMasterIdLst>
  <p:handoutMasterIdLst>
    <p:handoutMasterId r:id="rId14"/>
  </p:handoutMasterIdLst>
  <p:sldIdLst>
    <p:sldId id="542" r:id="rId4"/>
    <p:sldId id="2959" r:id="rId5"/>
    <p:sldId id="2935" r:id="rId6"/>
    <p:sldId id="2943" r:id="rId7"/>
    <p:sldId id="2941" r:id="rId8"/>
    <p:sldId id="2963" r:id="rId9"/>
    <p:sldId id="2962" r:id="rId10"/>
    <p:sldId id="2953" r:id="rId11"/>
    <p:sldId id="2961"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38A6"/>
    <a:srgbClr val="850453"/>
    <a:srgbClr val="9F6D4C"/>
    <a:srgbClr val="890C58"/>
    <a:srgbClr val="000000"/>
    <a:srgbClr val="870856"/>
    <a:srgbClr val="B9B9B9"/>
    <a:srgbClr val="26D07C"/>
    <a:srgbClr val="0076C6"/>
    <a:srgbClr val="00AE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588" autoAdjust="0"/>
  </p:normalViewPr>
  <p:slideViewPr>
    <p:cSldViewPr snapToGrid="0">
      <p:cViewPr varScale="1">
        <p:scale>
          <a:sx n="96" d="100"/>
          <a:sy n="96" d="100"/>
        </p:scale>
        <p:origin x="1992" y="96"/>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19" Type="http://schemas.microsoft.com/office/2018/10/relationships/authors" Targe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2/27/2025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2/27/2025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In some cases, the separation between HSL and MW was getting counted as available headroom. If separation was a result of operational issues, ERCOT’s PRC maybe incorrect.</a:t>
            </a:r>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55174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073307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810386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73393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576257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67885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684833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2281323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91440" rIns="274320" bIns="9144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221847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43189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3880710023"/>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9"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1315877126"/>
      </p:ext>
    </p:extLst>
  </p:cSld>
  <p:clrMap bg1="lt1" tx1="dk1" bg2="lt2" tx2="dk2" accent1="accent1" accent2="accent2" accent3="accent3" accent4="accent4" accent5="accent5" accent6="accent6" hlink="hlink" folHlink="folHlink"/>
  <p:sldLayoutIdLst>
    <p:sldLayoutId id="2147483765" r:id="rId1"/>
    <p:sldLayoutId id="2147483766"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5103074"/>
      </p:ext>
    </p:extLst>
  </p:cSld>
  <p:clrMap bg1="lt1" tx1="dk1" bg2="lt2" tx2="dk2" accent1="accent1" accent2="accent2" accent3="accent3" accent4="accent4" accent5="accent5" accent6="accent6" hlink="hlink" folHlink="folHlink"/>
  <p:sldLayoutIdLst>
    <p:sldLayoutId id="2147483768"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7E8118-64CB-D160-08DD-0CA6ACC1D517}"/>
              </a:ext>
            </a:extLst>
          </p:cNvPr>
          <p:cNvSpPr>
            <a:spLocks noGrp="1"/>
          </p:cNvSpPr>
          <p:nvPr>
            <p:ph type="body" sz="quarter" idx="3"/>
          </p:nvPr>
        </p:nvSpPr>
        <p:spPr/>
        <p:txBody>
          <a:bodyPr/>
          <a:lstStyle/>
          <a:p>
            <a:r>
              <a:rPr lang="en-US" dirty="0"/>
              <a:t>February 27, 2025</a:t>
            </a:r>
          </a:p>
          <a:p>
            <a:r>
              <a:rPr lang="en-US" dirty="0"/>
              <a:t>Technical Advisory Committee</a:t>
            </a:r>
          </a:p>
        </p:txBody>
      </p:sp>
      <p:sp>
        <p:nvSpPr>
          <p:cNvPr id="3" name="Text Placeholder 2">
            <a:extLst>
              <a:ext uri="{FF2B5EF4-FFF2-40B4-BE49-F238E27FC236}">
                <a16:creationId xmlns:a16="http://schemas.microsoft.com/office/drawing/2014/main" id="{529E6E1D-FC41-07C0-D2F7-126D1D4C5AA3}"/>
              </a:ext>
            </a:extLst>
          </p:cNvPr>
          <p:cNvSpPr>
            <a:spLocks noGrp="1"/>
          </p:cNvSpPr>
          <p:nvPr>
            <p:ph type="body" sz="quarter" idx="10"/>
          </p:nvPr>
        </p:nvSpPr>
        <p:spPr>
          <a:xfrm>
            <a:off x="3550883" y="3771900"/>
            <a:ext cx="4465283" cy="923544"/>
          </a:xfrm>
        </p:spPr>
        <p:txBody>
          <a:bodyPr/>
          <a:lstStyle/>
          <a:p>
            <a:r>
              <a:rPr lang="en-US" dirty="0"/>
              <a:t>Nitika Mago </a:t>
            </a:r>
          </a:p>
          <a:p>
            <a:r>
              <a:rPr lang="en-US" dirty="0"/>
              <a:t>Balancing Operations Planning Staff</a:t>
            </a:r>
          </a:p>
          <a:p>
            <a:endParaRPr lang="en-US" dirty="0"/>
          </a:p>
        </p:txBody>
      </p:sp>
      <p:sp>
        <p:nvSpPr>
          <p:cNvPr id="5" name="Text Placeholder 4">
            <a:extLst>
              <a:ext uri="{FF2B5EF4-FFF2-40B4-BE49-F238E27FC236}">
                <a16:creationId xmlns:a16="http://schemas.microsoft.com/office/drawing/2014/main" id="{876CEE7A-5E1D-67B6-AE0F-02AC4A7B8CCF}"/>
              </a:ext>
            </a:extLst>
          </p:cNvPr>
          <p:cNvSpPr>
            <a:spLocks noGrp="1"/>
          </p:cNvSpPr>
          <p:nvPr>
            <p:ph type="body" sz="quarter" idx="11"/>
          </p:nvPr>
        </p:nvSpPr>
        <p:spPr/>
        <p:txBody>
          <a:bodyPr/>
          <a:lstStyle/>
          <a:p>
            <a:r>
              <a:rPr lang="en-US" sz="2800" b="1" dirty="0"/>
              <a:t>Operational Experience from Nov 10, 2024 With Focus on ESRs</a:t>
            </a:r>
          </a:p>
          <a:p>
            <a:r>
              <a:rPr lang="en-US" sz="2800" dirty="0"/>
              <a:t>And </a:t>
            </a:r>
            <a:endParaRPr lang="en-US" sz="2800" b="1" dirty="0"/>
          </a:p>
          <a:p>
            <a:r>
              <a:rPr lang="en-US" sz="2800" b="1" dirty="0"/>
              <a:t>Introduction to NPRR 1273</a:t>
            </a:r>
            <a:endParaRPr lang="en-US" dirty="0"/>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34E1BE8-BA3B-498E-A7AA-BB60F70B2096}"/>
              </a:ext>
            </a:extLst>
          </p:cNvPr>
          <p:cNvSpPr>
            <a:spLocks noGrp="1"/>
          </p:cNvSpPr>
          <p:nvPr>
            <p:ph type="title"/>
          </p:nvPr>
        </p:nvSpPr>
        <p:spPr/>
        <p:txBody>
          <a:bodyPr/>
          <a:lstStyle/>
          <a:p>
            <a:r>
              <a:rPr lang="en-US" dirty="0"/>
              <a:t>Introduction</a:t>
            </a:r>
          </a:p>
        </p:txBody>
      </p:sp>
      <p:sp>
        <p:nvSpPr>
          <p:cNvPr id="7" name="Content Placeholder 6">
            <a:extLst>
              <a:ext uri="{FF2B5EF4-FFF2-40B4-BE49-F238E27FC236}">
                <a16:creationId xmlns:a16="http://schemas.microsoft.com/office/drawing/2014/main" id="{EC0D3FA0-8274-97CE-9113-E6A2AFE371FA}"/>
              </a:ext>
            </a:extLst>
          </p:cNvPr>
          <p:cNvSpPr>
            <a:spLocks noGrp="1"/>
          </p:cNvSpPr>
          <p:nvPr>
            <p:ph idx="1"/>
          </p:nvPr>
        </p:nvSpPr>
        <p:spPr/>
        <p:txBody>
          <a:bodyPr/>
          <a:lstStyle/>
          <a:p>
            <a:r>
              <a:rPr lang="en-US" sz="1400" dirty="0"/>
              <a:t>November 10, 2024 was a day when offline Non-Spin and SCED-dispatchable ECRS was released and stored energy from Energy Storage Resources (ESRs) was relied upon to serve load for several consecutive hours. </a:t>
            </a:r>
          </a:p>
          <a:p>
            <a:pPr lvl="1"/>
            <a:r>
              <a:rPr lang="en-US" sz="1400" dirty="0"/>
              <a:t>System wide State of Charge (SOC) declined to an all-time minimum value of 1,460 MWh (~11.61%) at 9:03 pm.</a:t>
            </a:r>
          </a:p>
          <a:p>
            <a:endParaRPr lang="en-US" sz="1400" dirty="0"/>
          </a:p>
          <a:p>
            <a:r>
              <a:rPr lang="en-US" sz="1400" dirty="0"/>
              <a:t>This slide deck shares analysis that ERCOT has conducted for this day, ERCOT’s observations that led to the need for NPRR1273, Appropriate Accounting for ESRs in PRC Calculation and some additional outreach that ERCOT has started conducting.</a:t>
            </a:r>
          </a:p>
          <a:p>
            <a:endParaRPr lang="en-US" sz="1400" dirty="0"/>
          </a:p>
          <a:p>
            <a:endParaRPr lang="en-US" sz="1400" dirty="0"/>
          </a:p>
          <a:p>
            <a:endParaRPr lang="en-US" sz="1400" dirty="0"/>
          </a:p>
        </p:txBody>
      </p:sp>
      <p:sp>
        <p:nvSpPr>
          <p:cNvPr id="9" name="Content Placeholder 6">
            <a:extLst>
              <a:ext uri="{FF2B5EF4-FFF2-40B4-BE49-F238E27FC236}">
                <a16:creationId xmlns:a16="http://schemas.microsoft.com/office/drawing/2014/main" id="{E9C18F66-7539-CFFA-E4DC-940CCBA67978}"/>
              </a:ext>
            </a:extLst>
          </p:cNvPr>
          <p:cNvSpPr txBox="1">
            <a:spLocks/>
          </p:cNvSpPr>
          <p:nvPr/>
        </p:nvSpPr>
        <p:spPr>
          <a:xfrm>
            <a:off x="304801" y="1819835"/>
            <a:ext cx="2554942" cy="4329953"/>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US" sz="1400" dirty="0"/>
          </a:p>
          <a:p>
            <a:endParaRPr lang="en-US" sz="1400" dirty="0"/>
          </a:p>
        </p:txBody>
      </p:sp>
    </p:spTree>
    <p:extLst>
      <p:ext uri="{BB962C8B-B14F-4D97-AF65-F5344CB8AC3E}">
        <p14:creationId xmlns:p14="http://schemas.microsoft.com/office/powerpoint/2010/main" val="1463179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1B442E-6791-8B91-7605-AFCCDD84A010}"/>
              </a:ext>
            </a:extLst>
          </p:cNvPr>
          <p:cNvSpPr>
            <a:spLocks noGrp="1"/>
          </p:cNvSpPr>
          <p:nvPr>
            <p:ph type="title"/>
          </p:nvPr>
        </p:nvSpPr>
        <p:spPr/>
        <p:txBody>
          <a:bodyPr/>
          <a:lstStyle/>
          <a:p>
            <a:r>
              <a:rPr lang="en-US" sz="2800" dirty="0"/>
              <a:t>Projections</a:t>
            </a:r>
          </a:p>
        </p:txBody>
      </p:sp>
      <p:sp>
        <p:nvSpPr>
          <p:cNvPr id="4" name="Content Placeholder 3">
            <a:extLst>
              <a:ext uri="{FF2B5EF4-FFF2-40B4-BE49-F238E27FC236}">
                <a16:creationId xmlns:a16="http://schemas.microsoft.com/office/drawing/2014/main" id="{63885018-C2CD-1F43-3ACC-B38514C1B74F}"/>
              </a:ext>
            </a:extLst>
          </p:cNvPr>
          <p:cNvSpPr>
            <a:spLocks noGrp="1"/>
          </p:cNvSpPr>
          <p:nvPr>
            <p:ph idx="1"/>
          </p:nvPr>
        </p:nvSpPr>
        <p:spPr>
          <a:xfrm>
            <a:off x="304800" y="778209"/>
            <a:ext cx="8534400" cy="5064627"/>
          </a:xfrm>
        </p:spPr>
        <p:txBody>
          <a:bodyPr/>
          <a:lstStyle/>
          <a:p>
            <a:r>
              <a:rPr lang="en-US" sz="1400" dirty="0"/>
              <a:t>November 10, 2024 was expected to be a somewhat tight day due to generation outages and unusually low wind.</a:t>
            </a:r>
          </a:p>
          <a:p>
            <a:pPr lvl="1"/>
            <a:r>
              <a:rPr lang="en-US" sz="1200" dirty="0"/>
              <a:t>ERCOT had issued an Advanced Action Notice on November 7 for Monday, November 11, but QSEs informed ERCOT that there were no Generation Outages that could be delayed or restored </a:t>
            </a:r>
            <a:endParaRPr lang="en-US" sz="1400" dirty="0"/>
          </a:p>
          <a:p>
            <a:r>
              <a:rPr lang="en-US" sz="1400" dirty="0"/>
              <a:t>Based on forecasted load and submitted Current Operating Plans (COPs) at 1030 am it was expected that ESR capacity would be relied upon to serve load beginning 1600.</a:t>
            </a:r>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dirty="0"/>
          </a:p>
          <a:p>
            <a:endParaRPr lang="en-US" sz="800" dirty="0"/>
          </a:p>
          <a:p>
            <a:r>
              <a:rPr lang="en-US" sz="1400" dirty="0"/>
              <a:t>From a commitment perspective, all available generation was online or providing Ancillary Services. Three units that had been on outage became available on Nov 10, but could not be started in time for that evening</a:t>
            </a:r>
          </a:p>
          <a:p>
            <a:endParaRPr lang="en-US" sz="1400" dirty="0"/>
          </a:p>
          <a:p>
            <a:endParaRPr lang="en-US" sz="1400" dirty="0"/>
          </a:p>
          <a:p>
            <a:endParaRPr lang="en-US" sz="1400" dirty="0"/>
          </a:p>
          <a:p>
            <a:endParaRPr lang="en-US" sz="800" dirty="0"/>
          </a:p>
          <a:p>
            <a:endParaRPr lang="en-US" sz="1400" dirty="0"/>
          </a:p>
        </p:txBody>
      </p:sp>
      <p:grpSp>
        <p:nvGrpSpPr>
          <p:cNvPr id="36" name="Group 35">
            <a:extLst>
              <a:ext uri="{FF2B5EF4-FFF2-40B4-BE49-F238E27FC236}">
                <a16:creationId xmlns:a16="http://schemas.microsoft.com/office/drawing/2014/main" id="{3A6CB396-B062-CC61-A7C7-17810C903A6E}"/>
              </a:ext>
            </a:extLst>
          </p:cNvPr>
          <p:cNvGrpSpPr/>
          <p:nvPr/>
        </p:nvGrpSpPr>
        <p:grpSpPr>
          <a:xfrm>
            <a:off x="532122" y="2213938"/>
            <a:ext cx="8079756" cy="3344792"/>
            <a:chOff x="381000" y="2617349"/>
            <a:chExt cx="8079756" cy="3344792"/>
          </a:xfrm>
        </p:grpSpPr>
        <p:pic>
          <p:nvPicPr>
            <p:cNvPr id="2" name="Picture 1">
              <a:extLst>
                <a:ext uri="{FF2B5EF4-FFF2-40B4-BE49-F238E27FC236}">
                  <a16:creationId xmlns:a16="http://schemas.microsoft.com/office/drawing/2014/main" id="{A6478CF6-7F33-2BED-FEAE-AABBC8DC2868}"/>
                </a:ext>
              </a:extLst>
            </p:cNvPr>
            <p:cNvPicPr>
              <a:picLocks noChangeAspect="1"/>
            </p:cNvPicPr>
            <p:nvPr/>
          </p:nvPicPr>
          <p:blipFill>
            <a:blip r:embed="rId2"/>
            <a:srcRect t="14186"/>
            <a:stretch/>
          </p:blipFill>
          <p:spPr>
            <a:xfrm>
              <a:off x="381000" y="2617349"/>
              <a:ext cx="8027585" cy="3344792"/>
            </a:xfrm>
            <a:prstGeom prst="rect">
              <a:avLst/>
            </a:prstGeom>
          </p:spPr>
        </p:pic>
        <p:sp>
          <p:nvSpPr>
            <p:cNvPr id="10" name="Right Arrow 20">
              <a:extLst>
                <a:ext uri="{FF2B5EF4-FFF2-40B4-BE49-F238E27FC236}">
                  <a16:creationId xmlns:a16="http://schemas.microsoft.com/office/drawing/2014/main" id="{CA2E32E7-E5AF-2CAA-5886-80738F97B707}"/>
                </a:ext>
              </a:extLst>
            </p:cNvPr>
            <p:cNvSpPr/>
            <p:nvPr/>
          </p:nvSpPr>
          <p:spPr>
            <a:xfrm rot="3120852">
              <a:off x="5035364" y="3401022"/>
              <a:ext cx="561063" cy="414151"/>
            </a:xfrm>
            <a:prstGeom prst="rightArrow">
              <a:avLst>
                <a:gd name="adj1" fmla="val 60000"/>
                <a:gd name="adj2" fmla="val 50000"/>
              </a:avLst>
            </a:prstGeom>
            <a:solidFill>
              <a:srgbClr val="910258">
                <a:lumMod val="20000"/>
                <a:lumOff val="80000"/>
              </a:srgbClr>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11" name="Right Arrow 4">
              <a:extLst>
                <a:ext uri="{FF2B5EF4-FFF2-40B4-BE49-F238E27FC236}">
                  <a16:creationId xmlns:a16="http://schemas.microsoft.com/office/drawing/2014/main" id="{725BDCD0-D024-7486-3B5E-32F6E1C38B41}"/>
                </a:ext>
              </a:extLst>
            </p:cNvPr>
            <p:cNvSpPr/>
            <p:nvPr/>
          </p:nvSpPr>
          <p:spPr>
            <a:xfrm rot="3120852">
              <a:off x="5060435" y="3432466"/>
              <a:ext cx="430669" cy="248491"/>
            </a:xfrm>
            <a:prstGeom prst="rect">
              <a:avLst/>
            </a:prstGeom>
            <a:solidFill>
              <a:srgbClr val="910258">
                <a:lumMod val="20000"/>
                <a:lumOff val="80000"/>
              </a:srgbClr>
            </a:solidFill>
            <a:ln>
              <a:noFill/>
            </a:ln>
            <a:effectLst/>
          </p:spPr>
          <p:txBody>
            <a:bodyPr spcFirstLastPara="0" vert="horz" wrap="square" lIns="0" tIns="0" rIns="0" bIns="0" numCol="1" spcCol="1270" anchor="ctr" anchorCtr="0">
              <a:noAutofit/>
            </a:bodyPr>
            <a:lstStyle/>
            <a:p>
              <a:pPr marL="0" marR="0" lvl="0" indent="0" algn="ctr" defTabSz="700088" eaLnBrk="1" fontAlgn="auto" latinLnBrk="0" hangingPunct="1">
                <a:lnSpc>
                  <a:spcPct val="90000"/>
                </a:lnSpc>
                <a:spcBef>
                  <a:spcPct val="0"/>
                </a:spcBef>
                <a:spcAft>
                  <a:spcPct val="35000"/>
                </a:spcAft>
                <a:buClrTx/>
                <a:buSzTx/>
                <a:buFontTx/>
                <a:buNone/>
                <a:tabLst/>
                <a:defRPr/>
              </a:pPr>
              <a:endParaRPr kumimoji="0" lang="en-US" sz="1575" b="0" i="0" u="none" strike="noStrike" kern="0" cap="none" spc="0" normalizeH="0" baseline="0" noProof="0" dirty="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83619C98-9B32-1BC8-E7C2-2BA924E4AB6C}"/>
                </a:ext>
              </a:extLst>
            </p:cNvPr>
            <p:cNvSpPr txBox="1"/>
            <p:nvPr/>
          </p:nvSpPr>
          <p:spPr>
            <a:xfrm>
              <a:off x="4298712" y="3216408"/>
              <a:ext cx="2048638" cy="207749"/>
            </a:xfrm>
            <a:prstGeom prst="rect">
              <a:avLst/>
            </a:prstGeom>
            <a:solidFill>
              <a:srgbClr val="910258">
                <a:lumMod val="20000"/>
                <a:lumOff val="80000"/>
              </a:srgbClr>
            </a:solid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910258"/>
                  </a:solidFill>
                  <a:effectLst/>
                  <a:uLnTx/>
                  <a:uFillTx/>
                </a:rPr>
                <a:t>Available Supply Forecast </a:t>
              </a:r>
            </a:p>
          </p:txBody>
        </p:sp>
        <p:sp>
          <p:nvSpPr>
            <p:cNvPr id="16" name="Right Arrow 24">
              <a:extLst>
                <a:ext uri="{FF2B5EF4-FFF2-40B4-BE49-F238E27FC236}">
                  <a16:creationId xmlns:a16="http://schemas.microsoft.com/office/drawing/2014/main" id="{594E3AD4-9CD8-600B-4546-78AFD780FFEE}"/>
                </a:ext>
              </a:extLst>
            </p:cNvPr>
            <p:cNvSpPr/>
            <p:nvPr/>
          </p:nvSpPr>
          <p:spPr>
            <a:xfrm rot="15305361">
              <a:off x="6969232" y="4739651"/>
              <a:ext cx="561063" cy="414151"/>
            </a:xfrm>
            <a:prstGeom prst="rightArrow">
              <a:avLst>
                <a:gd name="adj1" fmla="val 60000"/>
                <a:gd name="adj2" fmla="val 50000"/>
              </a:avLst>
            </a:prstGeom>
            <a:solidFill>
              <a:srgbClr val="910258">
                <a:lumMod val="20000"/>
                <a:lumOff val="80000"/>
              </a:srgbClr>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17" name="Right Arrow 4">
              <a:extLst>
                <a:ext uri="{FF2B5EF4-FFF2-40B4-BE49-F238E27FC236}">
                  <a16:creationId xmlns:a16="http://schemas.microsoft.com/office/drawing/2014/main" id="{349D6ED5-BE1A-7B73-8687-7D819CBD94D6}"/>
                </a:ext>
              </a:extLst>
            </p:cNvPr>
            <p:cNvSpPr/>
            <p:nvPr/>
          </p:nvSpPr>
          <p:spPr>
            <a:xfrm rot="15305361">
              <a:off x="7051205" y="4915158"/>
              <a:ext cx="430669" cy="248491"/>
            </a:xfrm>
            <a:prstGeom prst="rect">
              <a:avLst/>
            </a:prstGeom>
            <a:solidFill>
              <a:srgbClr val="910258">
                <a:lumMod val="20000"/>
                <a:lumOff val="80000"/>
              </a:srgbClr>
            </a:solidFill>
            <a:ln>
              <a:noFill/>
            </a:ln>
            <a:effectLst/>
          </p:spPr>
          <p:txBody>
            <a:bodyPr spcFirstLastPara="0" vert="horz" wrap="square" lIns="0" tIns="0" rIns="0" bIns="0" numCol="1" spcCol="1270" anchor="ctr" anchorCtr="0">
              <a:noAutofit/>
            </a:bodyPr>
            <a:lstStyle/>
            <a:p>
              <a:pPr marL="0" marR="0" lvl="0" indent="0" algn="ctr" defTabSz="700088" eaLnBrk="1" fontAlgn="auto" latinLnBrk="0" hangingPunct="1">
                <a:lnSpc>
                  <a:spcPct val="90000"/>
                </a:lnSpc>
                <a:spcBef>
                  <a:spcPct val="0"/>
                </a:spcBef>
                <a:spcAft>
                  <a:spcPct val="35000"/>
                </a:spcAft>
                <a:buClrTx/>
                <a:buSzTx/>
                <a:buFontTx/>
                <a:buNone/>
                <a:tabLst/>
                <a:defRPr/>
              </a:pPr>
              <a:endParaRPr kumimoji="0" lang="en-US" sz="1575" b="0" i="0" u="none" strike="noStrike" kern="0" cap="none" spc="0" normalizeH="0" baseline="0" noProof="0" dirty="0">
                <a:ln>
                  <a:noFill/>
                </a:ln>
                <a:solidFill>
                  <a:srgbClr val="FFFFFF"/>
                </a:solidFill>
                <a:effectLst/>
                <a:uLnTx/>
                <a:uFillTx/>
                <a:latin typeface="Arial"/>
                <a:ea typeface="+mn-ea"/>
                <a:cs typeface="+mn-cs"/>
              </a:endParaRPr>
            </a:p>
          </p:txBody>
        </p:sp>
        <p:sp>
          <p:nvSpPr>
            <p:cNvPr id="18" name="TextBox 17">
              <a:extLst>
                <a:ext uri="{FF2B5EF4-FFF2-40B4-BE49-F238E27FC236}">
                  <a16:creationId xmlns:a16="http://schemas.microsoft.com/office/drawing/2014/main" id="{275BF190-DC4C-7615-221B-839F87957F97}"/>
                </a:ext>
              </a:extLst>
            </p:cNvPr>
            <p:cNvSpPr txBox="1"/>
            <p:nvPr/>
          </p:nvSpPr>
          <p:spPr>
            <a:xfrm>
              <a:off x="7085379" y="5199193"/>
              <a:ext cx="1375377" cy="207749"/>
            </a:xfrm>
            <a:prstGeom prst="rect">
              <a:avLst/>
            </a:prstGeom>
            <a:solidFill>
              <a:srgbClr val="910258">
                <a:lumMod val="20000"/>
                <a:lumOff val="80000"/>
              </a:srgbClr>
            </a:solid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910258"/>
                  </a:solidFill>
                  <a:effectLst/>
                  <a:uLnTx/>
                  <a:uFillTx/>
                </a:rPr>
                <a:t>Demand Forecast</a:t>
              </a:r>
            </a:p>
          </p:txBody>
        </p:sp>
        <p:sp>
          <p:nvSpPr>
            <p:cNvPr id="20" name="TextBox 19">
              <a:extLst>
                <a:ext uri="{FF2B5EF4-FFF2-40B4-BE49-F238E27FC236}">
                  <a16:creationId xmlns:a16="http://schemas.microsoft.com/office/drawing/2014/main" id="{61FDF0E1-A86E-495B-6677-B45FE9EEF602}"/>
                </a:ext>
              </a:extLst>
            </p:cNvPr>
            <p:cNvSpPr txBox="1"/>
            <p:nvPr/>
          </p:nvSpPr>
          <p:spPr>
            <a:xfrm>
              <a:off x="2170041" y="5308193"/>
              <a:ext cx="2837315" cy="207749"/>
            </a:xfrm>
            <a:prstGeom prst="rect">
              <a:avLst/>
            </a:prstGeom>
            <a:solidFill>
              <a:srgbClr val="910258">
                <a:lumMod val="20000"/>
                <a:lumOff val="80000"/>
              </a:srgbClr>
            </a:solid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910258"/>
                  </a:solidFill>
                  <a:effectLst/>
                  <a:uLnTx/>
                  <a:uFillTx/>
                </a:rPr>
                <a:t>Total online Thermal Capacity (COP)</a:t>
              </a:r>
            </a:p>
          </p:txBody>
        </p:sp>
        <p:sp>
          <p:nvSpPr>
            <p:cNvPr id="21" name="TextBox 20">
              <a:extLst>
                <a:ext uri="{FF2B5EF4-FFF2-40B4-BE49-F238E27FC236}">
                  <a16:creationId xmlns:a16="http://schemas.microsoft.com/office/drawing/2014/main" id="{49D0387D-9FDA-C039-7498-242CD67F924F}"/>
                </a:ext>
              </a:extLst>
            </p:cNvPr>
            <p:cNvSpPr txBox="1"/>
            <p:nvPr/>
          </p:nvSpPr>
          <p:spPr>
            <a:xfrm>
              <a:off x="2296663" y="4906157"/>
              <a:ext cx="1125308" cy="207749"/>
            </a:xfrm>
            <a:prstGeom prst="rect">
              <a:avLst/>
            </a:prstGeom>
            <a:solidFill>
              <a:srgbClr val="910258">
                <a:lumMod val="20000"/>
                <a:lumOff val="80000"/>
              </a:srgbClr>
            </a:solid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350" kern="0" dirty="0">
                  <a:solidFill>
                    <a:srgbClr val="910258"/>
                  </a:solidFill>
                </a:rPr>
                <a:t>Solar Forecast</a:t>
              </a:r>
              <a:endParaRPr kumimoji="0" lang="en-US" sz="1350" b="0" i="0" u="none" strike="noStrike" kern="0" cap="none" spc="0" normalizeH="0" baseline="0" noProof="0" dirty="0">
                <a:ln>
                  <a:noFill/>
                </a:ln>
                <a:solidFill>
                  <a:srgbClr val="910258"/>
                </a:solidFill>
                <a:effectLst/>
                <a:uLnTx/>
                <a:uFillTx/>
              </a:endParaRPr>
            </a:p>
          </p:txBody>
        </p:sp>
        <p:cxnSp>
          <p:nvCxnSpPr>
            <p:cNvPr id="23" name="Straight Arrow Connector 22">
              <a:extLst>
                <a:ext uri="{FF2B5EF4-FFF2-40B4-BE49-F238E27FC236}">
                  <a16:creationId xmlns:a16="http://schemas.microsoft.com/office/drawing/2014/main" id="{C79102D0-E26D-929A-BBBD-AD887EA4F218}"/>
                </a:ext>
              </a:extLst>
            </p:cNvPr>
            <p:cNvCxnSpPr/>
            <p:nvPr/>
          </p:nvCxnSpPr>
          <p:spPr>
            <a:xfrm flipV="1">
              <a:off x="4150659" y="4509247"/>
              <a:ext cx="244133" cy="793820"/>
            </a:xfrm>
            <a:prstGeom prst="straightConnector1">
              <a:avLst/>
            </a:prstGeom>
            <a:ln w="38100">
              <a:solidFill>
                <a:srgbClr val="EE38A6"/>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59D873F-4E2F-EDBE-05A1-47BE0F73C4DE}"/>
                </a:ext>
              </a:extLst>
            </p:cNvPr>
            <p:cNvCxnSpPr>
              <a:cxnSpLocks/>
            </p:cNvCxnSpPr>
            <p:nvPr/>
          </p:nvCxnSpPr>
          <p:spPr>
            <a:xfrm flipV="1">
              <a:off x="2955404" y="4412104"/>
              <a:ext cx="228680" cy="495291"/>
            </a:xfrm>
            <a:prstGeom prst="straightConnector1">
              <a:avLst/>
            </a:prstGeom>
            <a:ln w="38100">
              <a:solidFill>
                <a:srgbClr val="EE38A6"/>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B1DCD1EC-2A1B-D9C5-0AFA-870E82D2925E}"/>
                </a:ext>
              </a:extLst>
            </p:cNvPr>
            <p:cNvSpPr txBox="1"/>
            <p:nvPr/>
          </p:nvSpPr>
          <p:spPr>
            <a:xfrm>
              <a:off x="1005321" y="4906157"/>
              <a:ext cx="1125308" cy="207749"/>
            </a:xfrm>
            <a:prstGeom prst="rect">
              <a:avLst/>
            </a:prstGeom>
            <a:solidFill>
              <a:srgbClr val="910258">
                <a:lumMod val="20000"/>
                <a:lumOff val="80000"/>
              </a:srgbClr>
            </a:solid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350" kern="0" dirty="0">
                  <a:solidFill>
                    <a:srgbClr val="910258"/>
                  </a:solidFill>
                </a:rPr>
                <a:t>Wind Forecast</a:t>
              </a:r>
              <a:endParaRPr kumimoji="0" lang="en-US" sz="1350" b="0" i="0" u="none" strike="noStrike" kern="0" cap="none" spc="0" normalizeH="0" baseline="0" noProof="0" dirty="0">
                <a:ln>
                  <a:noFill/>
                </a:ln>
                <a:solidFill>
                  <a:srgbClr val="910258"/>
                </a:solidFill>
                <a:effectLst/>
                <a:uLnTx/>
                <a:uFillTx/>
              </a:endParaRPr>
            </a:p>
          </p:txBody>
        </p:sp>
        <p:cxnSp>
          <p:nvCxnSpPr>
            <p:cNvPr id="27" name="Straight Arrow Connector 26">
              <a:extLst>
                <a:ext uri="{FF2B5EF4-FFF2-40B4-BE49-F238E27FC236}">
                  <a16:creationId xmlns:a16="http://schemas.microsoft.com/office/drawing/2014/main" id="{43ECB670-E458-F1A8-7F32-E86A21E0D55A}"/>
                </a:ext>
              </a:extLst>
            </p:cNvPr>
            <p:cNvCxnSpPr>
              <a:cxnSpLocks/>
            </p:cNvCxnSpPr>
            <p:nvPr/>
          </p:nvCxnSpPr>
          <p:spPr>
            <a:xfrm flipV="1">
              <a:off x="1789413" y="3867681"/>
              <a:ext cx="730863" cy="1039714"/>
            </a:xfrm>
            <a:prstGeom prst="straightConnector1">
              <a:avLst/>
            </a:prstGeom>
            <a:ln w="38100">
              <a:solidFill>
                <a:srgbClr val="EE38A6"/>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9E08B8B-058F-3F98-7A41-E43517C9BDC1}"/>
                </a:ext>
              </a:extLst>
            </p:cNvPr>
            <p:cNvSpPr txBox="1"/>
            <p:nvPr/>
          </p:nvSpPr>
          <p:spPr>
            <a:xfrm>
              <a:off x="4398975" y="4896909"/>
              <a:ext cx="2048638" cy="207749"/>
            </a:xfrm>
            <a:prstGeom prst="rect">
              <a:avLst/>
            </a:prstGeom>
            <a:solidFill>
              <a:srgbClr val="910258">
                <a:lumMod val="20000"/>
                <a:lumOff val="80000"/>
              </a:srgbClr>
            </a:solid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350" kern="0" dirty="0">
                  <a:solidFill>
                    <a:srgbClr val="910258"/>
                  </a:solidFill>
                </a:rPr>
                <a:t>Total </a:t>
              </a:r>
              <a:r>
                <a:rPr kumimoji="0" lang="en-US" sz="1350" b="0" i="0" u="none" strike="noStrike" kern="0" cap="none" spc="0" normalizeH="0" baseline="0" noProof="0" dirty="0">
                  <a:ln>
                    <a:noFill/>
                  </a:ln>
                  <a:solidFill>
                    <a:srgbClr val="910258"/>
                  </a:solidFill>
                  <a:effectLst/>
                  <a:uLnTx/>
                  <a:uFillTx/>
                </a:rPr>
                <a:t>ESR Capacity (COP)</a:t>
              </a:r>
            </a:p>
          </p:txBody>
        </p:sp>
        <p:cxnSp>
          <p:nvCxnSpPr>
            <p:cNvPr id="33" name="Straight Arrow Connector 32">
              <a:extLst>
                <a:ext uri="{FF2B5EF4-FFF2-40B4-BE49-F238E27FC236}">
                  <a16:creationId xmlns:a16="http://schemas.microsoft.com/office/drawing/2014/main" id="{E6B11B81-6ACF-7155-6473-568F812CE22F}"/>
                </a:ext>
              </a:extLst>
            </p:cNvPr>
            <p:cNvCxnSpPr>
              <a:cxnSpLocks/>
              <a:stCxn id="32" idx="0"/>
            </p:cNvCxnSpPr>
            <p:nvPr/>
          </p:nvCxnSpPr>
          <p:spPr>
            <a:xfrm flipH="1" flipV="1">
              <a:off x="4645198" y="4190562"/>
              <a:ext cx="778096" cy="706347"/>
            </a:xfrm>
            <a:prstGeom prst="straightConnector1">
              <a:avLst/>
            </a:prstGeom>
            <a:ln w="38100">
              <a:solidFill>
                <a:srgbClr val="EE38A6"/>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7593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42F73-BCE1-535B-FF20-D9F1BC7B39C6}"/>
              </a:ext>
            </a:extLst>
          </p:cNvPr>
          <p:cNvSpPr>
            <a:spLocks noGrp="1"/>
          </p:cNvSpPr>
          <p:nvPr>
            <p:ph type="title"/>
          </p:nvPr>
        </p:nvSpPr>
        <p:spPr/>
        <p:txBody>
          <a:bodyPr/>
          <a:lstStyle/>
          <a:p>
            <a:r>
              <a:rPr lang="en-US" sz="2800" dirty="0"/>
              <a:t>Operations</a:t>
            </a:r>
          </a:p>
        </p:txBody>
      </p:sp>
      <p:sp>
        <p:nvSpPr>
          <p:cNvPr id="3" name="Content Placeholder 2">
            <a:extLst>
              <a:ext uri="{FF2B5EF4-FFF2-40B4-BE49-F238E27FC236}">
                <a16:creationId xmlns:a16="http://schemas.microsoft.com/office/drawing/2014/main" id="{3C46ABFB-63CB-198E-E73E-EB6E08F35354}"/>
              </a:ext>
            </a:extLst>
          </p:cNvPr>
          <p:cNvSpPr>
            <a:spLocks noGrp="1"/>
          </p:cNvSpPr>
          <p:nvPr>
            <p:ph idx="1"/>
          </p:nvPr>
        </p:nvSpPr>
        <p:spPr/>
        <p:txBody>
          <a:bodyPr/>
          <a:lstStyle/>
          <a:p>
            <a:r>
              <a:rPr lang="en-US" sz="1400" dirty="0"/>
              <a:t>As net load increased, ESR started discharging around 4 pm. ESR net injection peaked around 5:51 pm at 4,265.8 MW. </a:t>
            </a:r>
          </a:p>
          <a:p>
            <a:r>
              <a:rPr lang="en-US" sz="1400" dirty="0"/>
              <a:t>Approximately 9,247 MWh amount of energy was injected into the grid over a 4-hour period beginning 4:21 pm. ESR State of Charge (SOC) declined from 10,707 MWh (~92.73%) to a minimum value of 1,460 MWh (~11.61%) at 9:03 pm.</a:t>
            </a:r>
            <a:endParaRPr lang="en-US" sz="1400" dirty="0">
              <a:solidFill>
                <a:srgbClr val="FF0000"/>
              </a:solidFill>
            </a:endParaRPr>
          </a:p>
          <a:p>
            <a:pPr marL="0" indent="0">
              <a:buNone/>
            </a:pPr>
            <a:endParaRPr lang="en-US" dirty="0"/>
          </a:p>
        </p:txBody>
      </p:sp>
      <p:sp>
        <p:nvSpPr>
          <p:cNvPr id="4" name="Slide Number Placeholder 3">
            <a:extLst>
              <a:ext uri="{FF2B5EF4-FFF2-40B4-BE49-F238E27FC236}">
                <a16:creationId xmlns:a16="http://schemas.microsoft.com/office/drawing/2014/main" id="{F0AD5CE2-1663-AFEA-1640-5153AAA8272E}"/>
              </a:ext>
            </a:extLst>
          </p:cNvPr>
          <p:cNvSpPr>
            <a:spLocks noGrp="1"/>
          </p:cNvSpPr>
          <p:nvPr>
            <p:ph type="sldNum" sz="quarter" idx="4"/>
          </p:nvPr>
        </p:nvSpPr>
        <p:spPr/>
        <p:txBody>
          <a:bodyPr/>
          <a:lstStyle/>
          <a:p>
            <a:fld id="{1D93BD3E-1E9A-4970-A6F7-E7AC52762E0C}" type="slidenum">
              <a:rPr lang="en-US" smtClean="0"/>
              <a:pPr/>
              <a:t>4</a:t>
            </a:fld>
            <a:endParaRPr lang="en-US"/>
          </a:p>
        </p:txBody>
      </p:sp>
      <p:pic>
        <p:nvPicPr>
          <p:cNvPr id="5" name="Picture 4">
            <a:extLst>
              <a:ext uri="{FF2B5EF4-FFF2-40B4-BE49-F238E27FC236}">
                <a16:creationId xmlns:a16="http://schemas.microsoft.com/office/drawing/2014/main" id="{6298D900-C15D-215B-7BB2-D5CA973C2EE9}"/>
              </a:ext>
            </a:extLst>
          </p:cNvPr>
          <p:cNvPicPr>
            <a:picLocks noChangeAspect="1"/>
          </p:cNvPicPr>
          <p:nvPr/>
        </p:nvPicPr>
        <p:blipFill>
          <a:blip r:embed="rId2"/>
          <a:stretch>
            <a:fillRect/>
          </a:stretch>
        </p:blipFill>
        <p:spPr>
          <a:xfrm>
            <a:off x="717593" y="2104397"/>
            <a:ext cx="7565379" cy="4132220"/>
          </a:xfrm>
          <a:prstGeom prst="rect">
            <a:avLst/>
          </a:prstGeom>
        </p:spPr>
      </p:pic>
    </p:spTree>
    <p:extLst>
      <p:ext uri="{BB962C8B-B14F-4D97-AF65-F5344CB8AC3E}">
        <p14:creationId xmlns:p14="http://schemas.microsoft.com/office/powerpoint/2010/main" val="2374996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E1BC5-5FBB-66DA-4BD3-825553D2EACD}"/>
              </a:ext>
            </a:extLst>
          </p:cNvPr>
          <p:cNvSpPr>
            <a:spLocks noGrp="1"/>
          </p:cNvSpPr>
          <p:nvPr>
            <p:ph type="title"/>
          </p:nvPr>
        </p:nvSpPr>
        <p:spPr/>
        <p:txBody>
          <a:bodyPr/>
          <a:lstStyle/>
          <a:p>
            <a:r>
              <a:rPr lang="en-US" sz="2400" dirty="0"/>
              <a:t>Observation 1: Impact of 15-minute duration on PRC</a:t>
            </a:r>
          </a:p>
        </p:txBody>
      </p:sp>
      <p:sp>
        <p:nvSpPr>
          <p:cNvPr id="4" name="Slide Number Placeholder 3">
            <a:extLst>
              <a:ext uri="{FF2B5EF4-FFF2-40B4-BE49-F238E27FC236}">
                <a16:creationId xmlns:a16="http://schemas.microsoft.com/office/drawing/2014/main" id="{A2DF85B1-8DC1-FEA1-B190-5CE12CCB7E06}"/>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10" name="Content Placeholder 9">
            <a:extLst>
              <a:ext uri="{FF2B5EF4-FFF2-40B4-BE49-F238E27FC236}">
                <a16:creationId xmlns:a16="http://schemas.microsoft.com/office/drawing/2014/main" id="{216097BA-C90B-657C-C4A2-B5EC8C19BE4D}"/>
              </a:ext>
            </a:extLst>
          </p:cNvPr>
          <p:cNvSpPr>
            <a:spLocks noGrp="1"/>
          </p:cNvSpPr>
          <p:nvPr>
            <p:ph idx="1"/>
          </p:nvPr>
        </p:nvSpPr>
        <p:spPr/>
        <p:txBody>
          <a:bodyPr/>
          <a:lstStyle/>
          <a:p>
            <a:pPr marL="0" indent="0">
              <a:buNone/>
            </a:pPr>
            <a:r>
              <a:rPr lang="en-US" sz="1400" dirty="0"/>
              <a:t>PRC counts ESR headroom that can be sustained for 15 minutes.  Between 6pm and 10pm, PRC (</a:t>
            </a:r>
            <a:r>
              <a:rPr lang="en-US" sz="1400" dirty="0">
                <a:solidFill>
                  <a:schemeClr val="accent6"/>
                </a:solidFill>
              </a:rPr>
              <a:t>red</a:t>
            </a:r>
            <a:r>
              <a:rPr lang="en-US" sz="1400" dirty="0"/>
              <a:t> line) stayed well above EEA trigger levels. At 9:03 pm when system wide SOC was the lowest, there was about 3,400 MW of headroom from ESRs (~55.38% of total PRC) being accounted in PRC</a:t>
            </a:r>
          </a:p>
        </p:txBody>
      </p:sp>
      <p:sp>
        <p:nvSpPr>
          <p:cNvPr id="12" name="TextBox 11">
            <a:extLst>
              <a:ext uri="{FF2B5EF4-FFF2-40B4-BE49-F238E27FC236}">
                <a16:creationId xmlns:a16="http://schemas.microsoft.com/office/drawing/2014/main" id="{7A2E154F-6D25-F8CC-30CE-6C9B8C15C748}"/>
              </a:ext>
            </a:extLst>
          </p:cNvPr>
          <p:cNvSpPr txBox="1"/>
          <p:nvPr/>
        </p:nvSpPr>
        <p:spPr>
          <a:xfrm>
            <a:off x="315572" y="6002594"/>
            <a:ext cx="8295968" cy="738664"/>
          </a:xfrm>
          <a:prstGeom prst="rect">
            <a:avLst/>
          </a:prstGeom>
          <a:solidFill>
            <a:schemeClr val="accent1">
              <a:lumMod val="20000"/>
              <a:lumOff val="80000"/>
            </a:schemeClr>
          </a:solidFill>
        </p:spPr>
        <p:txBody>
          <a:bodyPr wrap="square" rtlCol="0">
            <a:spAutoFit/>
          </a:bodyPr>
          <a:lstStyle/>
          <a:p>
            <a:r>
              <a:rPr lang="en-US" sz="1400" b="1" dirty="0"/>
              <a:t>Key Takeaway: </a:t>
            </a:r>
            <a:r>
              <a:rPr lang="en-US" sz="1400" dirty="0"/>
              <a:t>On Nov 10</a:t>
            </a:r>
            <a:r>
              <a:rPr lang="en-US" sz="1400" baseline="30000" dirty="0"/>
              <a:t>th</a:t>
            </a:r>
            <a:r>
              <a:rPr lang="en-US" sz="1400" dirty="0"/>
              <a:t> PRC wasn’t a good indicator of how close to the edge the system was operating. From the perspective of energy needs during an EEA Level 3 event, accounting headroom that can be sustained for 15 minutes may not give sufficient time for manual actions.</a:t>
            </a:r>
          </a:p>
        </p:txBody>
      </p:sp>
      <p:grpSp>
        <p:nvGrpSpPr>
          <p:cNvPr id="50" name="Group 49">
            <a:extLst>
              <a:ext uri="{FF2B5EF4-FFF2-40B4-BE49-F238E27FC236}">
                <a16:creationId xmlns:a16="http://schemas.microsoft.com/office/drawing/2014/main" id="{29858A47-A229-B0F9-6FF7-248736935836}"/>
              </a:ext>
            </a:extLst>
          </p:cNvPr>
          <p:cNvGrpSpPr/>
          <p:nvPr/>
        </p:nvGrpSpPr>
        <p:grpSpPr>
          <a:xfrm>
            <a:off x="478744" y="1603319"/>
            <a:ext cx="7969624" cy="4316714"/>
            <a:chOff x="478744" y="1835939"/>
            <a:chExt cx="7969624" cy="4316714"/>
          </a:xfrm>
        </p:grpSpPr>
        <p:pic>
          <p:nvPicPr>
            <p:cNvPr id="9" name="Picture 8">
              <a:extLst>
                <a:ext uri="{FF2B5EF4-FFF2-40B4-BE49-F238E27FC236}">
                  <a16:creationId xmlns:a16="http://schemas.microsoft.com/office/drawing/2014/main" id="{3BB78792-E033-7995-D926-0901A6722278}"/>
                </a:ext>
              </a:extLst>
            </p:cNvPr>
            <p:cNvPicPr>
              <a:picLocks noChangeAspect="1"/>
            </p:cNvPicPr>
            <p:nvPr/>
          </p:nvPicPr>
          <p:blipFill>
            <a:blip r:embed="rId2"/>
            <a:stretch>
              <a:fillRect/>
            </a:stretch>
          </p:blipFill>
          <p:spPr>
            <a:xfrm>
              <a:off x="478744" y="1835939"/>
              <a:ext cx="7969624" cy="4316714"/>
            </a:xfrm>
            <a:prstGeom prst="rect">
              <a:avLst/>
            </a:prstGeom>
          </p:spPr>
        </p:pic>
        <p:cxnSp>
          <p:nvCxnSpPr>
            <p:cNvPr id="18" name="Straight Connector 17">
              <a:extLst>
                <a:ext uri="{FF2B5EF4-FFF2-40B4-BE49-F238E27FC236}">
                  <a16:creationId xmlns:a16="http://schemas.microsoft.com/office/drawing/2014/main" id="{3CB66F1D-CF46-1366-AB51-E96DAD1D3AD8}"/>
                </a:ext>
              </a:extLst>
            </p:cNvPr>
            <p:cNvCxnSpPr>
              <a:cxnSpLocks/>
            </p:cNvCxnSpPr>
            <p:nvPr/>
          </p:nvCxnSpPr>
          <p:spPr>
            <a:xfrm>
              <a:off x="6763967" y="2894596"/>
              <a:ext cx="0" cy="2539924"/>
            </a:xfrm>
            <a:prstGeom prst="line">
              <a:avLst/>
            </a:prstGeom>
            <a:ln w="15875">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A8B9AD89-842B-2A3C-A0E0-82360C0B54DC}"/>
                </a:ext>
              </a:extLst>
            </p:cNvPr>
            <p:cNvSpPr txBox="1"/>
            <p:nvPr/>
          </p:nvSpPr>
          <p:spPr>
            <a:xfrm>
              <a:off x="6134027" y="2494486"/>
              <a:ext cx="1609190" cy="400110"/>
            </a:xfrm>
            <a:prstGeom prst="rect">
              <a:avLst/>
            </a:prstGeom>
            <a:solidFill>
              <a:schemeClr val="tx2">
                <a:lumMod val="20000"/>
                <a:lumOff val="80000"/>
              </a:schemeClr>
            </a:solidFill>
          </p:spPr>
          <p:txBody>
            <a:bodyPr wrap="square" rtlCol="0">
              <a:spAutoFit/>
            </a:bodyPr>
            <a:lstStyle/>
            <a:p>
              <a:r>
                <a:rPr lang="en-US" sz="1000" dirty="0"/>
                <a:t>Percentage of PRC from ESRs 9:03 pm = 55.38%</a:t>
              </a:r>
            </a:p>
          </p:txBody>
        </p:sp>
        <p:sp>
          <p:nvSpPr>
            <p:cNvPr id="45" name="Rectangle 44">
              <a:extLst>
                <a:ext uri="{FF2B5EF4-FFF2-40B4-BE49-F238E27FC236}">
                  <a16:creationId xmlns:a16="http://schemas.microsoft.com/office/drawing/2014/main" id="{DF6BE7F3-5E43-4082-9D3A-52E578524AE8}"/>
                </a:ext>
              </a:extLst>
            </p:cNvPr>
            <p:cNvSpPr/>
            <p:nvPr/>
          </p:nvSpPr>
          <p:spPr>
            <a:xfrm>
              <a:off x="3104891" y="2408076"/>
              <a:ext cx="2934218" cy="1104404"/>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fld id="{D50F0B44-56AC-4908-A26F-EC696B2ADD57}" type="TxLink">
                <a:rPr lang="en-US" b="0" i="0" u="none" strike="noStrike">
                  <a:solidFill>
                    <a:srgbClr val="000000"/>
                  </a:solidFill>
                  <a:latin typeface="Calibri"/>
                  <a:ea typeface="Calibri"/>
                  <a:cs typeface="Calibri"/>
                </a:rPr>
                <a:pPr algn="l"/>
                <a:t>Min PRC @ 6:58pm 5206 MW	
     2549 MW (~49%) ESRs	
     504 MW (~10%) Generation	
     195 MW (~4%) Synchronous Cond Hydros 	
     1726 MW (~34%) Load Resources	
     231 MW (~4%) FFR	
</a:t>
              </a:fld>
              <a:endParaRPr lang="en-US" sz="1400" dirty="0"/>
            </a:p>
          </p:txBody>
        </p:sp>
        <p:cxnSp>
          <p:nvCxnSpPr>
            <p:cNvPr id="46" name="Straight Connector 45">
              <a:extLst>
                <a:ext uri="{FF2B5EF4-FFF2-40B4-BE49-F238E27FC236}">
                  <a16:creationId xmlns:a16="http://schemas.microsoft.com/office/drawing/2014/main" id="{00AC2B51-639B-6760-57CD-16842C348A01}"/>
                </a:ext>
              </a:extLst>
            </p:cNvPr>
            <p:cNvCxnSpPr>
              <a:cxnSpLocks/>
            </p:cNvCxnSpPr>
            <p:nvPr/>
          </p:nvCxnSpPr>
          <p:spPr>
            <a:xfrm flipH="1">
              <a:off x="4465359" y="3512480"/>
              <a:ext cx="17653" cy="1941760"/>
            </a:xfrm>
            <a:prstGeom prst="line">
              <a:avLst/>
            </a:prstGeom>
            <a:ln w="15875">
              <a:solidFill>
                <a:schemeClr val="tx2"/>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61851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48A53-0AFC-8580-01CD-BAE020AE462B}"/>
              </a:ext>
            </a:extLst>
          </p:cNvPr>
          <p:cNvSpPr>
            <a:spLocks noGrp="1"/>
          </p:cNvSpPr>
          <p:nvPr>
            <p:ph type="title"/>
          </p:nvPr>
        </p:nvSpPr>
        <p:spPr/>
        <p:txBody>
          <a:bodyPr/>
          <a:lstStyle/>
          <a:p>
            <a:r>
              <a:rPr lang="en-US" dirty="0"/>
              <a:t>NPRR 1273 - Introduction</a:t>
            </a:r>
          </a:p>
        </p:txBody>
      </p:sp>
      <p:sp>
        <p:nvSpPr>
          <p:cNvPr id="3" name="Content Placeholder 2">
            <a:extLst>
              <a:ext uri="{FF2B5EF4-FFF2-40B4-BE49-F238E27FC236}">
                <a16:creationId xmlns:a16="http://schemas.microsoft.com/office/drawing/2014/main" id="{BF962EA2-A467-A090-113C-F38764C96EB0}"/>
              </a:ext>
            </a:extLst>
          </p:cNvPr>
          <p:cNvSpPr>
            <a:spLocks noGrp="1"/>
          </p:cNvSpPr>
          <p:nvPr>
            <p:ph idx="1"/>
          </p:nvPr>
        </p:nvSpPr>
        <p:spPr/>
        <p:txBody>
          <a:bodyPr/>
          <a:lstStyle/>
          <a:p>
            <a:r>
              <a:rPr lang="en-US" sz="1400" dirty="0"/>
              <a:t>North American Electric Reliability Corporation (NERC) Reliability Standard EOP-011 specifies that a Balancing Authority will declare EEA Level 3 when a system’s operating reserves are less than its Most Severe Single Contingency (MSSC) as defined by NERC, and will immediately take actions, including manual load shed, adequate to mitigate this emergency. </a:t>
            </a:r>
          </a:p>
          <a:p>
            <a:pPr lvl="1"/>
            <a:r>
              <a:rPr lang="en-US" sz="1400" dirty="0"/>
              <a:t>ERCOT monitors PRC and will implement EEA Level 3 and shed firm load if PRC drops below 1,500 MW and is not expected to recover within 30 minutes. </a:t>
            </a:r>
          </a:p>
          <a:p>
            <a:pPr lvl="1"/>
            <a:r>
              <a:rPr lang="en-US" sz="1400" dirty="0"/>
              <a:t>When ERCOT orders Transmission Operators (TOs) to implement load shed, they have up to 30 minutes to implement their share of that load shed amount.  </a:t>
            </a:r>
          </a:p>
          <a:p>
            <a:endParaRPr lang="en-US" sz="800" dirty="0"/>
          </a:p>
          <a:p>
            <a:r>
              <a:rPr lang="en-US" sz="1400" dirty="0"/>
              <a:t>During tight operational conditions when demand approaches the available supply, Ancillary Services reserves are released to be used as needed to provide energy to meet Demand. </a:t>
            </a:r>
          </a:p>
          <a:p>
            <a:pPr lvl="1"/>
            <a:r>
              <a:rPr lang="en-US" sz="1400" dirty="0"/>
              <a:t>Under these conditions, the calculation of PRC becomes critically important.</a:t>
            </a:r>
          </a:p>
          <a:p>
            <a:pPr lvl="1"/>
            <a:r>
              <a:rPr lang="en-US" sz="1400" dirty="0"/>
              <a:t>While the 15-minute duration in PRC was tied to the duration for the provision of Primary Frequency Response, when the value of PRC becomes most important, the calculation of PRC should include the capacity from ESRs that is able to be sustained long enough to allow time for load to be shed and not just what is needed to support frequency.</a:t>
            </a:r>
          </a:p>
          <a:p>
            <a:pPr lvl="2"/>
            <a:r>
              <a:rPr lang="en-US" sz="1200"/>
              <a:t>When ERCOT orders Transmission Operators (TOs) to implement load shed, they have up to 30 minutes to implement their share of that load shed amount. </a:t>
            </a:r>
            <a:endParaRPr lang="en-US" sz="1200" dirty="0"/>
          </a:p>
          <a:p>
            <a:pPr lvl="1"/>
            <a:r>
              <a:rPr lang="en-US" sz="1400" dirty="0"/>
              <a:t>Hence, ERCOT is proposing 45 minutes to account for control room response, rapid changes in PRC, and delays in SOC telemetry changes.</a:t>
            </a:r>
          </a:p>
          <a:p>
            <a:endParaRPr lang="en-US" sz="800" dirty="0"/>
          </a:p>
          <a:p>
            <a:r>
              <a:rPr lang="en-US" sz="1400" dirty="0"/>
              <a:t>This NPRR does not impact requirements for ESRs and is only intended to change ERCOT’s PRC calculation. </a:t>
            </a:r>
          </a:p>
          <a:p>
            <a:endParaRPr lang="en-US" sz="1400" dirty="0"/>
          </a:p>
          <a:p>
            <a:endParaRPr lang="en-US" sz="1400" dirty="0"/>
          </a:p>
          <a:p>
            <a:endParaRPr lang="en-US" sz="1400" dirty="0"/>
          </a:p>
        </p:txBody>
      </p:sp>
      <p:sp>
        <p:nvSpPr>
          <p:cNvPr id="4" name="Slide Number Placeholder 3">
            <a:extLst>
              <a:ext uri="{FF2B5EF4-FFF2-40B4-BE49-F238E27FC236}">
                <a16:creationId xmlns:a16="http://schemas.microsoft.com/office/drawing/2014/main" id="{2E7DEBB8-9A71-B14D-9F47-D4C920415E93}"/>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3392584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92B26-3E3F-ADB0-A590-11293F08D5BE}"/>
              </a:ext>
            </a:extLst>
          </p:cNvPr>
          <p:cNvSpPr>
            <a:spLocks noGrp="1"/>
          </p:cNvSpPr>
          <p:nvPr>
            <p:ph type="title"/>
          </p:nvPr>
        </p:nvSpPr>
        <p:spPr/>
        <p:txBody>
          <a:bodyPr/>
          <a:lstStyle/>
          <a:p>
            <a:r>
              <a:rPr lang="en-US" sz="2400" dirty="0"/>
              <a:t>Observation 2: Some ESRs struggled to follow dispatch at low SOC</a:t>
            </a:r>
          </a:p>
        </p:txBody>
      </p:sp>
      <p:sp>
        <p:nvSpPr>
          <p:cNvPr id="3" name="Content Placeholder 2">
            <a:extLst>
              <a:ext uri="{FF2B5EF4-FFF2-40B4-BE49-F238E27FC236}">
                <a16:creationId xmlns:a16="http://schemas.microsoft.com/office/drawing/2014/main" id="{1AF4324D-5BDC-6E66-BF4F-7A23DE2DF3FF}"/>
              </a:ext>
            </a:extLst>
          </p:cNvPr>
          <p:cNvSpPr>
            <a:spLocks noGrp="1"/>
          </p:cNvSpPr>
          <p:nvPr>
            <p:ph idx="1"/>
          </p:nvPr>
        </p:nvSpPr>
        <p:spPr>
          <a:xfrm>
            <a:off x="304799" y="1085283"/>
            <a:ext cx="4182027" cy="4834750"/>
          </a:xfrm>
        </p:spPr>
        <p:txBody>
          <a:bodyPr/>
          <a:lstStyle/>
          <a:p>
            <a:pPr marL="0" indent="0">
              <a:buNone/>
            </a:pPr>
            <a:r>
              <a:rPr lang="en-US" sz="1400" dirty="0"/>
              <a:t>Towards late evening, when operating at lower SOC levels, some ESRs struggled to follow their expected set point (UDBP +  Regulation). Headroom from such ESRs was adding capacity into PRC that </a:t>
            </a:r>
            <a:r>
              <a:rPr lang="en-US" sz="1400"/>
              <a:t>was likely not </a:t>
            </a:r>
            <a:r>
              <a:rPr lang="en-US" sz="1400" dirty="0"/>
              <a:t>available.</a:t>
            </a:r>
          </a:p>
        </p:txBody>
      </p:sp>
      <p:sp>
        <p:nvSpPr>
          <p:cNvPr id="4" name="Slide Number Placeholder 3">
            <a:extLst>
              <a:ext uri="{FF2B5EF4-FFF2-40B4-BE49-F238E27FC236}">
                <a16:creationId xmlns:a16="http://schemas.microsoft.com/office/drawing/2014/main" id="{41F77590-DE43-51BD-759C-8D925BFDA2FD}"/>
              </a:ext>
            </a:extLst>
          </p:cNvPr>
          <p:cNvSpPr>
            <a:spLocks noGrp="1"/>
          </p:cNvSpPr>
          <p:nvPr>
            <p:ph type="sldNum" sz="quarter" idx="4"/>
          </p:nvPr>
        </p:nvSpPr>
        <p:spPr/>
        <p:txBody>
          <a:bodyPr/>
          <a:lstStyle/>
          <a:p>
            <a:fld id="{1D93BD3E-1E9A-4970-A6F7-E7AC52762E0C}" type="slidenum">
              <a:rPr lang="en-US" smtClean="0"/>
              <a:pPr/>
              <a:t>7</a:t>
            </a:fld>
            <a:endParaRPr lang="en-US" dirty="0"/>
          </a:p>
        </p:txBody>
      </p:sp>
      <p:grpSp>
        <p:nvGrpSpPr>
          <p:cNvPr id="36" name="Group 35">
            <a:extLst>
              <a:ext uri="{FF2B5EF4-FFF2-40B4-BE49-F238E27FC236}">
                <a16:creationId xmlns:a16="http://schemas.microsoft.com/office/drawing/2014/main" id="{527AF11F-657F-9E95-EFD4-AC1613193670}"/>
              </a:ext>
            </a:extLst>
          </p:cNvPr>
          <p:cNvGrpSpPr/>
          <p:nvPr/>
        </p:nvGrpSpPr>
        <p:grpSpPr>
          <a:xfrm>
            <a:off x="127261" y="670194"/>
            <a:ext cx="8965677" cy="6187806"/>
            <a:chOff x="-126477" y="365394"/>
            <a:chExt cx="8965677" cy="6187806"/>
          </a:xfrm>
        </p:grpSpPr>
        <p:pic>
          <p:nvPicPr>
            <p:cNvPr id="35" name="Picture 34">
              <a:extLst>
                <a:ext uri="{FF2B5EF4-FFF2-40B4-BE49-F238E27FC236}">
                  <a16:creationId xmlns:a16="http://schemas.microsoft.com/office/drawing/2014/main" id="{FB1F5E6E-393D-9F87-D8B8-EB131087263A}"/>
                </a:ext>
              </a:extLst>
            </p:cNvPr>
            <p:cNvPicPr>
              <a:picLocks noChangeAspect="1"/>
            </p:cNvPicPr>
            <p:nvPr/>
          </p:nvPicPr>
          <p:blipFill>
            <a:blip r:embed="rId3"/>
            <a:stretch>
              <a:fillRect/>
            </a:stretch>
          </p:blipFill>
          <p:spPr>
            <a:xfrm>
              <a:off x="-126477" y="3299905"/>
              <a:ext cx="4539042" cy="2935224"/>
            </a:xfrm>
            <a:prstGeom prst="rect">
              <a:avLst/>
            </a:prstGeom>
          </p:spPr>
        </p:pic>
        <p:pic>
          <p:nvPicPr>
            <p:cNvPr id="15" name="Picture 14">
              <a:extLst>
                <a:ext uri="{FF2B5EF4-FFF2-40B4-BE49-F238E27FC236}">
                  <a16:creationId xmlns:a16="http://schemas.microsoft.com/office/drawing/2014/main" id="{74576F3A-86AB-4496-DE07-60522208EB8B}"/>
                </a:ext>
              </a:extLst>
            </p:cNvPr>
            <p:cNvPicPr>
              <a:picLocks noChangeAspect="1"/>
            </p:cNvPicPr>
            <p:nvPr/>
          </p:nvPicPr>
          <p:blipFill>
            <a:blip r:embed="rId4"/>
            <a:stretch>
              <a:fillRect/>
            </a:stretch>
          </p:blipFill>
          <p:spPr>
            <a:xfrm>
              <a:off x="4412564" y="3299905"/>
              <a:ext cx="4426636" cy="2936711"/>
            </a:xfrm>
            <a:prstGeom prst="rect">
              <a:avLst/>
            </a:prstGeom>
          </p:spPr>
        </p:pic>
        <p:cxnSp>
          <p:nvCxnSpPr>
            <p:cNvPr id="7" name="Straight Arrow Connector 6">
              <a:extLst>
                <a:ext uri="{FF2B5EF4-FFF2-40B4-BE49-F238E27FC236}">
                  <a16:creationId xmlns:a16="http://schemas.microsoft.com/office/drawing/2014/main" id="{C225899A-E86C-1058-C4DA-9EFC7BD83205}"/>
                </a:ext>
              </a:extLst>
            </p:cNvPr>
            <p:cNvCxnSpPr>
              <a:cxnSpLocks/>
              <a:stCxn id="16" idx="3"/>
            </p:cNvCxnSpPr>
            <p:nvPr/>
          </p:nvCxnSpPr>
          <p:spPr>
            <a:xfrm flipV="1">
              <a:off x="5217159" y="4111557"/>
              <a:ext cx="2383386" cy="2241588"/>
            </a:xfrm>
            <a:prstGeom prst="straightConnector1">
              <a:avLst/>
            </a:prstGeom>
            <a:ln w="15875">
              <a:solidFill>
                <a:schemeClr val="tx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D75319B6-B646-E669-F8BD-E41CC31F5A9B}"/>
                </a:ext>
              </a:extLst>
            </p:cNvPr>
            <p:cNvCxnSpPr>
              <a:cxnSpLocks/>
              <a:stCxn id="16" idx="3"/>
            </p:cNvCxnSpPr>
            <p:nvPr/>
          </p:nvCxnSpPr>
          <p:spPr>
            <a:xfrm flipV="1">
              <a:off x="5217159" y="4434840"/>
              <a:ext cx="2562861" cy="1918305"/>
            </a:xfrm>
            <a:prstGeom prst="straightConnector1">
              <a:avLst/>
            </a:prstGeom>
            <a:ln w="15875">
              <a:solidFill>
                <a:schemeClr val="tx2"/>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8FDD5F68-A913-6AC0-42A5-9657EF6D869C}"/>
                </a:ext>
              </a:extLst>
            </p:cNvPr>
            <p:cNvPicPr>
              <a:picLocks noChangeAspect="1"/>
            </p:cNvPicPr>
            <p:nvPr/>
          </p:nvPicPr>
          <p:blipFill>
            <a:blip r:embed="rId5"/>
            <a:stretch>
              <a:fillRect/>
            </a:stretch>
          </p:blipFill>
          <p:spPr>
            <a:xfrm>
              <a:off x="4412565" y="365394"/>
              <a:ext cx="4426635" cy="2934511"/>
            </a:xfrm>
            <a:prstGeom prst="rect">
              <a:avLst/>
            </a:prstGeom>
          </p:spPr>
        </p:pic>
        <p:sp>
          <p:nvSpPr>
            <p:cNvPr id="16" name="TextBox 15">
              <a:extLst>
                <a:ext uri="{FF2B5EF4-FFF2-40B4-BE49-F238E27FC236}">
                  <a16:creationId xmlns:a16="http://schemas.microsoft.com/office/drawing/2014/main" id="{5F484A18-BA6C-2187-2FA1-402118FB55F6}"/>
                </a:ext>
              </a:extLst>
            </p:cNvPr>
            <p:cNvSpPr txBox="1"/>
            <p:nvPr/>
          </p:nvSpPr>
          <p:spPr>
            <a:xfrm>
              <a:off x="3124200" y="6153090"/>
              <a:ext cx="2092959" cy="400110"/>
            </a:xfrm>
            <a:prstGeom prst="rect">
              <a:avLst/>
            </a:prstGeom>
            <a:solidFill>
              <a:schemeClr val="tx2">
                <a:lumMod val="20000"/>
                <a:lumOff val="80000"/>
              </a:schemeClr>
            </a:solidFill>
          </p:spPr>
          <p:txBody>
            <a:bodyPr wrap="square" rtlCol="0">
              <a:spAutoFit/>
            </a:bodyPr>
            <a:lstStyle/>
            <a:p>
              <a:r>
                <a:rPr lang="en-US" sz="1000" dirty="0"/>
                <a:t>Separation between MW (</a:t>
              </a:r>
              <a:r>
                <a:rPr lang="en-US" sz="1000" dirty="0">
                  <a:solidFill>
                    <a:schemeClr val="accent1"/>
                  </a:solidFill>
                </a:rPr>
                <a:t>blue</a:t>
              </a:r>
              <a:r>
                <a:rPr lang="en-US" sz="1000" dirty="0"/>
                <a:t> line) and expectation (</a:t>
              </a:r>
              <a:r>
                <a:rPr lang="en-US" sz="1000" dirty="0">
                  <a:solidFill>
                    <a:schemeClr val="accent6"/>
                  </a:solidFill>
                </a:rPr>
                <a:t>grape</a:t>
              </a:r>
              <a:r>
                <a:rPr lang="en-US" sz="1000" dirty="0"/>
                <a:t> line)</a:t>
              </a:r>
            </a:p>
          </p:txBody>
        </p:sp>
        <p:cxnSp>
          <p:nvCxnSpPr>
            <p:cNvPr id="24" name="Straight Arrow Connector 23">
              <a:extLst>
                <a:ext uri="{FF2B5EF4-FFF2-40B4-BE49-F238E27FC236}">
                  <a16:creationId xmlns:a16="http://schemas.microsoft.com/office/drawing/2014/main" id="{419A705F-E9B4-7BA9-E279-405DB45581AE}"/>
                </a:ext>
              </a:extLst>
            </p:cNvPr>
            <p:cNvCxnSpPr>
              <a:cxnSpLocks/>
              <a:stCxn id="16" idx="0"/>
            </p:cNvCxnSpPr>
            <p:nvPr/>
          </p:nvCxnSpPr>
          <p:spPr>
            <a:xfrm flipH="1" flipV="1">
              <a:off x="3692767" y="5467917"/>
              <a:ext cx="477913" cy="685173"/>
            </a:xfrm>
            <a:prstGeom prst="straightConnector1">
              <a:avLst/>
            </a:prstGeom>
            <a:ln w="15875">
              <a:solidFill>
                <a:schemeClr val="tx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E2A32DED-0ABA-F8BB-AC45-711B733593FE}"/>
                </a:ext>
              </a:extLst>
            </p:cNvPr>
            <p:cNvCxnSpPr>
              <a:cxnSpLocks/>
              <a:stCxn id="16" idx="0"/>
            </p:cNvCxnSpPr>
            <p:nvPr/>
          </p:nvCxnSpPr>
          <p:spPr>
            <a:xfrm flipH="1" flipV="1">
              <a:off x="3692767" y="5757801"/>
              <a:ext cx="477913" cy="395289"/>
            </a:xfrm>
            <a:prstGeom prst="straightConnector1">
              <a:avLst/>
            </a:prstGeom>
            <a:ln w="15875">
              <a:solidFill>
                <a:schemeClr val="tx2"/>
              </a:solidFill>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05B20866-51BD-2B15-3387-F503D3BB8DDC}"/>
              </a:ext>
            </a:extLst>
          </p:cNvPr>
          <p:cNvSpPr txBox="1"/>
          <p:nvPr/>
        </p:nvSpPr>
        <p:spPr>
          <a:xfrm>
            <a:off x="5008618" y="2671953"/>
            <a:ext cx="2092959" cy="400110"/>
          </a:xfrm>
          <a:prstGeom prst="rect">
            <a:avLst/>
          </a:prstGeom>
          <a:solidFill>
            <a:schemeClr val="tx2">
              <a:lumMod val="20000"/>
              <a:lumOff val="80000"/>
            </a:schemeClr>
          </a:solidFill>
        </p:spPr>
        <p:txBody>
          <a:bodyPr wrap="square" rtlCol="0">
            <a:spAutoFit/>
          </a:bodyPr>
          <a:lstStyle/>
          <a:p>
            <a:r>
              <a:rPr lang="en-US" sz="1000" dirty="0"/>
              <a:t>Separation between MW (</a:t>
            </a:r>
            <a:r>
              <a:rPr lang="en-US" sz="1000" dirty="0">
                <a:solidFill>
                  <a:schemeClr val="accent1"/>
                </a:solidFill>
              </a:rPr>
              <a:t>blue</a:t>
            </a:r>
            <a:r>
              <a:rPr lang="en-US" sz="1000" dirty="0"/>
              <a:t> line) and expectation (</a:t>
            </a:r>
            <a:r>
              <a:rPr lang="en-US" sz="1000" dirty="0">
                <a:solidFill>
                  <a:schemeClr val="accent6"/>
                </a:solidFill>
              </a:rPr>
              <a:t>grape</a:t>
            </a:r>
            <a:r>
              <a:rPr lang="en-US" sz="1000" dirty="0"/>
              <a:t> line)</a:t>
            </a:r>
          </a:p>
        </p:txBody>
      </p:sp>
      <p:cxnSp>
        <p:nvCxnSpPr>
          <p:cNvPr id="38" name="Straight Arrow Connector 37">
            <a:extLst>
              <a:ext uri="{FF2B5EF4-FFF2-40B4-BE49-F238E27FC236}">
                <a16:creationId xmlns:a16="http://schemas.microsoft.com/office/drawing/2014/main" id="{5D93F6E9-593D-46F8-7182-476927CD728B}"/>
              </a:ext>
            </a:extLst>
          </p:cNvPr>
          <p:cNvCxnSpPr>
            <a:cxnSpLocks/>
            <a:stCxn id="37" idx="3"/>
          </p:cNvCxnSpPr>
          <p:nvPr/>
        </p:nvCxnSpPr>
        <p:spPr>
          <a:xfrm flipV="1">
            <a:off x="7101577" y="2231386"/>
            <a:ext cx="1016586" cy="640622"/>
          </a:xfrm>
          <a:prstGeom prst="straightConnector1">
            <a:avLst/>
          </a:prstGeom>
          <a:ln w="15875">
            <a:solidFill>
              <a:schemeClr val="tx2"/>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BA4B0D9C-9F04-6400-4191-CCCF1986FEE5}"/>
              </a:ext>
            </a:extLst>
          </p:cNvPr>
          <p:cNvCxnSpPr>
            <a:cxnSpLocks/>
          </p:cNvCxnSpPr>
          <p:nvPr/>
        </p:nvCxnSpPr>
        <p:spPr>
          <a:xfrm flipV="1">
            <a:off x="6995160" y="2383786"/>
            <a:ext cx="1275403" cy="573737"/>
          </a:xfrm>
          <a:prstGeom prst="straightConnector1">
            <a:avLst/>
          </a:prstGeom>
          <a:ln w="15875">
            <a:solidFill>
              <a:schemeClr val="tx2"/>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BB7FE90-8647-8077-7848-F06EDA48907D}"/>
              </a:ext>
            </a:extLst>
          </p:cNvPr>
          <p:cNvSpPr txBox="1"/>
          <p:nvPr/>
        </p:nvSpPr>
        <p:spPr>
          <a:xfrm>
            <a:off x="193492" y="2612331"/>
            <a:ext cx="4419601" cy="954107"/>
          </a:xfrm>
          <a:prstGeom prst="rect">
            <a:avLst/>
          </a:prstGeom>
          <a:solidFill>
            <a:schemeClr val="accent1">
              <a:lumMod val="20000"/>
              <a:lumOff val="80000"/>
            </a:schemeClr>
          </a:solidFill>
        </p:spPr>
        <p:txBody>
          <a:bodyPr wrap="square" rtlCol="0">
            <a:spAutoFit/>
          </a:bodyPr>
          <a:lstStyle/>
          <a:p>
            <a:r>
              <a:rPr lang="en-US" sz="1400" b="1" dirty="0"/>
              <a:t>Key Takeaway: </a:t>
            </a:r>
            <a:r>
              <a:rPr lang="en-US" sz="1400" dirty="0"/>
              <a:t>ERCOT has started monitoring operations of ESRs when lower SOC levels and is issuing RFIs to better understand the underlying drivers for this behavior.</a:t>
            </a:r>
          </a:p>
        </p:txBody>
      </p:sp>
    </p:spTree>
    <p:extLst>
      <p:ext uri="{BB962C8B-B14F-4D97-AF65-F5344CB8AC3E}">
        <p14:creationId xmlns:p14="http://schemas.microsoft.com/office/powerpoint/2010/main" val="2951701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sz="2400" dirty="0"/>
              <a:t>Observation 3: Low SOC for up AS Responsibility</a:t>
            </a:r>
          </a:p>
        </p:txBody>
      </p:sp>
      <p:sp>
        <p:nvSpPr>
          <p:cNvPr id="7" name="Content Placeholder 6">
            <a:extLst>
              <a:ext uri="{FF2B5EF4-FFF2-40B4-BE49-F238E27FC236}">
                <a16:creationId xmlns:a16="http://schemas.microsoft.com/office/drawing/2014/main" id="{B08D408C-EC5C-2B88-7AC1-2D641F298F3D}"/>
              </a:ext>
            </a:extLst>
          </p:cNvPr>
          <p:cNvSpPr>
            <a:spLocks noGrp="1"/>
          </p:cNvSpPr>
          <p:nvPr>
            <p:ph idx="1"/>
          </p:nvPr>
        </p:nvSpPr>
        <p:spPr>
          <a:xfrm>
            <a:off x="304800" y="855406"/>
            <a:ext cx="8534400" cy="5330241"/>
          </a:xfrm>
        </p:spPr>
        <p:txBody>
          <a:bodyPr/>
          <a:lstStyle/>
          <a:p>
            <a:pPr marL="0" indent="0">
              <a:buNone/>
            </a:pPr>
            <a:r>
              <a:rPr lang="en-US" sz="1400" dirty="0"/>
              <a:t>At 4 pm ESRs had sufficient SOC to meet their up AS obligation. However as net load increased and AS capacity was released, beginning 7 pm, ESRs carrying up AS Responsibility did not have sufficient SOC (</a:t>
            </a:r>
            <a:r>
              <a:rPr lang="en-US" sz="1400" dirty="0">
                <a:solidFill>
                  <a:schemeClr val="accent3"/>
                </a:solidFill>
              </a:rPr>
              <a:t>green line</a:t>
            </a:r>
            <a:r>
              <a:rPr lang="en-US" sz="1400" dirty="0"/>
              <a:t>) to meet the requirements (</a:t>
            </a:r>
            <a:r>
              <a:rPr lang="en-US" sz="1400" dirty="0">
                <a:solidFill>
                  <a:srgbClr val="850453"/>
                </a:solidFill>
              </a:rPr>
              <a:t>grape line</a:t>
            </a:r>
            <a:r>
              <a:rPr lang="en-US" sz="1400" dirty="0"/>
              <a:t>). Further, during this evening the total SOC across all ESRs within a QSE’s fleet (</a:t>
            </a:r>
            <a:r>
              <a:rPr lang="en-US" sz="1400" dirty="0">
                <a:solidFill>
                  <a:schemeClr val="accent4"/>
                </a:solidFill>
              </a:rPr>
              <a:t>blue line</a:t>
            </a:r>
            <a:r>
              <a:rPr lang="en-US" sz="1400" dirty="0"/>
              <a:t>) during several instances was not sufficient to fulfil the SOC required to cover the up AS responsibility (</a:t>
            </a:r>
            <a:r>
              <a:rPr lang="en-US" sz="1400" dirty="0">
                <a:solidFill>
                  <a:schemeClr val="accent1"/>
                </a:solidFill>
              </a:rPr>
              <a:t>blue line</a:t>
            </a:r>
            <a:r>
              <a:rPr lang="en-US" sz="1400" dirty="0"/>
              <a:t>) ESRs were carrying at the time. </a:t>
            </a:r>
            <a:endParaRPr lang="en-US" sz="1600" dirty="0"/>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8</a:t>
            </a:fld>
            <a:endParaRPr lang="en-US"/>
          </a:p>
        </p:txBody>
      </p:sp>
      <p:grpSp>
        <p:nvGrpSpPr>
          <p:cNvPr id="63" name="Group 62">
            <a:extLst>
              <a:ext uri="{FF2B5EF4-FFF2-40B4-BE49-F238E27FC236}">
                <a16:creationId xmlns:a16="http://schemas.microsoft.com/office/drawing/2014/main" id="{D662173B-E739-54D7-51B9-FBB52922BB21}"/>
              </a:ext>
            </a:extLst>
          </p:cNvPr>
          <p:cNvGrpSpPr/>
          <p:nvPr/>
        </p:nvGrpSpPr>
        <p:grpSpPr>
          <a:xfrm>
            <a:off x="454021" y="1994607"/>
            <a:ext cx="8616258" cy="4096928"/>
            <a:chOff x="454021" y="1847822"/>
            <a:chExt cx="8616258" cy="4096928"/>
          </a:xfrm>
        </p:grpSpPr>
        <p:pic>
          <p:nvPicPr>
            <p:cNvPr id="2050" name="Picture 2">
              <a:extLst>
                <a:ext uri="{FF2B5EF4-FFF2-40B4-BE49-F238E27FC236}">
                  <a16:creationId xmlns:a16="http://schemas.microsoft.com/office/drawing/2014/main" id="{1154BCB1-50DE-9D74-483E-3729F394C9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021" y="1875670"/>
              <a:ext cx="7993827" cy="4069080"/>
            </a:xfrm>
            <a:prstGeom prst="rect">
              <a:avLst/>
            </a:prstGeom>
            <a:noFill/>
            <a:extLst>
              <a:ext uri="{909E8E84-426E-40DD-AFC4-6F175D3DCCD1}">
                <a14:hiddenFill xmlns:a14="http://schemas.microsoft.com/office/drawing/2010/main">
                  <a:solidFill>
                    <a:srgbClr val="FFFFFF"/>
                  </a:solidFill>
                </a14:hiddenFill>
              </a:ext>
            </a:extLst>
          </p:spPr>
        </p:pic>
        <p:grpSp>
          <p:nvGrpSpPr>
            <p:cNvPr id="61" name="Group 60">
              <a:extLst>
                <a:ext uri="{FF2B5EF4-FFF2-40B4-BE49-F238E27FC236}">
                  <a16:creationId xmlns:a16="http://schemas.microsoft.com/office/drawing/2014/main" id="{4AC51DC7-DEF9-2C44-1206-FFDDEBA60EAD}"/>
                </a:ext>
              </a:extLst>
            </p:cNvPr>
            <p:cNvGrpSpPr/>
            <p:nvPr/>
          </p:nvGrpSpPr>
          <p:grpSpPr>
            <a:xfrm>
              <a:off x="3792026" y="3602148"/>
              <a:ext cx="3771574" cy="1138049"/>
              <a:chOff x="3779338" y="4064218"/>
              <a:chExt cx="3771574" cy="1138049"/>
            </a:xfrm>
          </p:grpSpPr>
          <p:cxnSp>
            <p:nvCxnSpPr>
              <p:cNvPr id="22" name="Straight Arrow Connector 21">
                <a:extLst>
                  <a:ext uri="{FF2B5EF4-FFF2-40B4-BE49-F238E27FC236}">
                    <a16:creationId xmlns:a16="http://schemas.microsoft.com/office/drawing/2014/main" id="{D5342DD8-FF33-8247-5B9E-BF311A0C0706}"/>
                  </a:ext>
                </a:extLst>
              </p:cNvPr>
              <p:cNvCxnSpPr>
                <a:cxnSpLocks/>
              </p:cNvCxnSpPr>
              <p:nvPr/>
            </p:nvCxnSpPr>
            <p:spPr>
              <a:xfrm>
                <a:off x="3779338" y="4364372"/>
                <a:ext cx="244375"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BBAD89C-E4A5-9C16-AB7C-BA1DF4A61309}"/>
                  </a:ext>
                </a:extLst>
              </p:cNvPr>
              <p:cNvCxnSpPr>
                <a:cxnSpLocks/>
              </p:cNvCxnSpPr>
              <p:nvPr/>
            </p:nvCxnSpPr>
            <p:spPr>
              <a:xfrm flipH="1">
                <a:off x="3779338" y="4090540"/>
                <a:ext cx="2940" cy="91546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2AF40B2-E153-D88D-1A68-1BB2C2837488}"/>
                  </a:ext>
                </a:extLst>
              </p:cNvPr>
              <p:cNvCxnSpPr>
                <a:cxnSpLocks/>
              </p:cNvCxnSpPr>
              <p:nvPr/>
            </p:nvCxnSpPr>
            <p:spPr>
              <a:xfrm>
                <a:off x="4015389" y="4092595"/>
                <a:ext cx="0" cy="9113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33D754C-4CB8-367C-9317-C6174182E8CA}"/>
                  </a:ext>
                </a:extLst>
              </p:cNvPr>
              <p:cNvCxnSpPr>
                <a:cxnSpLocks/>
              </p:cNvCxnSpPr>
              <p:nvPr/>
            </p:nvCxnSpPr>
            <p:spPr>
              <a:xfrm>
                <a:off x="4659139" y="4090540"/>
                <a:ext cx="0" cy="105969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25F28C9-C64D-CEA7-61B3-3F35770A6735}"/>
                  </a:ext>
                </a:extLst>
              </p:cNvPr>
              <p:cNvCxnSpPr>
                <a:cxnSpLocks/>
              </p:cNvCxnSpPr>
              <p:nvPr/>
            </p:nvCxnSpPr>
            <p:spPr>
              <a:xfrm>
                <a:off x="5178642" y="4064218"/>
                <a:ext cx="0" cy="10860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E4B5F87D-9794-64AB-ECEA-3F8943F41AC6}"/>
                  </a:ext>
                </a:extLst>
              </p:cNvPr>
              <p:cNvCxnSpPr>
                <a:cxnSpLocks/>
              </p:cNvCxnSpPr>
              <p:nvPr/>
            </p:nvCxnSpPr>
            <p:spPr>
              <a:xfrm>
                <a:off x="4659139" y="4345602"/>
                <a:ext cx="519503"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E620005-790C-541B-87FE-729AC1FBAE91}"/>
                  </a:ext>
                </a:extLst>
              </p:cNvPr>
              <p:cNvCxnSpPr>
                <a:cxnSpLocks/>
              </p:cNvCxnSpPr>
              <p:nvPr/>
            </p:nvCxnSpPr>
            <p:spPr>
              <a:xfrm>
                <a:off x="5557534" y="4078510"/>
                <a:ext cx="0" cy="108375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61974E4-5738-A543-8454-F93A3DE05D6E}"/>
                  </a:ext>
                </a:extLst>
              </p:cNvPr>
              <p:cNvCxnSpPr>
                <a:cxnSpLocks/>
              </p:cNvCxnSpPr>
              <p:nvPr/>
            </p:nvCxnSpPr>
            <p:spPr>
              <a:xfrm>
                <a:off x="6017130" y="4064218"/>
                <a:ext cx="0" cy="109804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FE50AAEF-FDC7-842C-8CE5-8494EFE2B97E}"/>
                  </a:ext>
                </a:extLst>
              </p:cNvPr>
              <p:cNvCxnSpPr>
                <a:cxnSpLocks/>
              </p:cNvCxnSpPr>
              <p:nvPr/>
            </p:nvCxnSpPr>
            <p:spPr>
              <a:xfrm>
                <a:off x="5549535" y="4359925"/>
                <a:ext cx="467595" cy="8894"/>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5173A88-D2A3-B2AB-B857-119B00A204F4}"/>
                  </a:ext>
                </a:extLst>
              </p:cNvPr>
              <p:cNvCxnSpPr>
                <a:cxnSpLocks/>
              </p:cNvCxnSpPr>
              <p:nvPr/>
            </p:nvCxnSpPr>
            <p:spPr>
              <a:xfrm>
                <a:off x="6470827" y="4078510"/>
                <a:ext cx="0" cy="112375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74E9A02-3965-1C42-CF4A-86A1E6956634}"/>
                  </a:ext>
                </a:extLst>
              </p:cNvPr>
              <p:cNvCxnSpPr>
                <a:cxnSpLocks/>
              </p:cNvCxnSpPr>
              <p:nvPr/>
            </p:nvCxnSpPr>
            <p:spPr>
              <a:xfrm>
                <a:off x="6733411" y="4084767"/>
                <a:ext cx="0" cy="101062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DDB63574-3EB9-3A53-34F3-2D786F1DDD8A}"/>
                  </a:ext>
                </a:extLst>
              </p:cNvPr>
              <p:cNvCxnSpPr>
                <a:cxnSpLocks/>
              </p:cNvCxnSpPr>
              <p:nvPr/>
            </p:nvCxnSpPr>
            <p:spPr>
              <a:xfrm>
                <a:off x="7362912" y="4078510"/>
                <a:ext cx="0" cy="112375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09A9E36-AEE8-DF55-84AF-88ACBC1134F8}"/>
                  </a:ext>
                </a:extLst>
              </p:cNvPr>
              <p:cNvCxnSpPr>
                <a:cxnSpLocks/>
              </p:cNvCxnSpPr>
              <p:nvPr/>
            </p:nvCxnSpPr>
            <p:spPr>
              <a:xfrm>
                <a:off x="7550912" y="4076391"/>
                <a:ext cx="0" cy="102737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C63AF0D1-2CBD-83F1-5E70-387D61236063}"/>
                  </a:ext>
                </a:extLst>
              </p:cNvPr>
              <p:cNvCxnSpPr>
                <a:cxnSpLocks/>
              </p:cNvCxnSpPr>
              <p:nvPr/>
            </p:nvCxnSpPr>
            <p:spPr>
              <a:xfrm>
                <a:off x="6470827" y="4355061"/>
                <a:ext cx="262584" cy="4864"/>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ABADE8D-0E04-77D0-FCDF-E346FBFE0066}"/>
                  </a:ext>
                </a:extLst>
              </p:cNvPr>
              <p:cNvCxnSpPr>
                <a:cxnSpLocks/>
              </p:cNvCxnSpPr>
              <p:nvPr/>
            </p:nvCxnSpPr>
            <p:spPr>
              <a:xfrm>
                <a:off x="7362912" y="4355061"/>
                <a:ext cx="188000"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77DA7C06-8960-6AA6-4022-42EEB1E8EFCC}"/>
                </a:ext>
              </a:extLst>
            </p:cNvPr>
            <p:cNvSpPr txBox="1"/>
            <p:nvPr/>
          </p:nvSpPr>
          <p:spPr>
            <a:xfrm>
              <a:off x="5598590" y="1847822"/>
              <a:ext cx="3471689" cy="1615827"/>
            </a:xfrm>
            <a:prstGeom prst="rect">
              <a:avLst/>
            </a:prstGeom>
            <a:solidFill>
              <a:schemeClr val="tx2">
                <a:lumMod val="20000"/>
                <a:lumOff val="80000"/>
              </a:schemeClr>
            </a:solidFill>
          </p:spPr>
          <p:txBody>
            <a:bodyPr wrap="square" rtlCol="0">
              <a:spAutoFit/>
            </a:bodyPr>
            <a:lstStyle/>
            <a:p>
              <a:r>
                <a:rPr lang="en-US" sz="900" dirty="0">
                  <a:solidFill>
                    <a:srgbClr val="C00000"/>
                  </a:solidFill>
                </a:rPr>
                <a:t>SOC Requirement: </a:t>
              </a:r>
              <a:r>
                <a:rPr lang="en-US" sz="900" dirty="0"/>
                <a:t>Total SOC required to fulfil up AS responsibility on ESRs for remainder of the hour.</a:t>
              </a:r>
            </a:p>
            <a:p>
              <a:endParaRPr lang="en-US" sz="900" dirty="0">
                <a:solidFill>
                  <a:srgbClr val="C00000"/>
                </a:solidFill>
              </a:endParaRPr>
            </a:p>
            <a:p>
              <a:r>
                <a:rPr lang="en-US" sz="900" dirty="0">
                  <a:solidFill>
                    <a:schemeClr val="accent3"/>
                  </a:solidFill>
                </a:rPr>
                <a:t>ESR AS Providers SOC : </a:t>
              </a:r>
              <a:r>
                <a:rPr lang="en-US" sz="900" dirty="0"/>
                <a:t>Total SOC of ESRs carrying up AS responsibility.</a:t>
              </a:r>
            </a:p>
            <a:p>
              <a:endParaRPr lang="en-US" sz="900" dirty="0">
                <a:solidFill>
                  <a:schemeClr val="accent4"/>
                </a:solidFill>
              </a:endParaRPr>
            </a:p>
            <a:p>
              <a:r>
                <a:rPr lang="en-US" sz="900" dirty="0">
                  <a:solidFill>
                    <a:schemeClr val="accent4"/>
                  </a:solidFill>
                </a:rPr>
                <a:t>QSE AS Providers ESR SOC: </a:t>
              </a:r>
              <a:r>
                <a:rPr lang="en-US" sz="900" dirty="0"/>
                <a:t>Total SOC from ESRs in a up AS carrying QSE’s portfolio whether or not the ESR was carrying AS.</a:t>
              </a:r>
              <a:endParaRPr lang="en-US" sz="900" dirty="0">
                <a:solidFill>
                  <a:schemeClr val="accent4"/>
                </a:solidFill>
              </a:endParaRPr>
            </a:p>
            <a:p>
              <a:endParaRPr lang="en-US" sz="900" dirty="0">
                <a:solidFill>
                  <a:schemeClr val="accent4"/>
                </a:solidFill>
              </a:endParaRPr>
            </a:p>
            <a:p>
              <a:r>
                <a:rPr lang="en-US" sz="900" dirty="0">
                  <a:solidFill>
                    <a:schemeClr val="accent5"/>
                  </a:solidFill>
                </a:rPr>
                <a:t>ESR SOC: </a:t>
              </a:r>
              <a:r>
                <a:rPr lang="en-US" sz="900" dirty="0"/>
                <a:t>Total SOC of all ESRs</a:t>
              </a:r>
              <a:endParaRPr lang="en-US" sz="900" dirty="0">
                <a:solidFill>
                  <a:schemeClr val="accent5"/>
                </a:solidFill>
              </a:endParaRPr>
            </a:p>
          </p:txBody>
        </p:sp>
      </p:grpSp>
      <p:sp>
        <p:nvSpPr>
          <p:cNvPr id="2" name="TextBox 1">
            <a:extLst>
              <a:ext uri="{FF2B5EF4-FFF2-40B4-BE49-F238E27FC236}">
                <a16:creationId xmlns:a16="http://schemas.microsoft.com/office/drawing/2014/main" id="{8675AFC7-6599-1CB2-D244-58B8FD383431}"/>
              </a:ext>
            </a:extLst>
          </p:cNvPr>
          <p:cNvSpPr txBox="1"/>
          <p:nvPr/>
        </p:nvSpPr>
        <p:spPr>
          <a:xfrm>
            <a:off x="3697708" y="3684796"/>
            <a:ext cx="736941" cy="230832"/>
          </a:xfrm>
          <a:prstGeom prst="rect">
            <a:avLst/>
          </a:prstGeom>
          <a:noFill/>
        </p:spPr>
        <p:txBody>
          <a:bodyPr wrap="square" rtlCol="0">
            <a:spAutoFit/>
          </a:bodyPr>
          <a:lstStyle/>
          <a:p>
            <a:r>
              <a:rPr lang="en-US" sz="900"/>
              <a:t>15m</a:t>
            </a:r>
            <a:endParaRPr lang="en-US" sz="800"/>
          </a:p>
        </p:txBody>
      </p:sp>
      <p:sp>
        <p:nvSpPr>
          <p:cNvPr id="5" name="TextBox 4">
            <a:extLst>
              <a:ext uri="{FF2B5EF4-FFF2-40B4-BE49-F238E27FC236}">
                <a16:creationId xmlns:a16="http://schemas.microsoft.com/office/drawing/2014/main" id="{FC19C52F-4801-750B-506B-8A04C82548CB}"/>
              </a:ext>
            </a:extLst>
          </p:cNvPr>
          <p:cNvSpPr txBox="1"/>
          <p:nvPr/>
        </p:nvSpPr>
        <p:spPr>
          <a:xfrm>
            <a:off x="4739854" y="3679378"/>
            <a:ext cx="736941" cy="230832"/>
          </a:xfrm>
          <a:prstGeom prst="rect">
            <a:avLst/>
          </a:prstGeom>
          <a:noFill/>
        </p:spPr>
        <p:txBody>
          <a:bodyPr wrap="square" rtlCol="0">
            <a:spAutoFit/>
          </a:bodyPr>
          <a:lstStyle/>
          <a:p>
            <a:r>
              <a:rPr lang="en-US" sz="900"/>
              <a:t>30m</a:t>
            </a:r>
            <a:endParaRPr lang="en-US" sz="800"/>
          </a:p>
        </p:txBody>
      </p:sp>
      <p:sp>
        <p:nvSpPr>
          <p:cNvPr id="54" name="TextBox 53">
            <a:extLst>
              <a:ext uri="{FF2B5EF4-FFF2-40B4-BE49-F238E27FC236}">
                <a16:creationId xmlns:a16="http://schemas.microsoft.com/office/drawing/2014/main" id="{16C8FF6C-8340-0465-9EF2-16A686E62D0C}"/>
              </a:ext>
            </a:extLst>
          </p:cNvPr>
          <p:cNvSpPr txBox="1"/>
          <p:nvPr/>
        </p:nvSpPr>
        <p:spPr>
          <a:xfrm>
            <a:off x="5631938" y="3679378"/>
            <a:ext cx="736941" cy="230832"/>
          </a:xfrm>
          <a:prstGeom prst="rect">
            <a:avLst/>
          </a:prstGeom>
          <a:noFill/>
        </p:spPr>
        <p:txBody>
          <a:bodyPr wrap="square" rtlCol="0">
            <a:spAutoFit/>
          </a:bodyPr>
          <a:lstStyle/>
          <a:p>
            <a:r>
              <a:rPr lang="en-US" sz="900"/>
              <a:t>25m</a:t>
            </a:r>
            <a:endParaRPr lang="en-US" sz="800"/>
          </a:p>
        </p:txBody>
      </p:sp>
      <p:sp>
        <p:nvSpPr>
          <p:cNvPr id="55" name="TextBox 54">
            <a:extLst>
              <a:ext uri="{FF2B5EF4-FFF2-40B4-BE49-F238E27FC236}">
                <a16:creationId xmlns:a16="http://schemas.microsoft.com/office/drawing/2014/main" id="{2A001360-3C6B-53BA-3E4C-8E2E924AFCE8}"/>
              </a:ext>
            </a:extLst>
          </p:cNvPr>
          <p:cNvSpPr txBox="1"/>
          <p:nvPr/>
        </p:nvSpPr>
        <p:spPr>
          <a:xfrm>
            <a:off x="6430056" y="3662469"/>
            <a:ext cx="736941" cy="230832"/>
          </a:xfrm>
          <a:prstGeom prst="rect">
            <a:avLst/>
          </a:prstGeom>
          <a:noFill/>
        </p:spPr>
        <p:txBody>
          <a:bodyPr wrap="square" rtlCol="0">
            <a:spAutoFit/>
          </a:bodyPr>
          <a:lstStyle/>
          <a:p>
            <a:r>
              <a:rPr lang="en-US" sz="900"/>
              <a:t>11m</a:t>
            </a:r>
            <a:endParaRPr lang="en-US" sz="800"/>
          </a:p>
        </p:txBody>
      </p:sp>
      <p:sp>
        <p:nvSpPr>
          <p:cNvPr id="56" name="TextBox 55">
            <a:extLst>
              <a:ext uri="{FF2B5EF4-FFF2-40B4-BE49-F238E27FC236}">
                <a16:creationId xmlns:a16="http://schemas.microsoft.com/office/drawing/2014/main" id="{CA49B695-FD13-C42C-9487-1EF493AA5F33}"/>
              </a:ext>
            </a:extLst>
          </p:cNvPr>
          <p:cNvSpPr txBox="1"/>
          <p:nvPr/>
        </p:nvSpPr>
        <p:spPr>
          <a:xfrm>
            <a:off x="7309865" y="3662469"/>
            <a:ext cx="736941" cy="230832"/>
          </a:xfrm>
          <a:prstGeom prst="rect">
            <a:avLst/>
          </a:prstGeom>
          <a:noFill/>
        </p:spPr>
        <p:txBody>
          <a:bodyPr wrap="square" rtlCol="0">
            <a:spAutoFit/>
          </a:bodyPr>
          <a:lstStyle/>
          <a:p>
            <a:r>
              <a:rPr lang="en-US" sz="900"/>
              <a:t>7m</a:t>
            </a:r>
            <a:endParaRPr lang="en-US" sz="800"/>
          </a:p>
        </p:txBody>
      </p:sp>
      <p:sp>
        <p:nvSpPr>
          <p:cNvPr id="6" name="TextBox 5">
            <a:extLst>
              <a:ext uri="{FF2B5EF4-FFF2-40B4-BE49-F238E27FC236}">
                <a16:creationId xmlns:a16="http://schemas.microsoft.com/office/drawing/2014/main" id="{3DDEB037-797C-0BCC-7FCA-038104A336CF}"/>
              </a:ext>
            </a:extLst>
          </p:cNvPr>
          <p:cNvSpPr txBox="1"/>
          <p:nvPr/>
        </p:nvSpPr>
        <p:spPr>
          <a:xfrm>
            <a:off x="381000" y="6125795"/>
            <a:ext cx="8295968" cy="738664"/>
          </a:xfrm>
          <a:prstGeom prst="rect">
            <a:avLst/>
          </a:prstGeom>
          <a:solidFill>
            <a:schemeClr val="accent1">
              <a:lumMod val="20000"/>
              <a:lumOff val="80000"/>
            </a:schemeClr>
          </a:solidFill>
        </p:spPr>
        <p:txBody>
          <a:bodyPr wrap="square" rtlCol="0">
            <a:spAutoFit/>
          </a:bodyPr>
          <a:lstStyle/>
          <a:p>
            <a:r>
              <a:rPr lang="en-US" sz="1400" b="1" dirty="0"/>
              <a:t>Key Takeaway: </a:t>
            </a:r>
            <a:r>
              <a:rPr lang="en-US" sz="1400" dirty="0"/>
              <a:t>Beginning 7 pm, there were several intervals where stored energy across all ESRs was not sufficient to fulfill the up AS ESR were carrying. RTC will fix this issue by either automatically moving AS to capable Resource or by not assigning AS.</a:t>
            </a:r>
          </a:p>
        </p:txBody>
      </p:sp>
    </p:spTree>
    <p:extLst>
      <p:ext uri="{BB962C8B-B14F-4D97-AF65-F5344CB8AC3E}">
        <p14:creationId xmlns:p14="http://schemas.microsoft.com/office/powerpoint/2010/main" val="591625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8F7DC-A7AD-A50F-A3D0-D44054AE61F1}"/>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D6C590D-2C5A-876B-BE2E-64B4871E73B6}"/>
              </a:ext>
            </a:extLst>
          </p:cNvPr>
          <p:cNvSpPr>
            <a:spLocks noGrp="1"/>
          </p:cNvSpPr>
          <p:nvPr>
            <p:ph idx="1"/>
          </p:nvPr>
        </p:nvSpPr>
        <p:spPr/>
        <p:txBody>
          <a:bodyPr/>
          <a:lstStyle/>
          <a:p>
            <a:r>
              <a:rPr lang="en-US" sz="1400" dirty="0"/>
              <a:t>November 10 was a tight  operating day due to outages and unusually low wind. As the sun set and net load started rising, offline Non-Spin and SCED-dispatchable ECRS was released, and Energy Storage Resources (ESRs) were relied upon for a period of 4 hours to continue serving load. </a:t>
            </a:r>
          </a:p>
          <a:p>
            <a:endParaRPr lang="en-US" sz="1400" dirty="0"/>
          </a:p>
          <a:p>
            <a:r>
              <a:rPr lang="en-US" sz="1400" dirty="0"/>
              <a:t>Analysis from this day highlighted the need to revisit duration accounting of ESR energy in PRC. Consequently, ERCOT has submitted NPRR 1273, Appropriate Accounting for ESRs in PRC Calculation to update duration that PRC uses for accounting headroom from ESRs.</a:t>
            </a:r>
          </a:p>
          <a:p>
            <a:endParaRPr lang="en-US" sz="1400" dirty="0"/>
          </a:p>
          <a:p>
            <a:r>
              <a:rPr lang="en-US" sz="1400" dirty="0"/>
              <a:t>Further the observations of low SOC for up AS analysis helped highlight operational efficiencies that would will be gained when RTC with SOC accounting is implemented.</a:t>
            </a:r>
          </a:p>
        </p:txBody>
      </p:sp>
      <p:sp>
        <p:nvSpPr>
          <p:cNvPr id="4" name="Slide Number Placeholder 3">
            <a:extLst>
              <a:ext uri="{FF2B5EF4-FFF2-40B4-BE49-F238E27FC236}">
                <a16:creationId xmlns:a16="http://schemas.microsoft.com/office/drawing/2014/main" id="{AD7D4C91-FFF0-ABE5-4716-43C2A611865F}"/>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102527656"/>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1274</Words>
  <Application>Microsoft Office PowerPoint</Application>
  <PresentationFormat>On-screen Show (4:3)</PresentationFormat>
  <Paragraphs>96</Paragraphs>
  <Slides>9</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9</vt:i4>
      </vt:variant>
    </vt:vector>
  </HeadingPairs>
  <TitlesOfParts>
    <vt:vector size="16" baseType="lpstr">
      <vt:lpstr>Arial</vt:lpstr>
      <vt:lpstr>Calibri</vt:lpstr>
      <vt:lpstr>Courier New</vt:lpstr>
      <vt:lpstr>Wingdings</vt:lpstr>
      <vt:lpstr>1_Office Theme</vt:lpstr>
      <vt:lpstr>2_Custom Design</vt:lpstr>
      <vt:lpstr>3_Custom Design</vt:lpstr>
      <vt:lpstr>PowerPoint Presentation</vt:lpstr>
      <vt:lpstr>Introduction</vt:lpstr>
      <vt:lpstr>Projections</vt:lpstr>
      <vt:lpstr>Operations</vt:lpstr>
      <vt:lpstr>Observation 1: Impact of 15-minute duration on PRC</vt:lpstr>
      <vt:lpstr>NPRR 1273 - Introduction</vt:lpstr>
      <vt:lpstr>Observation 2: Some ESRs struggled to follow dispatch at low SOC</vt:lpstr>
      <vt:lpstr>Observation 3: Low SOC for up AS Responsibility</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2024-11-22T15:50:17Z</dcterms:created>
  <dcterms:modified xsi:type="dcterms:W3CDTF">2025-02-27T17:48:26Z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2024-11-22T15:50:28Z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94f0a326-544d-460d-946e-52cd1ae40bc1</vt:lpwstr>
  </property>
  <property fmtid="{D5CDD505-2E9C-101B-9397-08002B2CF9AE}" pid="8" name="MSIP_Label_7084cbda-52b8-46fb-a7b7-cb5bd465ed85_ContentBits">
    <vt:lpwstr>0</vt:lpwstr>
  </property>
</Properties>
</file>