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81" r:id="rId6"/>
  </p:sldMasterIdLst>
  <p:notesMasterIdLst>
    <p:notesMasterId r:id="rId10"/>
  </p:notesMasterIdLst>
  <p:handoutMasterIdLst>
    <p:handoutMasterId r:id="rId11"/>
  </p:handoutMasterIdLst>
  <p:sldIdLst>
    <p:sldId id="260" r:id="rId7"/>
    <p:sldId id="771" r:id="rId8"/>
    <p:sldId id="77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B5035C-94D9-402C-9882-4D3241E91B45}" v="1" dt="2025-02-26T17:55:54.1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4660" autoAdjust="0"/>
  </p:normalViewPr>
  <p:slideViewPr>
    <p:cSldViewPr showGuides="1">
      <p:cViewPr varScale="1">
        <p:scale>
          <a:sx n="61" d="100"/>
          <a:sy n="61" d="100"/>
        </p:scale>
        <p:origin x="1336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4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70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657158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3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11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787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9" r:id="rId2"/>
    <p:sldLayoutId id="214748368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89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905000"/>
            <a:ext cx="564603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ERCOT Board Stakeholder Engagement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Keith Collins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Vice President, Commercial Operations</a:t>
            </a: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Rebecca Zerwas</a:t>
            </a:r>
          </a:p>
          <a:p>
            <a:r>
              <a:rPr lang="en-US" sz="1600" dirty="0">
                <a:solidFill>
                  <a:schemeClr val="tx2"/>
                </a:solidFill>
              </a:rPr>
              <a:t>Director, State Policy and PUC Relations, Board Liaison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February 27, 2025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3779"/>
            <a:ext cx="8534400" cy="5052221"/>
          </a:xfrm>
        </p:spPr>
        <p:txBody>
          <a:bodyPr/>
          <a:lstStyle/>
          <a:p>
            <a:pPr algn="just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Purpose</a:t>
            </a:r>
          </a:p>
          <a:p>
            <a:pPr lvl="1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continue opportunities for the Board of Directors to directly engage with ERCOT stakeholders and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develop a better understanding of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pending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policy decisions and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+mj-lt"/>
              </a:rPr>
              <a:t>key revision requests.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 algn="just"/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 algn="just">
              <a:buNone/>
            </a:pP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099654-B615-CDE2-EEB5-64A80B638903}"/>
              </a:ext>
            </a:extLst>
          </p:cNvPr>
          <p:cNvSpPr txBox="1"/>
          <p:nvPr/>
        </p:nvSpPr>
        <p:spPr>
          <a:xfrm>
            <a:off x="381000" y="4495800"/>
            <a:ext cx="8534400" cy="9694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Key Takeaways</a:t>
            </a:r>
          </a:p>
          <a:p>
            <a:pPr marL="742950" lvl="1" indent="-285750" algn="just">
              <a:spcAft>
                <a:spcPts val="1200"/>
              </a:spcAft>
              <a:buFont typeface="Arial" panose="020B0604020202020204" pitchFamily="34" charset="0"/>
              <a:buChar char="–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ERCOT continues to focus</a:t>
            </a:r>
            <a:r>
              <a:rPr lang="en-US" sz="1600" dirty="0">
                <a:solidFill>
                  <a:srgbClr val="2D3338"/>
                </a:solidFill>
                <a:latin typeface="Arial"/>
              </a:rPr>
              <a:t> on creating forums for the Board to hear stakeholder perspectives on high impact issues. </a:t>
            </a:r>
            <a:endParaRPr lang="en-US" sz="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139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009EE-BB24-4F33-BBF1-4DBAC3B85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Expanded Engagement for 2025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0B462-8685-45C9-8DA1-995560378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534400" cy="5562600"/>
          </a:xfrm>
        </p:spPr>
        <p:txBody>
          <a:bodyPr/>
          <a:lstStyle/>
          <a:p>
            <a:pPr algn="just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Market Participants will be provided a new opportunity to provide insight on key ERCOT policy initiatives at the Board level.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The goal is to provide a better perspective on how the selected issues impact different types of Market Participants. Focus should be on insight vs advocacy. </a:t>
            </a:r>
          </a:p>
          <a:p>
            <a:pPr lvl="1" indent="-342900" algn="just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A cross section of TAC segments will be invited to present on high impact projects and policy matters at the Board. Anticipate 2-3 segments per meeting cycle selected in coordination with TAC Leadership and Board Leadership. </a:t>
            </a:r>
          </a:p>
          <a:p>
            <a:pPr lvl="1" indent="-342900" algn="just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>
                <a:solidFill>
                  <a:srgbClr val="2D3338"/>
                </a:solidFill>
                <a:latin typeface="Arial"/>
              </a:rPr>
              <a:t>TAC representatives </a:t>
            </a:r>
            <a:r>
              <a:rPr lang="en-US" sz="1600" dirty="0">
                <a:solidFill>
                  <a:srgbClr val="2D3338"/>
                </a:solidFill>
                <a:latin typeface="Arial"/>
              </a:rPr>
              <a:t>will coordinate the discussion on behalf of their segment. Segment presentations can include a single speaker or a cross section of members. The goal is to rotate between the segments throughout the year. </a:t>
            </a:r>
          </a:p>
          <a:p>
            <a:pPr lvl="1" indent="-342900" algn="just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ERCOT will work with Board Leadership to identify 3-4 prompts of interest for each issue to help facilitate the presentation. </a:t>
            </a:r>
          </a:p>
          <a:p>
            <a:pPr lvl="1" indent="-342900" algn="just"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Revised schedule:</a:t>
            </a:r>
          </a:p>
          <a:p>
            <a:pPr marL="1200150" lvl="2" indent="-342900" algn="just">
              <a:spcAft>
                <a:spcPts val="400"/>
              </a:spcAft>
              <a:defRPr/>
            </a:pPr>
            <a:r>
              <a:rPr lang="en-US" sz="1600" spc="-1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/>
              </a:rPr>
              <a:t>June 23</a:t>
            </a:r>
            <a:r>
              <a:rPr kumimoji="0" lang="en-US" sz="1600" b="0" i="0" u="none" strike="noStrike" kern="1200" cap="none" spc="-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2025 – Transmission Planning</a:t>
            </a:r>
          </a:p>
          <a:p>
            <a:pPr marL="1200150" lvl="2" indent="-342900" algn="just">
              <a:spcAft>
                <a:spcPts val="400"/>
              </a:spcAft>
              <a:defRPr/>
            </a:pPr>
            <a:r>
              <a:rPr kumimoji="0" lang="en-US" sz="1600" b="0" i="0" u="none" strike="noStrike" kern="1200" cap="none" spc="-1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September 23, 2025 – Real-Time Co-optimization + Batteries 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endParaRPr lang="en-US" sz="1800" spc="-1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38DE3-72DF-4D34-BAD7-775049C74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00450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udience xmlns="8d5ee879-813f-4fb9-b7c2-a59846c21aeb">Public</Audience>
    <Year xmlns="8d5ee879-813f-4fb9-b7c2-a59846c21ae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8d5ee879-813f-4fb9-b7c2-a59846c21aeb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1A01D5E-0FAF-4887-843D-2C2A221C66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40B4E5-0EE9-4848-B2C4-FED9712C1627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20313</TotalTime>
  <Words>253</Words>
  <Application>Microsoft Office PowerPoint</Application>
  <PresentationFormat>On-screen Show (4:3)</PresentationFormat>
  <Paragraphs>29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1_Custom Design</vt:lpstr>
      <vt:lpstr>Office Theme</vt:lpstr>
      <vt:lpstr>1_Office Theme</vt:lpstr>
      <vt:lpstr>PowerPoint Presentation</vt:lpstr>
      <vt:lpstr>Overview</vt:lpstr>
      <vt:lpstr>Expanded Engagement for 2025 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Zerwas, Rebecca</cp:lastModifiedBy>
  <cp:revision>47</cp:revision>
  <cp:lastPrinted>2016-01-21T20:53:15Z</cp:lastPrinted>
  <dcterms:created xsi:type="dcterms:W3CDTF">2016-01-21T15:20:31Z</dcterms:created>
  <dcterms:modified xsi:type="dcterms:W3CDTF">2025-02-26T19:28:18Z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Order">
    <vt:r8>2700</vt:r8>
  </property>
  <property fmtid="{D5CDD505-2E9C-101B-9397-08002B2CF9AE}" pid="4" name="_ExtendedDescription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TriggerFlowInfo">
    <vt:lpwstr/>
  </property>
  <property fmtid="{D5CDD505-2E9C-101B-9397-08002B2CF9AE}" pid="8" name="Information Classification">
    <vt:lpwstr>ERCOT Limited</vt:lpwstr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MSIP_Label_7084cbda-52b8-46fb-a7b7-cb5bd465ed85_Enabled">
    <vt:lpwstr>true</vt:lpwstr>
  </property>
  <property fmtid="{D5CDD505-2E9C-101B-9397-08002B2CF9AE}" pid="12" name="MSIP_Label_7084cbda-52b8-46fb-a7b7-cb5bd465ed85_SetDate">
    <vt:lpwstr>2023-03-02T19:36:44Z</vt:lpwstr>
  </property>
  <property fmtid="{D5CDD505-2E9C-101B-9397-08002B2CF9AE}" pid="13" name="MSIP_Label_7084cbda-52b8-46fb-a7b7-cb5bd465ed85_Method">
    <vt:lpwstr>Standard</vt:lpwstr>
  </property>
  <property fmtid="{D5CDD505-2E9C-101B-9397-08002B2CF9AE}" pid="14" name="MSIP_Label_7084cbda-52b8-46fb-a7b7-cb5bd465ed85_Name">
    <vt:lpwstr>Internal</vt:lpwstr>
  </property>
  <property fmtid="{D5CDD505-2E9C-101B-9397-08002B2CF9AE}" pid="15" name="MSIP_Label_7084cbda-52b8-46fb-a7b7-cb5bd465ed85_SiteId">
    <vt:lpwstr>0afb747d-bff7-4596-a9fc-950ef9e0ec45</vt:lpwstr>
  </property>
  <property fmtid="{D5CDD505-2E9C-101B-9397-08002B2CF9AE}" pid="16" name="MSIP_Label_7084cbda-52b8-46fb-a7b7-cb5bd465ed85_ActionId">
    <vt:lpwstr>0be439bb-1bfa-496b-ada0-57d7b4e0e57b</vt:lpwstr>
  </property>
  <property fmtid="{D5CDD505-2E9C-101B-9397-08002B2CF9AE}" pid="17" name="MSIP_Label_7084cbda-52b8-46fb-a7b7-cb5bd465ed85_ContentBits">
    <vt:lpwstr>0</vt:lpwstr>
  </property>
</Properties>
</file>