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954" autoAdjust="0"/>
    <p:restoredTop sz="94660"/>
  </p:normalViewPr>
  <p:slideViewPr>
    <p:cSldViewPr snapToGrid="0">
      <p:cViewPr varScale="1">
        <p:scale>
          <a:sx n="82" d="100"/>
          <a:sy n="82" d="100"/>
        </p:scale>
        <p:origin x="11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FF4AC4-087E-4111-9EDF-57D2AC604FC9}"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66C91-D3E0-42D7-9EB7-88983E857B50}" type="slidenum">
              <a:rPr lang="en-US" smtClean="0"/>
              <a:t>‹#›</a:t>
            </a:fld>
            <a:endParaRPr lang="en-US"/>
          </a:p>
        </p:txBody>
      </p:sp>
    </p:spTree>
    <p:extLst>
      <p:ext uri="{BB962C8B-B14F-4D97-AF65-F5344CB8AC3E}">
        <p14:creationId xmlns:p14="http://schemas.microsoft.com/office/powerpoint/2010/main" val="14006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C01E1-DBA5-4E5A-9E3A-520831B896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6A3833-C74B-4841-87F3-6DA1C43472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4D340B-CEA6-469A-A7E9-CBB753230EF4}"/>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1F821E54-07EF-4800-A3F6-03AB5C0C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B65E4-C604-466C-B7D4-6484A407B989}"/>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46113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BC744-C06E-40C0-BD0F-A8A88142CD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26D3B2-6F2A-41BD-864E-BED444668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B6ABB-4D3D-4882-8E9D-8DFBE5DA7FF7}"/>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B8B9B89-4F7F-4E00-BA7D-8C6CB9640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0955F7-5A48-414E-904E-FAD03BBE7EC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19484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132B3-7FEA-4767-AD9B-87430BBC4C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6AB51-BD74-4DEA-9307-419F369E30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C74A0F-419E-4689-AA50-1320776A6048}"/>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22F347E-8534-4B4B-8619-8B3AFCBFB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2959D8-A440-41AC-8A70-C105A659C824}"/>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70229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C748-1522-4558-893B-E0481ABE0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174492-D932-4E48-B1FF-C05C19CA6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347A11-7026-41A7-8BC7-1BADFB886DE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FE84B78B-4675-4069-ACA6-6A3A987BD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E279E-B9EB-4439-9D0E-6CF6A3E41B51}"/>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434699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5C9CD-D5C4-479D-BBB7-31F4FDCF0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092192-6381-4DFB-9884-BB0A7285C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D99021-FAB2-426F-8AC8-C683510EB7D1}"/>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43658B09-870C-421C-9AEC-7B98C586AD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EA87F-A167-42CC-986D-8183FD851C2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876176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EABD-AD09-4D77-89B1-093D465706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AEA9DE-059A-49D4-9112-A0F2D27215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0A08CB-9496-47BB-A00E-EE0FCC02FA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2EB32F-410A-4EE1-8016-99A80BC98F22}"/>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D51C21E-F3D0-4BA2-8AB4-BDF1CF6C2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990EF-8348-4245-9FED-5805064E14EA}"/>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5730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A91E0-5F29-410B-AACB-D374E72340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50DDF3-7A6A-4263-9DC1-1CFD63E40C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B0B9AE-7576-4630-BF9B-323383A1C8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61C00F-0B32-4B31-B989-97F595C52B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4DBDA7-18E3-47F4-97CC-DB3E6BCC9F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EAAAC-C6FD-4525-B535-00068596A4D6}"/>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8" name="Footer Placeholder 7">
            <a:extLst>
              <a:ext uri="{FF2B5EF4-FFF2-40B4-BE49-F238E27FC236}">
                <a16:creationId xmlns:a16="http://schemas.microsoft.com/office/drawing/2014/main" id="{110BF2F1-6713-4E91-B03A-E3E3B0A26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AFE83-6BD4-43BE-8347-E86293380512}"/>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196366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2C63-39DB-4418-9305-989C2E5934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81E522-781B-4289-B110-095DCFF16955}"/>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4" name="Footer Placeholder 3">
            <a:extLst>
              <a:ext uri="{FF2B5EF4-FFF2-40B4-BE49-F238E27FC236}">
                <a16:creationId xmlns:a16="http://schemas.microsoft.com/office/drawing/2014/main" id="{818E3C54-3C52-4012-94F9-4496619D35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919395-2B60-42C5-B554-20E2BC20BCE5}"/>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46529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DD6D8F-BF81-463A-8AF9-0E8C0DBD9CF0}"/>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3" name="Footer Placeholder 2">
            <a:extLst>
              <a:ext uri="{FF2B5EF4-FFF2-40B4-BE49-F238E27FC236}">
                <a16:creationId xmlns:a16="http://schemas.microsoft.com/office/drawing/2014/main" id="{ACCD10B4-6764-4BEE-A092-C8A110B9F9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2552A7-2306-45B5-9F9A-E302095D3FAD}"/>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51744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C7F66-6055-4AD3-821D-D4B608CC5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E26E25-5C59-41E3-BB20-6C67BBCCC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646959-8900-4A10-8611-BC695C710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94B6CF-0F7E-47FF-95AE-6D9B44CE7A5C}"/>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8B46AD0B-3AC1-4429-8DDC-550DC99F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B4200C-0A9C-4046-AF1C-1512D4FE5B27}"/>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285324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8283-182D-4E2C-AC6E-B7A4F2D4DA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58E3C7-CE47-4B82-B2B5-410CD402FF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E3DFF2-578B-4E88-92AD-D8296C923E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3BBB9B-2E22-4516-B1B6-E92C19B03C2F}"/>
              </a:ext>
            </a:extLst>
          </p:cNvPr>
          <p:cNvSpPr>
            <a:spLocks noGrp="1"/>
          </p:cNvSpPr>
          <p:nvPr>
            <p:ph type="dt" sz="half" idx="10"/>
          </p:nvPr>
        </p:nvSpPr>
        <p:spPr/>
        <p:txBody>
          <a:bodyPr/>
          <a:lstStyle/>
          <a:p>
            <a:fld id="{0B70AE74-D171-44D7-881D-2554999F68D4}" type="datetimeFigureOut">
              <a:rPr lang="en-US" smtClean="0"/>
              <a:t>2/27/2025</a:t>
            </a:fld>
            <a:endParaRPr lang="en-US"/>
          </a:p>
        </p:txBody>
      </p:sp>
      <p:sp>
        <p:nvSpPr>
          <p:cNvPr id="6" name="Footer Placeholder 5">
            <a:extLst>
              <a:ext uri="{FF2B5EF4-FFF2-40B4-BE49-F238E27FC236}">
                <a16:creationId xmlns:a16="http://schemas.microsoft.com/office/drawing/2014/main" id="{E1D57375-7440-4BC6-9E73-9A81A39625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51F3C2-F9BB-472C-AFBC-FB5FB7F872AE}"/>
              </a:ext>
            </a:extLst>
          </p:cNvPr>
          <p:cNvSpPr>
            <a:spLocks noGrp="1"/>
          </p:cNvSpPr>
          <p:nvPr>
            <p:ph type="sldNum" sz="quarter" idx="12"/>
          </p:nvPr>
        </p:nvSpPr>
        <p:spPr/>
        <p:txBody>
          <a:bodyPr/>
          <a:lstStyle/>
          <a:p>
            <a:fld id="{322CF8C5-AF71-4242-A54D-1C3C84FEE474}" type="slidenum">
              <a:rPr lang="en-US" smtClean="0"/>
              <a:t>‹#›</a:t>
            </a:fld>
            <a:endParaRPr lang="en-US"/>
          </a:p>
        </p:txBody>
      </p:sp>
    </p:spTree>
    <p:extLst>
      <p:ext uri="{BB962C8B-B14F-4D97-AF65-F5344CB8AC3E}">
        <p14:creationId xmlns:p14="http://schemas.microsoft.com/office/powerpoint/2010/main" val="3955412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B8015-ACC0-4B99-92E1-54B7D5E59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62A72A-D1F8-4D72-BDE6-037BE5CA93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880C7-9CB0-4E1C-A256-D8E457568E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AE74-D171-44D7-881D-2554999F68D4}" type="datetimeFigureOut">
              <a:rPr lang="en-US" smtClean="0"/>
              <a:t>2/27/2025</a:t>
            </a:fld>
            <a:endParaRPr lang="en-US"/>
          </a:p>
        </p:txBody>
      </p:sp>
      <p:sp>
        <p:nvSpPr>
          <p:cNvPr id="5" name="Footer Placeholder 4">
            <a:extLst>
              <a:ext uri="{FF2B5EF4-FFF2-40B4-BE49-F238E27FC236}">
                <a16:creationId xmlns:a16="http://schemas.microsoft.com/office/drawing/2014/main" id="{B7DDFB77-D1A1-4762-AEC0-49DA672E5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A32AB2-D662-4226-9DC4-541DA7412C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CF8C5-AF71-4242-A54D-1C3C84FEE474}" type="slidenum">
              <a:rPr lang="en-US" smtClean="0"/>
              <a:t>‹#›</a:t>
            </a:fld>
            <a:endParaRPr lang="en-US"/>
          </a:p>
        </p:txBody>
      </p:sp>
    </p:spTree>
    <p:extLst>
      <p:ext uri="{BB962C8B-B14F-4D97-AF65-F5344CB8AC3E}">
        <p14:creationId xmlns:p14="http://schemas.microsoft.com/office/powerpoint/2010/main" val="3598751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660F5B29-4887-4BCF-80F1-F49E628F6EC3}"/>
              </a:ext>
            </a:extLst>
          </p:cNvPr>
          <p:cNvGrpSpPr/>
          <p:nvPr/>
        </p:nvGrpSpPr>
        <p:grpSpPr>
          <a:xfrm>
            <a:off x="354760" y="1352592"/>
            <a:ext cx="11468432" cy="5176224"/>
            <a:chOff x="284843" y="2699812"/>
            <a:chExt cx="8695871" cy="1104839"/>
          </a:xfrm>
        </p:grpSpPr>
        <p:sp>
          <p:nvSpPr>
            <p:cNvPr id="7" name="Rectangle 6">
              <a:extLst>
                <a:ext uri="{FF2B5EF4-FFF2-40B4-BE49-F238E27FC236}">
                  <a16:creationId xmlns:a16="http://schemas.microsoft.com/office/drawing/2014/main" id="{A322A259-DB3B-4170-BA29-5CE69F8FD8B2}"/>
                </a:ext>
              </a:extLst>
            </p:cNvPr>
            <p:cNvSpPr/>
            <p:nvPr/>
          </p:nvSpPr>
          <p:spPr>
            <a:xfrm>
              <a:off x="284843" y="2773468"/>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1.</a:t>
              </a:r>
            </a:p>
          </p:txBody>
        </p:sp>
        <p:sp>
          <p:nvSpPr>
            <p:cNvPr id="8" name="Freeform: Shape 7">
              <a:extLst>
                <a:ext uri="{FF2B5EF4-FFF2-40B4-BE49-F238E27FC236}">
                  <a16:creationId xmlns:a16="http://schemas.microsoft.com/office/drawing/2014/main" id="{6C20AA22-5942-4B05-ABA8-511B6CE51CA1}"/>
                </a:ext>
              </a:extLst>
            </p:cNvPr>
            <p:cNvSpPr/>
            <p:nvPr/>
          </p:nvSpPr>
          <p:spPr>
            <a:xfrm>
              <a:off x="719635" y="2699812"/>
              <a:ext cx="7585189" cy="174259"/>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Work with ERCOT Staff to efficiently execute the Board’s strategic objectives for ERCOT, and align TAC and Subcommittee Goals accordingly.</a:t>
              </a:r>
            </a:p>
          </p:txBody>
        </p:sp>
        <p:sp>
          <p:nvSpPr>
            <p:cNvPr id="9" name="Rectangle 8">
              <a:extLst>
                <a:ext uri="{FF2B5EF4-FFF2-40B4-BE49-F238E27FC236}">
                  <a16:creationId xmlns:a16="http://schemas.microsoft.com/office/drawing/2014/main" id="{EE323BD8-FCC2-45D9-9914-27F78D5E43AA}"/>
                </a:ext>
              </a:extLst>
            </p:cNvPr>
            <p:cNvSpPr/>
            <p:nvPr/>
          </p:nvSpPr>
          <p:spPr>
            <a:xfrm>
              <a:off x="284843" y="2999825"/>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2. </a:t>
              </a:r>
            </a:p>
          </p:txBody>
        </p:sp>
        <p:sp>
          <p:nvSpPr>
            <p:cNvPr id="10" name="Freeform: Shape 9">
              <a:extLst>
                <a:ext uri="{FF2B5EF4-FFF2-40B4-BE49-F238E27FC236}">
                  <a16:creationId xmlns:a16="http://schemas.microsoft.com/office/drawing/2014/main" id="{8779342F-7999-430F-A2FD-E35522F83A8E}"/>
                </a:ext>
              </a:extLst>
            </p:cNvPr>
            <p:cNvSpPr/>
            <p:nvPr/>
          </p:nvSpPr>
          <p:spPr>
            <a:xfrm>
              <a:off x="719636" y="2926170"/>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Develop and implement cost effective market design changes and reliability enhancements, including those that result from action by the PUCT and/or Texas Legislature.</a:t>
              </a:r>
            </a:p>
          </p:txBody>
        </p:sp>
        <p:sp>
          <p:nvSpPr>
            <p:cNvPr id="11" name="Rectangle 10">
              <a:extLst>
                <a:ext uri="{FF2B5EF4-FFF2-40B4-BE49-F238E27FC236}">
                  <a16:creationId xmlns:a16="http://schemas.microsoft.com/office/drawing/2014/main" id="{CE9D3A4C-246D-4E59-9BD1-1BA621DEDF9D}"/>
                </a:ext>
              </a:extLst>
            </p:cNvPr>
            <p:cNvSpPr/>
            <p:nvPr/>
          </p:nvSpPr>
          <p:spPr>
            <a:xfrm>
              <a:off x="284843" y="3226183"/>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3.</a:t>
              </a:r>
            </a:p>
          </p:txBody>
        </p:sp>
        <p:sp>
          <p:nvSpPr>
            <p:cNvPr id="12" name="Freeform: Shape 11">
              <a:extLst>
                <a:ext uri="{FF2B5EF4-FFF2-40B4-BE49-F238E27FC236}">
                  <a16:creationId xmlns:a16="http://schemas.microsoft.com/office/drawing/2014/main" id="{3E09BF96-DF2C-4D40-9D42-E1DA7718069E}"/>
                </a:ext>
              </a:extLst>
            </p:cNvPr>
            <p:cNvSpPr/>
            <p:nvPr/>
          </p:nvSpPr>
          <p:spPr>
            <a:xfrm>
              <a:off x="719636" y="3152527"/>
              <a:ext cx="7585188" cy="199410"/>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kern="1200" dirty="0"/>
                <a:t>Maintain rules that support ERCOT system reliability, promote cost effective market solutions, support open access to the ERCOT markets and transmission network, and are consistent with PURA, PUCT Substantive Rules, and NERC Reliability Standards.</a:t>
              </a:r>
            </a:p>
          </p:txBody>
        </p:sp>
        <p:sp>
          <p:nvSpPr>
            <p:cNvPr id="13" name="Rectangle 12">
              <a:extLst>
                <a:ext uri="{FF2B5EF4-FFF2-40B4-BE49-F238E27FC236}">
                  <a16:creationId xmlns:a16="http://schemas.microsoft.com/office/drawing/2014/main" id="{434016B7-3214-472B-93EA-8CA707C5BD8C}"/>
                </a:ext>
              </a:extLst>
            </p:cNvPr>
            <p:cNvSpPr/>
            <p:nvPr/>
          </p:nvSpPr>
          <p:spPr>
            <a:xfrm>
              <a:off x="284843" y="3452540"/>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4.</a:t>
              </a:r>
            </a:p>
          </p:txBody>
        </p:sp>
        <p:sp>
          <p:nvSpPr>
            <p:cNvPr id="14" name="Freeform: Shape 13">
              <a:extLst>
                <a:ext uri="{FF2B5EF4-FFF2-40B4-BE49-F238E27FC236}">
                  <a16:creationId xmlns:a16="http://schemas.microsoft.com/office/drawing/2014/main" id="{5CFF2748-D38A-4CEC-988C-286524F6C630}"/>
                </a:ext>
              </a:extLst>
            </p:cNvPr>
            <p:cNvSpPr/>
            <p:nvPr/>
          </p:nvSpPr>
          <p:spPr>
            <a:xfrm>
              <a:off x="719636" y="3396643"/>
              <a:ext cx="7585188" cy="147311"/>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lvl="0" indent="0" algn="l" defTabSz="222250">
                <a:lnSpc>
                  <a:spcPct val="90000"/>
                </a:lnSpc>
                <a:spcBef>
                  <a:spcPct val="0"/>
                </a:spcBef>
                <a:spcAft>
                  <a:spcPct val="35000"/>
                </a:spcAft>
                <a:buNone/>
              </a:pPr>
              <a:r>
                <a:rPr lang="en-US" sz="2000" dirty="0"/>
                <a:t>Through the stakeholder process, provide technical and policy perspectives on issues pertinent to ERCOT Members.</a:t>
              </a:r>
              <a:endParaRPr lang="en-US" sz="2000" kern="1200" dirty="0"/>
            </a:p>
          </p:txBody>
        </p:sp>
        <p:sp>
          <p:nvSpPr>
            <p:cNvPr id="15" name="Rectangle 14">
              <a:extLst>
                <a:ext uri="{FF2B5EF4-FFF2-40B4-BE49-F238E27FC236}">
                  <a16:creationId xmlns:a16="http://schemas.microsoft.com/office/drawing/2014/main" id="{6661B30E-5122-4DD0-9638-F11018861D87}"/>
                </a:ext>
              </a:extLst>
            </p:cNvPr>
            <p:cNvSpPr/>
            <p:nvPr/>
          </p:nvSpPr>
          <p:spPr>
            <a:xfrm>
              <a:off x="284843" y="3678897"/>
              <a:ext cx="8695871" cy="12575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r>
                <a:rPr lang="en-US" sz="2000" dirty="0"/>
                <a:t>5.</a:t>
              </a:r>
            </a:p>
          </p:txBody>
        </p:sp>
        <p:sp>
          <p:nvSpPr>
            <p:cNvPr id="16" name="Freeform: Shape 15">
              <a:extLst>
                <a:ext uri="{FF2B5EF4-FFF2-40B4-BE49-F238E27FC236}">
                  <a16:creationId xmlns:a16="http://schemas.microsoft.com/office/drawing/2014/main" id="{96DFD706-0DA1-4E77-B71E-0FF4C4D36479}"/>
                </a:ext>
              </a:extLst>
            </p:cNvPr>
            <p:cNvSpPr/>
            <p:nvPr/>
          </p:nvSpPr>
          <p:spPr>
            <a:xfrm>
              <a:off x="719636" y="3605241"/>
              <a:ext cx="7585188" cy="153545"/>
            </a:xfrm>
            <a:custGeom>
              <a:avLst/>
              <a:gdLst>
                <a:gd name="connsiteX0" fmla="*/ 0 w 6087109"/>
                <a:gd name="connsiteY0" fmla="*/ 24552 h 147311"/>
                <a:gd name="connsiteX1" fmla="*/ 24552 w 6087109"/>
                <a:gd name="connsiteY1" fmla="*/ 0 h 147311"/>
                <a:gd name="connsiteX2" fmla="*/ 6062557 w 6087109"/>
                <a:gd name="connsiteY2" fmla="*/ 0 h 147311"/>
                <a:gd name="connsiteX3" fmla="*/ 6087109 w 6087109"/>
                <a:gd name="connsiteY3" fmla="*/ 24552 h 147311"/>
                <a:gd name="connsiteX4" fmla="*/ 6087109 w 6087109"/>
                <a:gd name="connsiteY4" fmla="*/ 122759 h 147311"/>
                <a:gd name="connsiteX5" fmla="*/ 6062557 w 6087109"/>
                <a:gd name="connsiteY5" fmla="*/ 147311 h 147311"/>
                <a:gd name="connsiteX6" fmla="*/ 24552 w 6087109"/>
                <a:gd name="connsiteY6" fmla="*/ 147311 h 147311"/>
                <a:gd name="connsiteX7" fmla="*/ 0 w 6087109"/>
                <a:gd name="connsiteY7" fmla="*/ 122759 h 147311"/>
                <a:gd name="connsiteX8" fmla="*/ 0 w 6087109"/>
                <a:gd name="connsiteY8" fmla="*/ 24552 h 147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87109" h="147311">
                  <a:moveTo>
                    <a:pt x="0" y="24552"/>
                  </a:moveTo>
                  <a:cubicBezTo>
                    <a:pt x="0" y="10992"/>
                    <a:pt x="10992" y="0"/>
                    <a:pt x="24552" y="0"/>
                  </a:cubicBezTo>
                  <a:lnTo>
                    <a:pt x="6062557" y="0"/>
                  </a:lnTo>
                  <a:cubicBezTo>
                    <a:pt x="6076117" y="0"/>
                    <a:pt x="6087109" y="10992"/>
                    <a:pt x="6087109" y="24552"/>
                  </a:cubicBezTo>
                  <a:lnTo>
                    <a:pt x="6087109" y="122759"/>
                  </a:lnTo>
                  <a:cubicBezTo>
                    <a:pt x="6087109" y="136319"/>
                    <a:pt x="6076117" y="147311"/>
                    <a:pt x="6062557" y="147311"/>
                  </a:cubicBezTo>
                  <a:lnTo>
                    <a:pt x="24552" y="147311"/>
                  </a:lnTo>
                  <a:cubicBezTo>
                    <a:pt x="10992" y="147311"/>
                    <a:pt x="0" y="136319"/>
                    <a:pt x="0" y="122759"/>
                  </a:cubicBezTo>
                  <a:lnTo>
                    <a:pt x="0" y="245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7269" tIns="7191" rIns="237269" bIns="7191" numCol="1" spcCol="1270" anchor="ctr" anchorCtr="0">
              <a:noAutofit/>
            </a:bodyPr>
            <a:lstStyle/>
            <a:p>
              <a:pPr marL="0" marR="0">
                <a:spcBef>
                  <a:spcPts val="0"/>
                </a:spcBef>
                <a:spcAft>
                  <a:spcPts val="1000"/>
                </a:spcAft>
              </a:pPr>
              <a:r>
                <a:rPr lang="en-US" sz="2000" dirty="0">
                  <a:ea typeface="Calibri" panose="020F0502020204030204" pitchFamily="34" charset="0"/>
                  <a:cs typeface="Times New Roman" panose="02020603050405020304" pitchFamily="18" charset="0"/>
                </a:rPr>
                <a:t>Engage with the ERCOT Board to provide ERCOT Member perspectives on ERCOT-related initiatives and their impacts.</a:t>
              </a:r>
              <a:endParaRPr lang="en-US" sz="2000" dirty="0">
                <a:effectLst/>
                <a:ea typeface="Calibri" panose="020F0502020204030204" pitchFamily="34" charset="0"/>
                <a:cs typeface="Times New Roman" panose="02020603050405020304" pitchFamily="18" charset="0"/>
              </a:endParaRPr>
            </a:p>
          </p:txBody>
        </p:sp>
      </p:grpSp>
      <p:sp>
        <p:nvSpPr>
          <p:cNvPr id="21" name="TextBox 20">
            <a:extLst>
              <a:ext uri="{FF2B5EF4-FFF2-40B4-BE49-F238E27FC236}">
                <a16:creationId xmlns:a16="http://schemas.microsoft.com/office/drawing/2014/main" id="{11B44046-21E0-4BF7-868F-E0C4F5EA48D0}"/>
              </a:ext>
            </a:extLst>
          </p:cNvPr>
          <p:cNvSpPr txBox="1"/>
          <p:nvPr/>
        </p:nvSpPr>
        <p:spPr>
          <a:xfrm>
            <a:off x="485396" y="484228"/>
            <a:ext cx="10662408" cy="1040285"/>
          </a:xfrm>
          <a:prstGeom prst="rect">
            <a:avLst/>
          </a:prstGeom>
          <a:noFill/>
        </p:spPr>
        <p:txBody>
          <a:bodyPr wrap="square" rtlCol="0">
            <a:spAutoFit/>
          </a:bodyPr>
          <a:lstStyle/>
          <a:p>
            <a:pPr marL="0" marR="0" algn="ctr">
              <a:lnSpc>
                <a:spcPct val="115000"/>
              </a:lnSpc>
              <a:spcBef>
                <a:spcPts val="0"/>
              </a:spcBef>
              <a:spcAft>
                <a:spcPts val="1200"/>
              </a:spcAft>
            </a:pPr>
            <a:r>
              <a:rPr lang="en-US" sz="2400" b="1" dirty="0">
                <a:effectLst/>
                <a:latin typeface="+mj-lt"/>
                <a:ea typeface="Calibri" panose="020F0502020204030204" pitchFamily="34" charset="0"/>
                <a:cs typeface="Times New Roman" panose="02020603050405020304" pitchFamily="18" charset="0"/>
              </a:rPr>
              <a:t>TAC Strategic Objectives</a:t>
            </a:r>
            <a:r>
              <a:rPr lang="en-US" sz="2400" dirty="0">
                <a:latin typeface="+mj-lt"/>
                <a:ea typeface="Calibri" panose="020F0502020204030204" pitchFamily="34" charset="0"/>
                <a:cs typeface="Times New Roman" panose="02020603050405020304" pitchFamily="18" charset="0"/>
              </a:rPr>
              <a:t> / </a:t>
            </a:r>
            <a:r>
              <a:rPr lang="en-US" sz="2400" b="1" dirty="0">
                <a:effectLst/>
                <a:latin typeface="+mj-lt"/>
                <a:ea typeface="Calibri" panose="020F0502020204030204" pitchFamily="34" charset="0"/>
                <a:cs typeface="Times New Roman" panose="02020603050405020304" pitchFamily="18" charset="0"/>
              </a:rPr>
              <a:t>TAC Approved – February 27, 2025</a:t>
            </a:r>
            <a:endParaRPr lang="en-US" sz="2400" dirty="0">
              <a:effectLst/>
              <a:latin typeface="+mj-lt"/>
              <a:ea typeface="Calibri" panose="020F0502020204030204" pitchFamily="34" charset="0"/>
              <a:cs typeface="Times New Roman" panose="02020603050405020304" pitchFamily="18" charset="0"/>
            </a:endParaRPr>
          </a:p>
          <a:p>
            <a:endParaRPr lang="en-US" sz="2400" dirty="0">
              <a:latin typeface="+mj-lt"/>
            </a:endParaRPr>
          </a:p>
        </p:txBody>
      </p:sp>
    </p:spTree>
    <p:extLst>
      <p:ext uri="{BB962C8B-B14F-4D97-AF65-F5344CB8AC3E}">
        <p14:creationId xmlns:p14="http://schemas.microsoft.com/office/powerpoint/2010/main" val="2774749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144</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dc:creator>
  <cp:lastModifiedBy>Clifton, Suzy</cp:lastModifiedBy>
  <cp:revision>10</cp:revision>
  <dcterms:created xsi:type="dcterms:W3CDTF">2025-01-26T19:38:33Z</dcterms:created>
  <dcterms:modified xsi:type="dcterms:W3CDTF">2025-02-27T21:22:18Z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2025-02-27T21:20:48Z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8545ae45-cd4f-41cb-9b75-2fc3276c497e</vt:lpwstr>
  </property>
  <property fmtid="{D5CDD505-2E9C-101B-9397-08002B2CF9AE}" pid="8" name="MSIP_Label_7084cbda-52b8-46fb-a7b7-cb5bd465ed85_ContentBits">
    <vt:lpwstr>0</vt:lpwstr>
  </property>
</Properties>
</file>