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drawings/drawing3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drawings/drawing4.xml" ContentType="application/vnd.openxmlformats-officedocument.drawingml.chartshapes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  <p:sldMasterId id="2147483651" r:id="rId6"/>
  </p:sldMasterIdLst>
  <p:notesMasterIdLst>
    <p:notesMasterId r:id="rId19"/>
  </p:notesMasterIdLst>
  <p:handoutMasterIdLst>
    <p:handoutMasterId r:id="rId20"/>
  </p:handoutMasterIdLst>
  <p:sldIdLst>
    <p:sldId id="260" r:id="rId7"/>
    <p:sldId id="258" r:id="rId8"/>
    <p:sldId id="318" r:id="rId9"/>
    <p:sldId id="706" r:id="rId10"/>
    <p:sldId id="708" r:id="rId11"/>
    <p:sldId id="385" r:id="rId12"/>
    <p:sldId id="386" r:id="rId13"/>
    <p:sldId id="384" r:id="rId14"/>
    <p:sldId id="387" r:id="rId15"/>
    <p:sldId id="372" r:id="rId16"/>
    <p:sldId id="294" r:id="rId17"/>
    <p:sldId id="267" r:id="rId18"/>
  </p:sldIdLst>
  <p:sldSz cx="9144000" cy="6858000" type="screen4x3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E3EB"/>
    <a:srgbClr val="FFFF99"/>
    <a:srgbClr val="99FF99"/>
    <a:srgbClr val="66FFFF"/>
    <a:srgbClr val="CCFF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601ACB-6778-42B4-9D9C-8D3CF181C05A}" v="18" dt="2025-02-05T18:47:42.3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702" autoAdjust="0"/>
    <p:restoredTop sz="96721" autoAdjust="0"/>
  </p:normalViewPr>
  <p:slideViewPr>
    <p:cSldViewPr showGuides="1">
      <p:cViewPr varScale="1">
        <p:scale>
          <a:sx n="102" d="100"/>
          <a:sy n="102" d="100"/>
        </p:scale>
        <p:origin x="600" y="77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0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erson, Troy" userId="04de3903-03dd-44db-8353-3f14e4dd6886" providerId="ADAL" clId="{47601ACB-6778-42B4-9D9C-8D3CF181C05A}"/>
    <pc:docChg chg="custSel addSld delSld modSld modMainMaster">
      <pc:chgData name="Anderson, Troy" userId="04de3903-03dd-44db-8353-3f14e4dd6886" providerId="ADAL" clId="{47601ACB-6778-42B4-9D9C-8D3CF181C05A}" dt="2025-02-06T00:23:47.685" v="1149" actId="1035"/>
      <pc:docMkLst>
        <pc:docMk/>
      </pc:docMkLst>
      <pc:sldChg chg="modSp mod">
        <pc:chgData name="Anderson, Troy" userId="04de3903-03dd-44db-8353-3f14e4dd6886" providerId="ADAL" clId="{47601ACB-6778-42B4-9D9C-8D3CF181C05A}" dt="2025-02-05T18:48:20.648" v="1079" actId="20577"/>
        <pc:sldMkLst>
          <pc:docMk/>
          <pc:sldMk cId="530499478" sldId="258"/>
        </pc:sldMkLst>
        <pc:spChg chg="mod">
          <ac:chgData name="Anderson, Troy" userId="04de3903-03dd-44db-8353-3f14e4dd6886" providerId="ADAL" clId="{47601ACB-6778-42B4-9D9C-8D3CF181C05A}" dt="2025-02-05T18:48:20.648" v="1079" actId="20577"/>
          <ac:spMkLst>
            <pc:docMk/>
            <pc:sldMk cId="530499478" sldId="258"/>
            <ac:spMk id="4" creationId="{00000000-0000-0000-0000-000000000000}"/>
          </ac:spMkLst>
        </pc:spChg>
      </pc:sldChg>
      <pc:sldChg chg="modSp mod">
        <pc:chgData name="Anderson, Troy" userId="04de3903-03dd-44db-8353-3f14e4dd6886" providerId="ADAL" clId="{47601ACB-6778-42B4-9D9C-8D3CF181C05A}" dt="2025-01-15T16:53:42.705" v="9" actId="20577"/>
        <pc:sldMkLst>
          <pc:docMk/>
          <pc:sldMk cId="730603795" sldId="260"/>
        </pc:sldMkLst>
        <pc:spChg chg="mod">
          <ac:chgData name="Anderson, Troy" userId="04de3903-03dd-44db-8353-3f14e4dd6886" providerId="ADAL" clId="{47601ACB-6778-42B4-9D9C-8D3CF181C05A}" dt="2025-01-15T16:53:42.705" v="9" actId="20577"/>
          <ac:spMkLst>
            <pc:docMk/>
            <pc:sldMk cId="730603795" sldId="260"/>
            <ac:spMk id="7" creationId="{00000000-0000-0000-0000-000000000000}"/>
          </ac:spMkLst>
        </pc:spChg>
      </pc:sldChg>
      <pc:sldChg chg="addSp delSp modSp mod">
        <pc:chgData name="Anderson, Troy" userId="04de3903-03dd-44db-8353-3f14e4dd6886" providerId="ADAL" clId="{47601ACB-6778-42B4-9D9C-8D3CF181C05A}" dt="2025-02-05T05:34:04.950" v="343" actId="14100"/>
        <pc:sldMkLst>
          <pc:docMk/>
          <pc:sldMk cId="3190927396" sldId="267"/>
        </pc:sldMkLst>
        <pc:spChg chg="mod">
          <ac:chgData name="Anderson, Troy" userId="04de3903-03dd-44db-8353-3f14e4dd6886" providerId="ADAL" clId="{47601ACB-6778-42B4-9D9C-8D3CF181C05A}" dt="2025-02-05T05:32:28.185" v="338" actId="20577"/>
          <ac:spMkLst>
            <pc:docMk/>
            <pc:sldMk cId="3190927396" sldId="267"/>
            <ac:spMk id="6" creationId="{9C7C0899-E457-4E0E-9843-38E0B3739B05}"/>
          </ac:spMkLst>
        </pc:spChg>
        <pc:picChg chg="add mod">
          <ac:chgData name="Anderson, Troy" userId="04de3903-03dd-44db-8353-3f14e4dd6886" providerId="ADAL" clId="{47601ACB-6778-42B4-9D9C-8D3CF181C05A}" dt="2025-02-05T05:34:04.950" v="343" actId="14100"/>
          <ac:picMkLst>
            <pc:docMk/>
            <pc:sldMk cId="3190927396" sldId="267"/>
            <ac:picMk id="5" creationId="{4C9B8F8B-6325-0F95-69E4-14CE3516CE37}"/>
          </ac:picMkLst>
        </pc:picChg>
        <pc:picChg chg="del">
          <ac:chgData name="Anderson, Troy" userId="04de3903-03dd-44db-8353-3f14e4dd6886" providerId="ADAL" clId="{47601ACB-6778-42B4-9D9C-8D3CF181C05A}" dt="2025-01-15T16:56:23.548" v="65" actId="478"/>
          <ac:picMkLst>
            <pc:docMk/>
            <pc:sldMk cId="3190927396" sldId="267"/>
            <ac:picMk id="5" creationId="{C8C03EDD-A5A7-C192-0FF2-365C734BE70B}"/>
          </ac:picMkLst>
        </pc:picChg>
      </pc:sldChg>
      <pc:sldChg chg="modSp mod">
        <pc:chgData name="Anderson, Troy" userId="04de3903-03dd-44db-8353-3f14e4dd6886" providerId="ADAL" clId="{47601ACB-6778-42B4-9D9C-8D3CF181C05A}" dt="2025-02-05T18:47:49.524" v="1060" actId="2165"/>
        <pc:sldMkLst>
          <pc:docMk/>
          <pc:sldMk cId="135025254" sldId="294"/>
        </pc:sldMkLst>
        <pc:spChg chg="mod">
          <ac:chgData name="Anderson, Troy" userId="04de3903-03dd-44db-8353-3f14e4dd6886" providerId="ADAL" clId="{47601ACB-6778-42B4-9D9C-8D3CF181C05A}" dt="2025-01-15T18:23:59.040" v="125" actId="20577"/>
          <ac:spMkLst>
            <pc:docMk/>
            <pc:sldMk cId="135025254" sldId="294"/>
            <ac:spMk id="6" creationId="{00000000-0000-0000-0000-000000000000}"/>
          </ac:spMkLst>
        </pc:spChg>
        <pc:graphicFrameChg chg="mod modGraphic">
          <ac:chgData name="Anderson, Troy" userId="04de3903-03dd-44db-8353-3f14e4dd6886" providerId="ADAL" clId="{47601ACB-6778-42B4-9D9C-8D3CF181C05A}" dt="2025-02-05T18:47:49.524" v="1060" actId="2165"/>
          <ac:graphicFrameMkLst>
            <pc:docMk/>
            <pc:sldMk cId="135025254" sldId="294"/>
            <ac:graphicFrameMk id="3" creationId="{00000000-0000-0000-0000-000000000000}"/>
          </ac:graphicFrameMkLst>
        </pc:graphicFrameChg>
      </pc:sldChg>
      <pc:sldChg chg="addSp modSp mod">
        <pc:chgData name="Anderson, Troy" userId="04de3903-03dd-44db-8353-3f14e4dd6886" providerId="ADAL" clId="{47601ACB-6778-42B4-9D9C-8D3CF181C05A}" dt="2025-02-05T18:42:37.107" v="1043" actId="1035"/>
        <pc:sldMkLst>
          <pc:docMk/>
          <pc:sldMk cId="4064255820" sldId="318"/>
        </pc:sldMkLst>
        <pc:spChg chg="mod">
          <ac:chgData name="Anderson, Troy" userId="04de3903-03dd-44db-8353-3f14e4dd6886" providerId="ADAL" clId="{47601ACB-6778-42B4-9D9C-8D3CF181C05A}" dt="2025-02-05T18:42:31.514" v="1038" actId="20577"/>
          <ac:spMkLst>
            <pc:docMk/>
            <pc:sldMk cId="4064255820" sldId="318"/>
            <ac:spMk id="3" creationId="{00000000-0000-0000-0000-000000000000}"/>
          </ac:spMkLst>
        </pc:spChg>
        <pc:spChg chg="add mod">
          <ac:chgData name="Anderson, Troy" userId="04de3903-03dd-44db-8353-3f14e4dd6886" providerId="ADAL" clId="{47601ACB-6778-42B4-9D9C-8D3CF181C05A}" dt="2025-02-05T06:30:20.268" v="889" actId="1037"/>
          <ac:spMkLst>
            <pc:docMk/>
            <pc:sldMk cId="4064255820" sldId="318"/>
            <ac:spMk id="10" creationId="{93573679-B50E-B6ED-C26A-FA308F04CE66}"/>
          </ac:spMkLst>
        </pc:spChg>
        <pc:picChg chg="add mod">
          <ac:chgData name="Anderson, Troy" userId="04de3903-03dd-44db-8353-3f14e4dd6886" providerId="ADAL" clId="{47601ACB-6778-42B4-9D9C-8D3CF181C05A}" dt="2025-02-05T06:30:13.174" v="882" actId="1035"/>
          <ac:picMkLst>
            <pc:docMk/>
            <pc:sldMk cId="4064255820" sldId="318"/>
            <ac:picMk id="4" creationId="{03ED5960-8325-C038-D9BC-C4DD96741823}"/>
          </ac:picMkLst>
        </pc:picChg>
        <pc:cxnChg chg="add mod">
          <ac:chgData name="Anderson, Troy" userId="04de3903-03dd-44db-8353-3f14e4dd6886" providerId="ADAL" clId="{47601ACB-6778-42B4-9D9C-8D3CF181C05A}" dt="2025-02-05T18:42:37.107" v="1043" actId="1035"/>
          <ac:cxnSpMkLst>
            <pc:docMk/>
            <pc:sldMk cId="4064255820" sldId="318"/>
            <ac:cxnSpMk id="8" creationId="{DAF8F4E2-C777-4CC5-CF7A-4130C86C4643}"/>
          </ac:cxnSpMkLst>
        </pc:cxnChg>
      </pc:sldChg>
      <pc:sldChg chg="add">
        <pc:chgData name="Anderson, Troy" userId="04de3903-03dd-44db-8353-3f14e4dd6886" providerId="ADAL" clId="{47601ACB-6778-42B4-9D9C-8D3CF181C05A}" dt="2025-02-05T05:48:38.409" v="622"/>
        <pc:sldMkLst>
          <pc:docMk/>
          <pc:sldMk cId="3252972128" sldId="372"/>
        </pc:sldMkLst>
      </pc:sldChg>
      <pc:sldChg chg="modSp add mod">
        <pc:chgData name="Anderson, Troy" userId="04de3903-03dd-44db-8353-3f14e4dd6886" providerId="ADAL" clId="{47601ACB-6778-42B4-9D9C-8D3CF181C05A}" dt="2025-02-05T18:05:26.016" v="1011" actId="14100"/>
        <pc:sldMkLst>
          <pc:docMk/>
          <pc:sldMk cId="2934393613" sldId="384"/>
        </pc:sldMkLst>
        <pc:spChg chg="mod">
          <ac:chgData name="Anderson, Troy" userId="04de3903-03dd-44db-8353-3f14e4dd6886" providerId="ADAL" clId="{47601ACB-6778-42B4-9D9C-8D3CF181C05A}" dt="2025-02-05T18:05:26.016" v="1011" actId="14100"/>
          <ac:spMkLst>
            <pc:docMk/>
            <pc:sldMk cId="2934393613" sldId="384"/>
            <ac:spMk id="2" creationId="{00000000-0000-0000-0000-000000000000}"/>
          </ac:spMkLst>
        </pc:spChg>
      </pc:sldChg>
      <pc:sldChg chg="modSp add mod">
        <pc:chgData name="Anderson, Troy" userId="04de3903-03dd-44db-8353-3f14e4dd6886" providerId="ADAL" clId="{47601ACB-6778-42B4-9D9C-8D3CF181C05A}" dt="2025-02-05T18:05:21.139" v="1010" actId="14100"/>
        <pc:sldMkLst>
          <pc:docMk/>
          <pc:sldMk cId="1312423084" sldId="385"/>
        </pc:sldMkLst>
        <pc:spChg chg="mod">
          <ac:chgData name="Anderson, Troy" userId="04de3903-03dd-44db-8353-3f14e4dd6886" providerId="ADAL" clId="{47601ACB-6778-42B4-9D9C-8D3CF181C05A}" dt="2025-02-05T18:05:21.139" v="1010" actId="14100"/>
          <ac:spMkLst>
            <pc:docMk/>
            <pc:sldMk cId="1312423084" sldId="385"/>
            <ac:spMk id="2" creationId="{00000000-0000-0000-0000-000000000000}"/>
          </ac:spMkLst>
        </pc:spChg>
      </pc:sldChg>
      <pc:sldChg chg="modSp add mod">
        <pc:chgData name="Anderson, Troy" userId="04de3903-03dd-44db-8353-3f14e4dd6886" providerId="ADAL" clId="{47601ACB-6778-42B4-9D9C-8D3CF181C05A}" dt="2025-02-05T18:52:23.535" v="1080" actId="404"/>
        <pc:sldMkLst>
          <pc:docMk/>
          <pc:sldMk cId="2543989488" sldId="386"/>
        </pc:sldMkLst>
        <pc:spChg chg="mod">
          <ac:chgData name="Anderson, Troy" userId="04de3903-03dd-44db-8353-3f14e4dd6886" providerId="ADAL" clId="{47601ACB-6778-42B4-9D9C-8D3CF181C05A}" dt="2025-02-05T18:52:23.535" v="1080" actId="404"/>
          <ac:spMkLst>
            <pc:docMk/>
            <pc:sldMk cId="2543989488" sldId="386"/>
            <ac:spMk id="2" creationId="{00000000-0000-0000-0000-000000000000}"/>
          </ac:spMkLst>
        </pc:spChg>
      </pc:sldChg>
      <pc:sldChg chg="modSp add mod">
        <pc:chgData name="Anderson, Troy" userId="04de3903-03dd-44db-8353-3f14e4dd6886" providerId="ADAL" clId="{47601ACB-6778-42B4-9D9C-8D3CF181C05A}" dt="2025-02-05T18:52:29.748" v="1081" actId="404"/>
        <pc:sldMkLst>
          <pc:docMk/>
          <pc:sldMk cId="1045131676" sldId="387"/>
        </pc:sldMkLst>
        <pc:spChg chg="mod">
          <ac:chgData name="Anderson, Troy" userId="04de3903-03dd-44db-8353-3f14e4dd6886" providerId="ADAL" clId="{47601ACB-6778-42B4-9D9C-8D3CF181C05A}" dt="2025-02-05T18:52:29.748" v="1081" actId="404"/>
          <ac:spMkLst>
            <pc:docMk/>
            <pc:sldMk cId="1045131676" sldId="387"/>
            <ac:spMk id="2" creationId="{00000000-0000-0000-0000-000000000000}"/>
          </ac:spMkLst>
        </pc:spChg>
      </pc:sldChg>
      <pc:sldChg chg="del">
        <pc:chgData name="Anderson, Troy" userId="04de3903-03dd-44db-8353-3f14e4dd6886" providerId="ADAL" clId="{47601ACB-6778-42B4-9D9C-8D3CF181C05A}" dt="2025-01-15T16:54:24.866" v="26" actId="47"/>
        <pc:sldMkLst>
          <pc:docMk/>
          <pc:sldMk cId="2555911169" sldId="705"/>
        </pc:sldMkLst>
      </pc:sldChg>
      <pc:sldChg chg="addSp delSp modSp mod">
        <pc:chgData name="Anderson, Troy" userId="04de3903-03dd-44db-8353-3f14e4dd6886" providerId="ADAL" clId="{47601ACB-6778-42B4-9D9C-8D3CF181C05A}" dt="2025-02-06T00:23:47.685" v="1149" actId="1035"/>
        <pc:sldMkLst>
          <pc:docMk/>
          <pc:sldMk cId="4249386037" sldId="706"/>
        </pc:sldMkLst>
        <pc:spChg chg="mod">
          <ac:chgData name="Anderson, Troy" userId="04de3903-03dd-44db-8353-3f14e4dd6886" providerId="ADAL" clId="{47601ACB-6778-42B4-9D9C-8D3CF181C05A}" dt="2025-02-05T05:40:15.515" v="429" actId="404"/>
          <ac:spMkLst>
            <pc:docMk/>
            <pc:sldMk cId="4249386037" sldId="706"/>
            <ac:spMk id="4" creationId="{4B2EE148-6B8D-CD45-C358-68A5C2C23D65}"/>
          </ac:spMkLst>
        </pc:spChg>
        <pc:spChg chg="add del mod">
          <ac:chgData name="Anderson, Troy" userId="04de3903-03dd-44db-8353-3f14e4dd6886" providerId="ADAL" clId="{47601ACB-6778-42B4-9D9C-8D3CF181C05A}" dt="2025-02-05T05:47:48.375" v="621" actId="478"/>
          <ac:spMkLst>
            <pc:docMk/>
            <pc:sldMk cId="4249386037" sldId="706"/>
            <ac:spMk id="15" creationId="{C3FDCF9D-D177-BF84-91CE-E3600750C324}"/>
          </ac:spMkLst>
        </pc:spChg>
        <pc:spChg chg="mod">
          <ac:chgData name="Anderson, Troy" userId="04de3903-03dd-44db-8353-3f14e4dd6886" providerId="ADAL" clId="{47601ACB-6778-42B4-9D9C-8D3CF181C05A}" dt="2025-02-06T00:23:47.685" v="1149" actId="1035"/>
          <ac:spMkLst>
            <pc:docMk/>
            <pc:sldMk cId="4249386037" sldId="706"/>
            <ac:spMk id="18" creationId="{E95184D5-02EA-FC5F-62ED-AFCBC03B7EAE}"/>
          </ac:spMkLst>
        </pc:spChg>
        <pc:spChg chg="mod">
          <ac:chgData name="Anderson, Troy" userId="04de3903-03dd-44db-8353-3f14e4dd6886" providerId="ADAL" clId="{47601ACB-6778-42B4-9D9C-8D3CF181C05A}" dt="2025-02-06T00:23:47.685" v="1149" actId="1035"/>
          <ac:spMkLst>
            <pc:docMk/>
            <pc:sldMk cId="4249386037" sldId="706"/>
            <ac:spMk id="19" creationId="{1C6A88F9-126C-4AFF-A9FE-3DEAAFD04664}"/>
          </ac:spMkLst>
        </pc:spChg>
        <pc:spChg chg="mod">
          <ac:chgData name="Anderson, Troy" userId="04de3903-03dd-44db-8353-3f14e4dd6886" providerId="ADAL" clId="{47601ACB-6778-42B4-9D9C-8D3CF181C05A}" dt="2025-02-06T00:23:47.685" v="1149" actId="1035"/>
          <ac:spMkLst>
            <pc:docMk/>
            <pc:sldMk cId="4249386037" sldId="706"/>
            <ac:spMk id="20" creationId="{9AB7D7C9-1D43-4FBD-CC01-0B92F05044CE}"/>
          </ac:spMkLst>
        </pc:spChg>
        <pc:spChg chg="mod">
          <ac:chgData name="Anderson, Troy" userId="04de3903-03dd-44db-8353-3f14e4dd6886" providerId="ADAL" clId="{47601ACB-6778-42B4-9D9C-8D3CF181C05A}" dt="2025-02-06T00:23:47.685" v="1149" actId="1035"/>
          <ac:spMkLst>
            <pc:docMk/>
            <pc:sldMk cId="4249386037" sldId="706"/>
            <ac:spMk id="21" creationId="{C54298ED-6F96-E8BE-6F2A-6A5286DF5E47}"/>
          </ac:spMkLst>
        </pc:spChg>
        <pc:spChg chg="mod">
          <ac:chgData name="Anderson, Troy" userId="04de3903-03dd-44db-8353-3f14e4dd6886" providerId="ADAL" clId="{47601ACB-6778-42B4-9D9C-8D3CF181C05A}" dt="2025-02-05T05:40:34.149" v="433" actId="1035"/>
          <ac:spMkLst>
            <pc:docMk/>
            <pc:sldMk cId="4249386037" sldId="706"/>
            <ac:spMk id="22" creationId="{607283F4-E212-A1A9-262F-34411FE2EF9F}"/>
          </ac:spMkLst>
        </pc:spChg>
        <pc:spChg chg="mod">
          <ac:chgData name="Anderson, Troy" userId="04de3903-03dd-44db-8353-3f14e4dd6886" providerId="ADAL" clId="{47601ACB-6778-42B4-9D9C-8D3CF181C05A}" dt="2025-02-05T05:40:34.149" v="433" actId="1035"/>
          <ac:spMkLst>
            <pc:docMk/>
            <pc:sldMk cId="4249386037" sldId="706"/>
            <ac:spMk id="23" creationId="{07F34012-CD28-318A-7E53-C6DD49EAC532}"/>
          </ac:spMkLst>
        </pc:spChg>
        <pc:spChg chg="mod">
          <ac:chgData name="Anderson, Troy" userId="04de3903-03dd-44db-8353-3f14e4dd6886" providerId="ADAL" clId="{47601ACB-6778-42B4-9D9C-8D3CF181C05A}" dt="2025-02-05T05:41:52.182" v="475" actId="20577"/>
          <ac:spMkLst>
            <pc:docMk/>
            <pc:sldMk cId="4249386037" sldId="706"/>
            <ac:spMk id="28" creationId="{D71B230A-1570-ABB5-7E64-53318C74B64A}"/>
          </ac:spMkLst>
        </pc:spChg>
        <pc:spChg chg="mod">
          <ac:chgData name="Anderson, Troy" userId="04de3903-03dd-44db-8353-3f14e4dd6886" providerId="ADAL" clId="{47601ACB-6778-42B4-9D9C-8D3CF181C05A}" dt="2025-02-02T22:26:54.347" v="185" actId="403"/>
          <ac:spMkLst>
            <pc:docMk/>
            <pc:sldMk cId="4249386037" sldId="706"/>
            <ac:spMk id="31" creationId="{11335025-BCF2-72E5-B929-E9862EC89D4F}"/>
          </ac:spMkLst>
        </pc:spChg>
        <pc:spChg chg="mod">
          <ac:chgData name="Anderson, Troy" userId="04de3903-03dd-44db-8353-3f14e4dd6886" providerId="ADAL" clId="{47601ACB-6778-42B4-9D9C-8D3CF181C05A}" dt="2025-01-15T17:00:59.931" v="74" actId="207"/>
          <ac:spMkLst>
            <pc:docMk/>
            <pc:sldMk cId="4249386037" sldId="706"/>
            <ac:spMk id="36" creationId="{6AF2B741-07AA-BAC8-93F9-453058B57A04}"/>
          </ac:spMkLst>
        </pc:spChg>
        <pc:spChg chg="del">
          <ac:chgData name="Anderson, Troy" userId="04de3903-03dd-44db-8353-3f14e4dd6886" providerId="ADAL" clId="{47601ACB-6778-42B4-9D9C-8D3CF181C05A}" dt="2025-02-05T20:00:04.685" v="1083" actId="478"/>
          <ac:spMkLst>
            <pc:docMk/>
            <pc:sldMk cId="4249386037" sldId="706"/>
            <ac:spMk id="37" creationId="{57B7AC61-A23E-666B-199A-0A157810EB90}"/>
          </ac:spMkLst>
        </pc:spChg>
        <pc:spChg chg="del mod">
          <ac:chgData name="Anderson, Troy" userId="04de3903-03dd-44db-8353-3f14e4dd6886" providerId="ADAL" clId="{47601ACB-6778-42B4-9D9C-8D3CF181C05A}" dt="2025-02-05T20:00:21.165" v="1088" actId="478"/>
          <ac:spMkLst>
            <pc:docMk/>
            <pc:sldMk cId="4249386037" sldId="706"/>
            <ac:spMk id="38" creationId="{057DFE9C-A543-6223-A64A-F24A566BE525}"/>
          </ac:spMkLst>
        </pc:spChg>
        <pc:spChg chg="add mod">
          <ac:chgData name="Anderson, Troy" userId="04de3903-03dd-44db-8353-3f14e4dd6886" providerId="ADAL" clId="{47601ACB-6778-42B4-9D9C-8D3CF181C05A}" dt="2025-02-05T05:41:42.841" v="474" actId="1076"/>
          <ac:spMkLst>
            <pc:docMk/>
            <pc:sldMk cId="4249386037" sldId="706"/>
            <ac:spMk id="39" creationId="{4C3E3253-6895-F1FF-8ECA-FA116C4C2906}"/>
          </ac:spMkLst>
        </pc:spChg>
        <pc:graphicFrameChg chg="modGraphic">
          <ac:chgData name="Anderson, Troy" userId="04de3903-03dd-44db-8353-3f14e4dd6886" providerId="ADAL" clId="{47601ACB-6778-42B4-9D9C-8D3CF181C05A}" dt="2025-02-05T05:41:12.203" v="455" actId="207"/>
          <ac:graphicFrameMkLst>
            <pc:docMk/>
            <pc:sldMk cId="4249386037" sldId="706"/>
            <ac:graphicFrameMk id="33" creationId="{00000000-0000-0000-0000-000000000000}"/>
          </ac:graphicFrameMkLst>
        </pc:graphicFrameChg>
        <pc:cxnChg chg="del mod">
          <ac:chgData name="Anderson, Troy" userId="04de3903-03dd-44db-8353-3f14e4dd6886" providerId="ADAL" clId="{47601ACB-6778-42B4-9D9C-8D3CF181C05A}" dt="2025-02-05T20:00:02.046" v="1082" actId="478"/>
          <ac:cxnSpMkLst>
            <pc:docMk/>
            <pc:sldMk cId="4249386037" sldId="706"/>
            <ac:cxnSpMk id="27" creationId="{21F7035C-B54A-C4D7-618B-B21BF6D3D10C}"/>
          </ac:cxnSpMkLst>
        </pc:cxnChg>
        <pc:cxnChg chg="del mod">
          <ac:chgData name="Anderson, Troy" userId="04de3903-03dd-44db-8353-3f14e4dd6886" providerId="ADAL" clId="{47601ACB-6778-42B4-9D9C-8D3CF181C05A}" dt="2025-02-05T20:00:16.229" v="1085" actId="478"/>
          <ac:cxnSpMkLst>
            <pc:docMk/>
            <pc:sldMk cId="4249386037" sldId="706"/>
            <ac:cxnSpMk id="34" creationId="{3AC5352D-EDBE-C91D-903F-4B02EC421D52}"/>
          </ac:cxnSpMkLst>
        </pc:cxnChg>
        <pc:cxnChg chg="del">
          <ac:chgData name="Anderson, Troy" userId="04de3903-03dd-44db-8353-3f14e4dd6886" providerId="ADAL" clId="{47601ACB-6778-42B4-9D9C-8D3CF181C05A}" dt="2025-02-05T20:00:13.618" v="1084" actId="478"/>
          <ac:cxnSpMkLst>
            <pc:docMk/>
            <pc:sldMk cId="4249386037" sldId="706"/>
            <ac:cxnSpMk id="41" creationId="{D0564177-8A7D-0D54-1CE8-2D651421C4FA}"/>
          </ac:cxnSpMkLst>
        </pc:cxnChg>
        <pc:cxnChg chg="del">
          <ac:chgData name="Anderson, Troy" userId="04de3903-03dd-44db-8353-3f14e4dd6886" providerId="ADAL" clId="{47601ACB-6778-42B4-9D9C-8D3CF181C05A}" dt="2025-02-05T20:00:18.293" v="1086" actId="478"/>
          <ac:cxnSpMkLst>
            <pc:docMk/>
            <pc:sldMk cId="4249386037" sldId="706"/>
            <ac:cxnSpMk id="42" creationId="{56C96097-8195-512A-9C55-542ED971519D}"/>
          </ac:cxnSpMkLst>
        </pc:cxnChg>
      </pc:sldChg>
      <pc:sldChg chg="addSp delSp modSp mod">
        <pc:chgData name="Anderson, Troy" userId="04de3903-03dd-44db-8353-3f14e4dd6886" providerId="ADAL" clId="{47601ACB-6778-42B4-9D9C-8D3CF181C05A}" dt="2025-02-05T21:23:46.351" v="1146" actId="1035"/>
        <pc:sldMkLst>
          <pc:docMk/>
          <pc:sldMk cId="715471386" sldId="708"/>
        </pc:sldMkLst>
        <pc:picChg chg="add mod">
          <ac:chgData name="Anderson, Troy" userId="04de3903-03dd-44db-8353-3f14e4dd6886" providerId="ADAL" clId="{47601ACB-6778-42B4-9D9C-8D3CF181C05A}" dt="2025-02-05T21:23:46.351" v="1146" actId="1035"/>
          <ac:picMkLst>
            <pc:docMk/>
            <pc:sldMk cId="715471386" sldId="708"/>
            <ac:picMk id="5" creationId="{236F4EC3-604F-F7C0-4C69-C34481C57631}"/>
          </ac:picMkLst>
        </pc:picChg>
        <pc:picChg chg="del">
          <ac:chgData name="Anderson, Troy" userId="04de3903-03dd-44db-8353-3f14e4dd6886" providerId="ADAL" clId="{47601ACB-6778-42B4-9D9C-8D3CF181C05A}" dt="2025-02-05T21:22:44.724" v="1096" actId="478"/>
          <ac:picMkLst>
            <pc:docMk/>
            <pc:sldMk cId="715471386" sldId="708"/>
            <ac:picMk id="8" creationId="{FD304831-9A10-0049-75B5-59AA60565B85}"/>
          </ac:picMkLst>
        </pc:picChg>
        <pc:picChg chg="add mod">
          <ac:chgData name="Anderson, Troy" userId="04de3903-03dd-44db-8353-3f14e4dd6886" providerId="ADAL" clId="{47601ACB-6778-42B4-9D9C-8D3CF181C05A}" dt="2025-02-05T21:23:42.823" v="1140" actId="1035"/>
          <ac:picMkLst>
            <pc:docMk/>
            <pc:sldMk cId="715471386" sldId="708"/>
            <ac:picMk id="9" creationId="{A370B38D-A2E8-4D90-B0CE-95DBED8EA600}"/>
          </ac:picMkLst>
        </pc:picChg>
        <pc:picChg chg="del">
          <ac:chgData name="Anderson, Troy" userId="04de3903-03dd-44db-8353-3f14e4dd6886" providerId="ADAL" clId="{47601ACB-6778-42B4-9D9C-8D3CF181C05A}" dt="2025-02-05T21:23:20.941" v="1115" actId="478"/>
          <ac:picMkLst>
            <pc:docMk/>
            <pc:sldMk cId="715471386" sldId="708"/>
            <ac:picMk id="10" creationId="{57EE2F15-65AA-983C-15A8-58E3A4235E89}"/>
          </ac:picMkLst>
        </pc:picChg>
      </pc:sldChg>
      <pc:sldChg chg="modSp del mod">
        <pc:chgData name="Anderson, Troy" userId="04de3903-03dd-44db-8353-3f14e4dd6886" providerId="ADAL" clId="{47601ACB-6778-42B4-9D9C-8D3CF181C05A}" dt="2025-02-05T05:48:44.705" v="623" actId="47"/>
        <pc:sldMkLst>
          <pc:docMk/>
          <pc:sldMk cId="2426861495" sldId="709"/>
        </pc:sldMkLst>
        <pc:graphicFrameChg chg="modGraphic">
          <ac:chgData name="Anderson, Troy" userId="04de3903-03dd-44db-8353-3f14e4dd6886" providerId="ADAL" clId="{47601ACB-6778-42B4-9D9C-8D3CF181C05A}" dt="2025-01-15T17:05:17.211" v="122" actId="14734"/>
          <ac:graphicFrameMkLst>
            <pc:docMk/>
            <pc:sldMk cId="2426861495" sldId="709"/>
            <ac:graphicFrameMk id="5" creationId="{1B065697-5994-BEF4-153B-CA4C8237880C}"/>
          </ac:graphicFrameMkLst>
        </pc:graphicFrameChg>
      </pc:sldChg>
      <pc:sldMasterChg chg="modSldLayout">
        <pc:chgData name="Anderson, Troy" userId="04de3903-03dd-44db-8353-3f14e4dd6886" providerId="ADAL" clId="{47601ACB-6778-42B4-9D9C-8D3CF181C05A}" dt="2025-01-15T16:56:39.446" v="72" actId="20577"/>
        <pc:sldMasterMkLst>
          <pc:docMk/>
          <pc:sldMasterMk cId="3058975864" sldId="2147483648"/>
        </pc:sldMasterMkLst>
        <pc:sldLayoutChg chg="modSp mod">
          <pc:chgData name="Anderson, Troy" userId="04de3903-03dd-44db-8353-3f14e4dd6886" providerId="ADAL" clId="{47601ACB-6778-42B4-9D9C-8D3CF181C05A}" dt="2025-01-15T16:56:39.446" v="72" actId="20577"/>
          <pc:sldLayoutMkLst>
            <pc:docMk/>
            <pc:sldMasterMk cId="3058975864" sldId="2147483648"/>
            <pc:sldLayoutMk cId="2790084855" sldId="2147483650"/>
          </pc:sldLayoutMkLst>
          <pc:spChg chg="mod">
            <ac:chgData name="Anderson, Troy" userId="04de3903-03dd-44db-8353-3f14e4dd6886" providerId="ADAL" clId="{47601ACB-6778-42B4-9D9C-8D3CF181C05A}" dt="2025-01-15T16:56:39.446" v="72" actId="20577"/>
            <ac:spMkLst>
              <pc:docMk/>
              <pc:sldMasterMk cId="3058975864" sldId="2147483648"/>
              <pc:sldLayoutMk cId="2790084855" sldId="2147483650"/>
              <ac:spMk id="10" creationId="{00000000-0000-0000-0000-000000000000}"/>
            </ac:spMkLst>
          </pc:spChg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chartUserShapes" Target="../drawings/drawing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5" Type="http://schemas.openxmlformats.org/officeDocument/2006/relationships/chartUserShapes" Target="../drawings/drawing4.xml"/><Relationship Id="rId4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8269619850818147E-2"/>
          <c:y val="8.2765737874097023E-2"/>
          <c:w val="0.9214902705689707"/>
          <c:h val="0.88971448228414174"/>
        </c:manualLayout>
      </c:layout>
      <c:scatterChart>
        <c:scatterStyle val="lineMarker"/>
        <c:varyColors val="0"/>
        <c:ser>
          <c:idx val="0"/>
          <c:order val="0"/>
          <c:tx>
            <c:strRef>
              <c:f>POL_Data!$AW$1</c:f>
              <c:strCache>
                <c:ptCount val="1"/>
                <c:pt idx="0">
                  <c:v>Cost Variance %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strRef>
              <c:f>POL_Data!$AV$2:$AV$117</c:f>
              <c:strCache>
                <c:ptCount val="29"/>
                <c:pt idx="0">
                  <c:v>NPRR863 FFR Advancement</c:v>
                </c:pt>
                <c:pt idx="1">
                  <c:v>DGR DESR Implementation Strategy</c:v>
                </c:pt>
                <c:pt idx="2">
                  <c:v>NPRR939 Modification to Load Resources Providing RRS to Maintain Minimum PRC on Generators During S</c:v>
                </c:pt>
                <c:pt idx="3">
                  <c:v>MarkeTrak Upgrade &amp; Enhancements</c:v>
                </c:pt>
                <c:pt idx="4">
                  <c:v>Securitization - Subchapter N</c:v>
                </c:pt>
                <c:pt idx="5">
                  <c:v>SCR800 and SCR809 Implementation</c:v>
                </c:pt>
                <c:pt idx="6">
                  <c:v>NPRR1093 Load Resource Participation in Non-Spinning Reserve</c:v>
                </c:pt>
                <c:pt idx="7">
                  <c:v>NPRR1108 ERCOT Shall Approve or Deny All Resource Outage Requests</c:v>
                </c:pt>
                <c:pt idx="8">
                  <c:v>NPRR1120 Create Firm Fuel Supply Service</c:v>
                </c:pt>
                <c:pt idx="9">
                  <c:v>NPRR1097 Create Resource Forced Outage Report</c:v>
                </c:pt>
                <c:pt idx="10">
                  <c:v>SCR812 Create Intermittent Renewable Generation Integration Report</c:v>
                </c:pt>
                <c:pt idx="11">
                  <c:v>Creation of ERCOT Contingency Reserve Service (ECRS)</c:v>
                </c:pt>
                <c:pt idx="12">
                  <c:v>SCR789 Update NMMS Topology Processor to PSS_E 34 (35) Capability – Phase 2</c:v>
                </c:pt>
                <c:pt idx="13">
                  <c:v>NPRR1020 - EPS Metering - Allow Some Integrated Energy Storage Designs to Calculate Internal Loads</c:v>
                </c:pt>
                <c:pt idx="14">
                  <c:v>SCR807 and SCR816 implementation</c:v>
                </c:pt>
                <c:pt idx="15">
                  <c:v>Securitization Phase 2A- Maine Invoice and Credit Exposure</c:v>
                </c:pt>
                <c:pt idx="16">
                  <c:v>NPRR1154 Include Alternate Resource in the Availability Plan for the Firm Fuel Supply Service</c:v>
                </c:pt>
                <c:pt idx="17">
                  <c:v>SCR822 Create Daily Energy Storage Integration Report and Dashboard</c:v>
                </c:pt>
                <c:pt idx="18">
                  <c:v>NPRR1040 Compliance Metrics for Ancillary Service Supply Responsibility</c:v>
                </c:pt>
                <c:pt idx="19">
                  <c:v>SCR819 Improving IRR Control to Manage GTC Stability Limits</c:v>
                </c:pt>
                <c:pt idx="20">
                  <c:v>NPRR1092 Reduce RUC Offer Floor and Limit RUC Opt-Out Provision</c:v>
                </c:pt>
                <c:pt idx="21">
                  <c:v>NERC FAC Standard Changes Alignment</c:v>
                </c:pt>
                <c:pt idx="22">
                  <c:v>NPRR1149, NPRR1121, NPRR1090, NPRR962</c:v>
                </c:pt>
                <c:pt idx="23">
                  <c:v>Implement consideration of ESR SOC in ERCOT tools and studies</c:v>
                </c:pt>
                <c:pt idx="24">
                  <c:v>NPRR1026 BESTF-7 Self-Limiting Facilities</c:v>
                </c:pt>
                <c:pt idx="25">
                  <c:v>RIOO-IS_RS ESR-Single Model &amp; Validation Rules Update</c:v>
                </c:pt>
                <c:pt idx="26">
                  <c:v>NPRR1139 Adjustments to Capacity Shortfall Ratio Share for IRRs</c:v>
                </c:pt>
                <c:pt idx="27">
                  <c:v>NPRR1131 Controllable Load Resource Participation in Non-Spin</c:v>
                </c:pt>
                <c:pt idx="28">
                  <c:v>NPRR1183 ECEII Definition Clarification and Updates to Posting Rules for Certain Documents without </c:v>
                </c:pt>
              </c:strCache>
            </c:strRef>
          </c:xVal>
          <c:yVal>
            <c:numRef>
              <c:f>POL_Data!$AW$2:$AW$117</c:f>
              <c:numCache>
                <c:formatCode>0%</c:formatCode>
                <c:ptCount val="29"/>
                <c:pt idx="0">
                  <c:v>0.20272200000000001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-0.42237000000000002</c:v>
                </c:pt>
                <c:pt idx="8">
                  <c:v>0</c:v>
                </c:pt>
                <c:pt idx="9">
                  <c:v>0.34444999999999998</c:v>
                </c:pt>
                <c:pt idx="10">
                  <c:v>0</c:v>
                </c:pt>
                <c:pt idx="11">
                  <c:v>0.62012866666666666</c:v>
                </c:pt>
                <c:pt idx="12">
                  <c:v>-0.23500545454545455</c:v>
                </c:pt>
                <c:pt idx="13">
                  <c:v>7.0893333333333336E-2</c:v>
                </c:pt>
                <c:pt idx="14">
                  <c:v>1.2300277777777777</c:v>
                </c:pt>
                <c:pt idx="15">
                  <c:v>0</c:v>
                </c:pt>
                <c:pt idx="16">
                  <c:v>0</c:v>
                </c:pt>
                <c:pt idx="17">
                  <c:v>3.3855555555555555E-2</c:v>
                </c:pt>
                <c:pt idx="18">
                  <c:v>5.3047333333333331</c:v>
                </c:pt>
                <c:pt idx="19">
                  <c:v>0.14036666666666667</c:v>
                </c:pt>
                <c:pt idx="20">
                  <c:v>0.14493333333333333</c:v>
                </c:pt>
                <c:pt idx="21">
                  <c:v>0.27734666666666669</c:v>
                </c:pt>
                <c:pt idx="22">
                  <c:v>0.4060923076923077</c:v>
                </c:pt>
                <c:pt idx="23">
                  <c:v>0</c:v>
                </c:pt>
                <c:pt idx="24">
                  <c:v>0.19878999999999999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B1B-4A6F-88CC-EE1A16C8F4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0856720"/>
        <c:axId val="150861712"/>
      </c:scatterChart>
      <c:valAx>
        <c:axId val="150856720"/>
        <c:scaling>
          <c:orientation val="minMax"/>
          <c:max val="30"/>
          <c:min val="0"/>
        </c:scaling>
        <c:delete val="1"/>
        <c:axPos val="b"/>
        <c:numFmt formatCode="General" sourceLinked="1"/>
        <c:majorTickMark val="none"/>
        <c:minorTickMark val="none"/>
        <c:tickLblPos val="nextTo"/>
        <c:crossAx val="150861712"/>
        <c:crosses val="autoZero"/>
        <c:crossBetween val="midCat"/>
        <c:majorUnit val="5"/>
      </c:valAx>
      <c:valAx>
        <c:axId val="150861712"/>
        <c:scaling>
          <c:orientation val="minMax"/>
          <c:max val="1.5"/>
          <c:min val="-0.6000000000000000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0856720"/>
        <c:crosses val="autoZero"/>
        <c:crossBetween val="midCat"/>
        <c:majorUnit val="0.2"/>
        <c:minorUnit val="4.0000000000000008E-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8589360370411795E-2"/>
          <c:y val="1.8193174897314396E-2"/>
          <c:w val="0.92293741574483645"/>
          <c:h val="0.92393830606704663"/>
        </c:manualLayout>
      </c:layout>
      <c:scatterChart>
        <c:scatterStyle val="lineMarker"/>
        <c:varyColors val="0"/>
        <c:ser>
          <c:idx val="0"/>
          <c:order val="0"/>
          <c:tx>
            <c:strRef>
              <c:f>POL_Data!$AQ$1</c:f>
              <c:strCache>
                <c:ptCount val="1"/>
                <c:pt idx="0">
                  <c:v>Cost Variance ($)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strRef>
              <c:f>POL_Data!$AP$2:$AP$117</c:f>
              <c:strCache>
                <c:ptCount val="27"/>
                <c:pt idx="0">
                  <c:v>DGR DESR Implementation Strategy</c:v>
                </c:pt>
                <c:pt idx="1">
                  <c:v>NPRR939 Modification to Load Resources Providing RRS to Maintain Minimum PRC on Generators During S</c:v>
                </c:pt>
                <c:pt idx="2">
                  <c:v>MarkeTrak Upgrade &amp; Enhancements</c:v>
                </c:pt>
                <c:pt idx="3">
                  <c:v>Securitization - Subchapter N</c:v>
                </c:pt>
                <c:pt idx="4">
                  <c:v>SCR800 and SCR809 Implementation</c:v>
                </c:pt>
                <c:pt idx="5">
                  <c:v>NPRR1093 Load Resource Participation in Non-Spinning Reserve</c:v>
                </c:pt>
                <c:pt idx="6">
                  <c:v>NPRR1108 ERCOT Shall Approve or Deny All Resource Outage Requests</c:v>
                </c:pt>
                <c:pt idx="7">
                  <c:v>NPRR1120 Create Firm Fuel Supply Service</c:v>
                </c:pt>
                <c:pt idx="8">
                  <c:v>NPRR1097 Create Resource Forced Outage Report</c:v>
                </c:pt>
                <c:pt idx="9">
                  <c:v>SCR812 Create Intermittent Renewable Generation Integration Report</c:v>
                </c:pt>
                <c:pt idx="10">
                  <c:v>SCR789 Update NMMS Topology Processor to PSS_E 34 (35) Capability – Phase 2</c:v>
                </c:pt>
                <c:pt idx="11">
                  <c:v>NPRR1020 - EPS Metering - Allow Some Integrated Energy Storage Designs to Calculate Internal Loads</c:v>
                </c:pt>
                <c:pt idx="12">
                  <c:v>SCR807 and SCR816 implementation</c:v>
                </c:pt>
                <c:pt idx="13">
                  <c:v>Securitization Phase 2A- Maine Invoice and Credit Exposure</c:v>
                </c:pt>
                <c:pt idx="14">
                  <c:v>NPRR1154 Include Alternate Resource in the Availability Plan for the Firm Fuel Supply Service</c:v>
                </c:pt>
                <c:pt idx="15">
                  <c:v>SCR822 Create Daily Energy Storage Integration Report and Dashboard</c:v>
                </c:pt>
                <c:pt idx="16">
                  <c:v>NPRR1040 Compliance Metrics for Ancillary Service Supply Responsibility</c:v>
                </c:pt>
                <c:pt idx="17">
                  <c:v>SCR819 Improving IRR Control to Manage GTC Stability Limits</c:v>
                </c:pt>
                <c:pt idx="18">
                  <c:v>NPRR1092 Reduce RUC Offer Floor and Limit RUC Opt-Out Provision</c:v>
                </c:pt>
                <c:pt idx="19">
                  <c:v>NERC FAC Standard Changes Alignment</c:v>
                </c:pt>
                <c:pt idx="20">
                  <c:v>NPRR1149, NPRR1121, NPRR1090, NPRR962</c:v>
                </c:pt>
                <c:pt idx="21">
                  <c:v>Implement consideration of ESR SOC in ERCOT tools and studies</c:v>
                </c:pt>
                <c:pt idx="22">
                  <c:v>NPRR1026 BESTF-7 Self-Limiting Facilities</c:v>
                </c:pt>
                <c:pt idx="23">
                  <c:v>RIOO-IS_RS ESR-Single Model &amp; Validation Rules Update</c:v>
                </c:pt>
                <c:pt idx="24">
                  <c:v>NPRR1139 Adjustments to Capacity Shortfall Ratio Share for IRRs</c:v>
                </c:pt>
                <c:pt idx="25">
                  <c:v>NPRR1131 Controllable Load Resource Participation in Non-Spin</c:v>
                </c:pt>
                <c:pt idx="26">
                  <c:v>NPRR1183 ECEII Definition Clarification and Updates to Posting Rules for Certain Documents without </c:v>
                </c:pt>
              </c:strCache>
            </c:strRef>
          </c:xVal>
          <c:yVal>
            <c:numRef>
              <c:f>POL_Data!$AQ$2:$AQ$117</c:f>
              <c:numCache>
                <c:formatCode>"$"#,##0</c:formatCode>
                <c:ptCount val="2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-126711</c:v>
                </c:pt>
                <c:pt idx="7">
                  <c:v>0</c:v>
                </c:pt>
                <c:pt idx="8">
                  <c:v>13778</c:v>
                </c:pt>
                <c:pt idx="9">
                  <c:v>0</c:v>
                </c:pt>
                <c:pt idx="10">
                  <c:v>-129253</c:v>
                </c:pt>
                <c:pt idx="11">
                  <c:v>15951</c:v>
                </c:pt>
                <c:pt idx="12">
                  <c:v>221405</c:v>
                </c:pt>
                <c:pt idx="13">
                  <c:v>0</c:v>
                </c:pt>
                <c:pt idx="14">
                  <c:v>0</c:v>
                </c:pt>
                <c:pt idx="15">
                  <c:v>3047</c:v>
                </c:pt>
                <c:pt idx="16">
                  <c:v>159142</c:v>
                </c:pt>
                <c:pt idx="17">
                  <c:v>8422</c:v>
                </c:pt>
                <c:pt idx="18">
                  <c:v>10870</c:v>
                </c:pt>
                <c:pt idx="19">
                  <c:v>41602</c:v>
                </c:pt>
                <c:pt idx="20">
                  <c:v>105584</c:v>
                </c:pt>
                <c:pt idx="21">
                  <c:v>0</c:v>
                </c:pt>
                <c:pt idx="22">
                  <c:v>39758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FC5-4B77-AE4D-97EA9BD1C0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0686416"/>
        <c:axId val="130687200"/>
      </c:scatterChart>
      <c:valAx>
        <c:axId val="130686416"/>
        <c:scaling>
          <c:orientation val="minMax"/>
          <c:max val="30"/>
          <c:min val="0"/>
        </c:scaling>
        <c:delete val="1"/>
        <c:axPos val="b"/>
        <c:numFmt formatCode="General" sourceLinked="1"/>
        <c:majorTickMark val="out"/>
        <c:minorTickMark val="none"/>
        <c:tickLblPos val="nextTo"/>
        <c:crossAx val="130687200"/>
        <c:crosses val="autoZero"/>
        <c:crossBetween val="midCat"/>
      </c:valAx>
      <c:valAx>
        <c:axId val="130687200"/>
        <c:scaling>
          <c:orientation val="minMax"/>
          <c:max val="5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3068641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5365469899816897E-2"/>
          <c:y val="8.3937328070804923E-2"/>
          <c:w val="0.91065575025933432"/>
          <c:h val="0.88496591316828133"/>
        </c:manualLayout>
      </c:layout>
      <c:scatterChart>
        <c:scatterStyle val="lineMarker"/>
        <c:varyColors val="0"/>
        <c:ser>
          <c:idx val="0"/>
          <c:order val="0"/>
          <c:tx>
            <c:strRef>
              <c:f>POL_Data!$AT$1</c:f>
              <c:strCache>
                <c:ptCount val="1"/>
                <c:pt idx="0">
                  <c:v>Duration Variance (%)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strRef>
              <c:f>POL_Data!$AP$2:$AP$117</c:f>
              <c:strCache>
                <c:ptCount val="29"/>
                <c:pt idx="0">
                  <c:v>NPRR863 FFR Advancement</c:v>
                </c:pt>
                <c:pt idx="1">
                  <c:v>DGR DESR Implementation Strategy</c:v>
                </c:pt>
                <c:pt idx="2">
                  <c:v>NPRR939 Modification to Load Resources Providing RRS to Maintain Minimum PRC on Generators During S</c:v>
                </c:pt>
                <c:pt idx="3">
                  <c:v>MarkeTrak Upgrade &amp; Enhancements</c:v>
                </c:pt>
                <c:pt idx="4">
                  <c:v>Securitization - Subchapter N</c:v>
                </c:pt>
                <c:pt idx="5">
                  <c:v>SCR800 and SCR809 Implementation</c:v>
                </c:pt>
                <c:pt idx="6">
                  <c:v>NPRR1093 Load Resource Participation in Non-Spinning Reserve</c:v>
                </c:pt>
                <c:pt idx="7">
                  <c:v>NPRR1108 ERCOT Shall Approve or Deny All Resource Outage Requests</c:v>
                </c:pt>
                <c:pt idx="8">
                  <c:v>NPRR1120 Create Firm Fuel Supply Service</c:v>
                </c:pt>
                <c:pt idx="9">
                  <c:v>NPRR1097 Create Resource Forced Outage Report</c:v>
                </c:pt>
                <c:pt idx="10">
                  <c:v>SCR812 Create Intermittent Renewable Generation Integration Report</c:v>
                </c:pt>
                <c:pt idx="11">
                  <c:v>Creation of ERCOT Contingency Reserve Service (ECRS)</c:v>
                </c:pt>
                <c:pt idx="12">
                  <c:v>SCR789 Update NMMS Topology Processor to PSS_E 34 (35) Capability – Phase 2</c:v>
                </c:pt>
                <c:pt idx="13">
                  <c:v>NPRR1020 - EPS Metering - Allow Some Integrated Energy Storage Designs to Calculate Internal Loads</c:v>
                </c:pt>
                <c:pt idx="14">
                  <c:v>SCR807 and SCR816 implementation</c:v>
                </c:pt>
                <c:pt idx="15">
                  <c:v>Securitization Phase 2A- Maine Invoice and Credit Exposure</c:v>
                </c:pt>
                <c:pt idx="16">
                  <c:v>NPRR1154 Include Alternate Resource in the Availability Plan for the Firm Fuel Supply Service</c:v>
                </c:pt>
                <c:pt idx="17">
                  <c:v>SCR822 Create Daily Energy Storage Integration Report and Dashboard</c:v>
                </c:pt>
                <c:pt idx="18">
                  <c:v>NPRR1040 Compliance Metrics for Ancillary Service Supply Responsibility</c:v>
                </c:pt>
                <c:pt idx="19">
                  <c:v>SCR819 Improving IRR Control to Manage GTC Stability Limits</c:v>
                </c:pt>
                <c:pt idx="20">
                  <c:v>NPRR1092 Reduce RUC Offer Floor and Limit RUC Opt-Out Provision</c:v>
                </c:pt>
                <c:pt idx="21">
                  <c:v>NERC FAC Standard Changes Alignment</c:v>
                </c:pt>
                <c:pt idx="22">
                  <c:v>NPRR1149, NPRR1121, NPRR1090, NPRR962</c:v>
                </c:pt>
                <c:pt idx="23">
                  <c:v>Implement consideration of ESR SOC in ERCOT tools and studies</c:v>
                </c:pt>
                <c:pt idx="24">
                  <c:v>NPRR1026 BESTF-7 Self-Limiting Facilities</c:v>
                </c:pt>
                <c:pt idx="25">
                  <c:v>RIOO-IS_RS ESR-Single Model &amp; Validation Rules Update</c:v>
                </c:pt>
                <c:pt idx="26">
                  <c:v>NPRR1139 Adjustments to Capacity Shortfall Ratio Share for IRRs</c:v>
                </c:pt>
                <c:pt idx="27">
                  <c:v>NPRR1131 Controllable Load Resource Participation in Non-Spin</c:v>
                </c:pt>
                <c:pt idx="28">
                  <c:v>NPRR1183 ECEII Definition Clarification and Updates to Posting Rules for Certain Documents without </c:v>
                </c:pt>
              </c:strCache>
            </c:strRef>
          </c:xVal>
          <c:yVal>
            <c:numRef>
              <c:f>POL_Data!$AT$2:$AT$117</c:f>
              <c:numCache>
                <c:formatCode>0%</c:formatCode>
                <c:ptCount val="29"/>
                <c:pt idx="0">
                  <c:v>0.33410037256191111</c:v>
                </c:pt>
                <c:pt idx="1">
                  <c:v>-9.9642048359997223E-2</c:v>
                </c:pt>
                <c:pt idx="2">
                  <c:v>2.8176951253871304E-4</c:v>
                </c:pt>
                <c:pt idx="3">
                  <c:v>0</c:v>
                </c:pt>
                <c:pt idx="4">
                  <c:v>-6.4942654686244453E-2</c:v>
                </c:pt>
                <c:pt idx="5">
                  <c:v>0</c:v>
                </c:pt>
                <c:pt idx="6">
                  <c:v>-0.2373438527284682</c:v>
                </c:pt>
                <c:pt idx="7">
                  <c:v>-1.7915844838921835E-2</c:v>
                </c:pt>
                <c:pt idx="8">
                  <c:v>-0.17451968734020026</c:v>
                </c:pt>
                <c:pt idx="9">
                  <c:v>4.5364891518737592E-2</c:v>
                </c:pt>
                <c:pt idx="10">
                  <c:v>-9.2702169625246536E-2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0.17521367521367517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2.8856015779092701</c:v>
                </c:pt>
                <c:pt idx="19">
                  <c:v>0</c:v>
                </c:pt>
                <c:pt idx="20">
                  <c:v>0.29848783694937531</c:v>
                </c:pt>
                <c:pt idx="21">
                  <c:v>9.89010989010988E-2</c:v>
                </c:pt>
                <c:pt idx="22">
                  <c:v>0</c:v>
                </c:pt>
                <c:pt idx="23">
                  <c:v>0.15713346482577251</c:v>
                </c:pt>
                <c:pt idx="24">
                  <c:v>0.10535831689677844</c:v>
                </c:pt>
                <c:pt idx="25">
                  <c:v>6.8376068376068286E-2</c:v>
                </c:pt>
                <c:pt idx="26">
                  <c:v>-0.3206223975454745</c:v>
                </c:pt>
                <c:pt idx="27">
                  <c:v>-0.2165242165242165</c:v>
                </c:pt>
                <c:pt idx="28">
                  <c:v>8.1087004163927414E-3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C62-4376-A277-AF8027A8DE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46099760"/>
        <c:axId val="946098512"/>
      </c:scatterChart>
      <c:valAx>
        <c:axId val="946099760"/>
        <c:scaling>
          <c:orientation val="minMax"/>
          <c:max val="30"/>
          <c:min val="0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946098512"/>
        <c:crosses val="autoZero"/>
        <c:crossBetween val="midCat"/>
        <c:majorUnit val="5"/>
        <c:minorUnit val="1"/>
      </c:valAx>
      <c:valAx>
        <c:axId val="946098512"/>
        <c:scaling>
          <c:orientation val="minMax"/>
          <c:max val="1"/>
          <c:min val="-0.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solidFill>
            <a:srgbClr val="FFFFFF"/>
          </a:solidFill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6099760"/>
        <c:crosses val="autoZero"/>
        <c:crossBetween val="midCat"/>
        <c:majorUnit val="0.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POL_Data!$AR$1</c:f>
              <c:strCache>
                <c:ptCount val="1"/>
                <c:pt idx="0">
                  <c:v>Duration Variance (Mo.)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strRef>
              <c:f>POL_Data!$AP$2:$AP$117</c:f>
              <c:strCache>
                <c:ptCount val="29"/>
                <c:pt idx="0">
                  <c:v>NPRR863 FFR Advancement</c:v>
                </c:pt>
                <c:pt idx="1">
                  <c:v>DGR DESR Implementation Strategy</c:v>
                </c:pt>
                <c:pt idx="2">
                  <c:v>NPRR939 Modification to Load Resources Providing RRS to Maintain Minimum PRC on Generators During S</c:v>
                </c:pt>
                <c:pt idx="3">
                  <c:v>MarkeTrak Upgrade &amp; Enhancements</c:v>
                </c:pt>
                <c:pt idx="4">
                  <c:v>Securitization - Subchapter N</c:v>
                </c:pt>
                <c:pt idx="5">
                  <c:v>SCR800 and SCR809 Implementation</c:v>
                </c:pt>
                <c:pt idx="6">
                  <c:v>NPRR1093 Load Resource Participation in Non-Spinning Reserve</c:v>
                </c:pt>
                <c:pt idx="7">
                  <c:v>NPRR1108 ERCOT Shall Approve or Deny All Resource Outage Requests</c:v>
                </c:pt>
                <c:pt idx="8">
                  <c:v>NPRR1120 Create Firm Fuel Supply Service</c:v>
                </c:pt>
                <c:pt idx="9">
                  <c:v>NPRR1097 Create Resource Forced Outage Report</c:v>
                </c:pt>
                <c:pt idx="10">
                  <c:v>SCR812 Create Intermittent Renewable Generation Integration Report</c:v>
                </c:pt>
                <c:pt idx="11">
                  <c:v>Creation of ERCOT Contingency Reserve Service (ECRS)</c:v>
                </c:pt>
                <c:pt idx="12">
                  <c:v>SCR789 Update NMMS Topology Processor to PSS_E 34 (35) Capability – Phase 2</c:v>
                </c:pt>
                <c:pt idx="13">
                  <c:v>NPRR1020 - EPS Metering - Allow Some Integrated Energy Storage Designs to Calculate Internal Loads</c:v>
                </c:pt>
                <c:pt idx="14">
                  <c:v>SCR807 and SCR816 implementation</c:v>
                </c:pt>
                <c:pt idx="15">
                  <c:v>Securitization Phase 2A- Maine Invoice and Credit Exposure</c:v>
                </c:pt>
                <c:pt idx="16">
                  <c:v>NPRR1154 Include Alternate Resource in the Availability Plan for the Firm Fuel Supply Service</c:v>
                </c:pt>
                <c:pt idx="17">
                  <c:v>SCR822 Create Daily Energy Storage Integration Report and Dashboard</c:v>
                </c:pt>
                <c:pt idx="18">
                  <c:v>NPRR1040 Compliance Metrics for Ancillary Service Supply Responsibility</c:v>
                </c:pt>
                <c:pt idx="19">
                  <c:v>SCR819 Improving IRR Control to Manage GTC Stability Limits</c:v>
                </c:pt>
                <c:pt idx="20">
                  <c:v>NPRR1092 Reduce RUC Offer Floor and Limit RUC Opt-Out Provision</c:v>
                </c:pt>
                <c:pt idx="21">
                  <c:v>NERC FAC Standard Changes Alignment</c:v>
                </c:pt>
                <c:pt idx="22">
                  <c:v>NPRR1149, NPRR1121, NPRR1090, NPRR962</c:v>
                </c:pt>
                <c:pt idx="23">
                  <c:v>Implement consideration of ESR SOC in ERCOT tools and studies</c:v>
                </c:pt>
                <c:pt idx="24">
                  <c:v>NPRR1026 BESTF-7 Self-Limiting Facilities</c:v>
                </c:pt>
                <c:pt idx="25">
                  <c:v>RIOO-IS_RS ESR-Single Model &amp; Validation Rules Update</c:v>
                </c:pt>
                <c:pt idx="26">
                  <c:v>NPRR1139 Adjustments to Capacity Shortfall Ratio Share for IRRs</c:v>
                </c:pt>
                <c:pt idx="27">
                  <c:v>NPRR1131 Controllable Load Resource Participation in Non-Spin</c:v>
                </c:pt>
                <c:pt idx="28">
                  <c:v>NPRR1183 ECEII Definition Clarification and Updates to Posting Rules for Certain Documents without </c:v>
                </c:pt>
              </c:strCache>
            </c:strRef>
          </c:xVal>
          <c:yVal>
            <c:numRef>
              <c:f>POL_Data!$AR$2:$AR$117</c:f>
              <c:numCache>
                <c:formatCode>0.0</c:formatCode>
                <c:ptCount val="29"/>
                <c:pt idx="0">
                  <c:v>8.0184089414858661</c:v>
                </c:pt>
                <c:pt idx="1">
                  <c:v>-1.79355687047995</c:v>
                </c:pt>
                <c:pt idx="2">
                  <c:v>1.9723865877709912E-3</c:v>
                </c:pt>
                <c:pt idx="3">
                  <c:v>0</c:v>
                </c:pt>
                <c:pt idx="4">
                  <c:v>-0.58448389217620011</c:v>
                </c:pt>
                <c:pt idx="5">
                  <c:v>0</c:v>
                </c:pt>
                <c:pt idx="6">
                  <c:v>-2.3734385272846819</c:v>
                </c:pt>
                <c:pt idx="7">
                  <c:v>-0.14332675871137468</c:v>
                </c:pt>
                <c:pt idx="8">
                  <c:v>-1.5706771860618023</c:v>
                </c:pt>
                <c:pt idx="9">
                  <c:v>0.22682445759368797</c:v>
                </c:pt>
                <c:pt idx="10">
                  <c:v>-0.46351084812623267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2.1025641025641022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14.42800788954635</c:v>
                </c:pt>
                <c:pt idx="19">
                  <c:v>0</c:v>
                </c:pt>
                <c:pt idx="20">
                  <c:v>1.7909270216962518</c:v>
                </c:pt>
                <c:pt idx="21">
                  <c:v>0.69230769230769162</c:v>
                </c:pt>
                <c:pt idx="22">
                  <c:v>0</c:v>
                </c:pt>
                <c:pt idx="23">
                  <c:v>1.5713346482577251</c:v>
                </c:pt>
                <c:pt idx="24">
                  <c:v>0.84286653517422749</c:v>
                </c:pt>
                <c:pt idx="25">
                  <c:v>0.82051282051281937</c:v>
                </c:pt>
                <c:pt idx="26">
                  <c:v>-0.96186719263642351</c:v>
                </c:pt>
                <c:pt idx="27">
                  <c:v>-1.299145299145299</c:v>
                </c:pt>
                <c:pt idx="28">
                  <c:v>4.8652202498356445E-2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385-4F43-A667-A79F6C56F1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3658624"/>
        <c:axId val="203656272"/>
      </c:scatterChart>
      <c:valAx>
        <c:axId val="203658624"/>
        <c:scaling>
          <c:orientation val="minMax"/>
          <c:max val="30"/>
        </c:scaling>
        <c:delete val="1"/>
        <c:axPos val="b"/>
        <c:majorTickMark val="out"/>
        <c:minorTickMark val="none"/>
        <c:tickLblPos val="nextTo"/>
        <c:crossAx val="203656272"/>
        <c:crosses val="autoZero"/>
        <c:crossBetween val="midCat"/>
      </c:valAx>
      <c:valAx>
        <c:axId val="203656272"/>
        <c:scaling>
          <c:orientation val="minMax"/>
          <c:max val="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3658624"/>
        <c:crosses val="autoZero"/>
        <c:crossBetween val="midCat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0.09724</cdr:y>
    </cdr:from>
    <cdr:to>
      <cdr:x>0.05501</cdr:x>
      <cdr:y>0.13975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D660F4B9-748F-742B-8C5C-B1786EFADAF4}"/>
            </a:ext>
          </a:extLst>
        </cdr:cNvPr>
        <cdr:cNvSpPr txBox="1"/>
      </cdr:nvSpPr>
      <cdr:spPr>
        <a:xfrm xmlns:a="http://schemas.openxmlformats.org/drawingml/2006/main">
          <a:off x="-621946" y="466085"/>
          <a:ext cx="420524" cy="20378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900" dirty="0"/>
            <a:t>530%</a:t>
          </a:r>
        </a:p>
      </cdr:txBody>
    </cdr:sp>
  </cdr:relSizeAnchor>
  <cdr:relSizeAnchor xmlns:cdr="http://schemas.openxmlformats.org/drawingml/2006/chartDrawing">
    <cdr:from>
      <cdr:x>0.64006</cdr:x>
      <cdr:y>0.11924</cdr:y>
    </cdr:from>
    <cdr:to>
      <cdr:x>0.65418</cdr:x>
      <cdr:y>0.13615</cdr:y>
    </cdr:to>
    <cdr:pic>
      <cdr:nvPicPr>
        <cdr:cNvPr id="3" name="chart">
          <a:extLst xmlns:a="http://schemas.openxmlformats.org/drawingml/2006/main">
            <a:ext uri="{FF2B5EF4-FFF2-40B4-BE49-F238E27FC236}">
              <a16:creationId xmlns:a16="http://schemas.microsoft.com/office/drawing/2014/main" id="{A6F954C7-7211-DEE9-3E47-3960B537819B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4893124" y="571582"/>
          <a:ext cx="108000" cy="81021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0.40015</cdr:x>
      <cdr:y>0.04304</cdr:y>
    </cdr:from>
    <cdr:to>
      <cdr:x>0.41624</cdr:x>
      <cdr:y>0.06159</cdr:y>
    </cdr:to>
    <cdr:pic>
      <cdr:nvPicPr>
        <cdr:cNvPr id="3" name="chart">
          <a:extLst xmlns:a="http://schemas.openxmlformats.org/drawingml/2006/main">
            <a:ext uri="{FF2B5EF4-FFF2-40B4-BE49-F238E27FC236}">
              <a16:creationId xmlns:a16="http://schemas.microsoft.com/office/drawing/2014/main" id="{0B02CF14-28F9-AB59-0DFE-E45F7B551969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2872455" y="198863"/>
          <a:ext cx="115475" cy="85714"/>
        </a:xfrm>
        <a:prstGeom xmlns:a="http://schemas.openxmlformats.org/drawingml/2006/main" prst="rect">
          <a:avLst/>
        </a:prstGeom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0.02302</cdr:x>
      <cdr:y>0.33399</cdr:y>
    </cdr:from>
    <cdr:to>
      <cdr:x>0.15299</cdr:x>
      <cdr:y>0.37279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C4857299-D6E0-69A0-9737-DBE24A915847}"/>
            </a:ext>
          </a:extLst>
        </cdr:cNvPr>
        <cdr:cNvSpPr txBox="1"/>
      </cdr:nvSpPr>
      <cdr:spPr>
        <a:xfrm xmlns:a="http://schemas.openxmlformats.org/drawingml/2006/main">
          <a:off x="161925" y="1511618"/>
          <a:ext cx="914400" cy="1755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0.00265</cdr:x>
      <cdr:y>0.30413</cdr:y>
    </cdr:from>
    <cdr:to>
      <cdr:x>0.06462</cdr:x>
      <cdr:y>0.35658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0EB8A776-DD74-9D57-4607-06DB12622D5B}"/>
            </a:ext>
          </a:extLst>
        </cdr:cNvPr>
        <cdr:cNvSpPr txBox="1"/>
      </cdr:nvSpPr>
      <cdr:spPr>
        <a:xfrm xmlns:a="http://schemas.openxmlformats.org/drawingml/2006/main">
          <a:off x="18666" y="1376469"/>
          <a:ext cx="435966" cy="23738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900" dirty="0"/>
            <a:t>200%</a:t>
          </a:r>
        </a:p>
      </cdr:txBody>
    </cdr:sp>
  </cdr:relSizeAnchor>
  <cdr:relSizeAnchor xmlns:cdr="http://schemas.openxmlformats.org/drawingml/2006/chartDrawing">
    <cdr:from>
      <cdr:x>0.00265</cdr:x>
      <cdr:y>0.17744</cdr:y>
    </cdr:from>
    <cdr:to>
      <cdr:x>0.06462</cdr:x>
      <cdr:y>0.22989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24340C7B-6E5C-5E44-1120-D164CC4AFBA5}"/>
            </a:ext>
          </a:extLst>
        </cdr:cNvPr>
        <cdr:cNvSpPr txBox="1"/>
      </cdr:nvSpPr>
      <cdr:spPr>
        <a:xfrm xmlns:a="http://schemas.openxmlformats.org/drawingml/2006/main">
          <a:off x="18666" y="803052"/>
          <a:ext cx="435966" cy="23738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900" dirty="0"/>
            <a:t>280%</a:t>
          </a:r>
        </a:p>
      </cdr:txBody>
    </cdr:sp>
  </cdr:relSizeAnchor>
  <cdr:relSizeAnchor xmlns:cdr="http://schemas.openxmlformats.org/drawingml/2006/chartDrawing">
    <cdr:from>
      <cdr:x>0.00256</cdr:x>
      <cdr:y>0.06346</cdr:y>
    </cdr:from>
    <cdr:to>
      <cdr:x>0.06453</cdr:x>
      <cdr:y>0.11591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24340C7B-6E5C-5E44-1120-D164CC4AFBA5}"/>
            </a:ext>
          </a:extLst>
        </cdr:cNvPr>
        <cdr:cNvSpPr txBox="1"/>
      </cdr:nvSpPr>
      <cdr:spPr>
        <a:xfrm xmlns:a="http://schemas.openxmlformats.org/drawingml/2006/main">
          <a:off x="17979" y="287199"/>
          <a:ext cx="435966" cy="23738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900" dirty="0"/>
            <a:t>300%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0.0048</cdr:x>
      <cdr:y>0.21551</cdr:y>
    </cdr:from>
    <cdr:to>
      <cdr:x>0.04437</cdr:x>
      <cdr:y>0.25891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BE2901D6-56E8-FD13-EBB7-72E67672B43A}"/>
            </a:ext>
          </a:extLst>
        </cdr:cNvPr>
        <cdr:cNvSpPr txBox="1"/>
      </cdr:nvSpPr>
      <cdr:spPr>
        <a:xfrm xmlns:a="http://schemas.openxmlformats.org/drawingml/2006/main">
          <a:off x="34057" y="949021"/>
          <a:ext cx="281081" cy="19109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900" dirty="0"/>
            <a:t>8.0</a:t>
          </a:r>
        </a:p>
      </cdr:txBody>
    </cdr:sp>
  </cdr:relSizeAnchor>
  <cdr:relSizeAnchor xmlns:cdr="http://schemas.openxmlformats.org/drawingml/2006/chartDrawing">
    <cdr:from>
      <cdr:x>0</cdr:x>
      <cdr:y>0.11298</cdr:y>
    </cdr:from>
    <cdr:to>
      <cdr:x>0.03957</cdr:x>
      <cdr:y>0.15912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433BACF8-A447-52F5-5B42-4A727C837E71}"/>
            </a:ext>
          </a:extLst>
        </cdr:cNvPr>
        <cdr:cNvSpPr txBox="1"/>
      </cdr:nvSpPr>
      <cdr:spPr>
        <a:xfrm xmlns:a="http://schemas.openxmlformats.org/drawingml/2006/main">
          <a:off x="-880348" y="497527"/>
          <a:ext cx="281081" cy="203161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900" dirty="0"/>
            <a:t>14.0</a:t>
          </a:r>
        </a:p>
      </cdr:txBody>
    </cdr:sp>
  </cdr:relSizeAnchor>
  <cdr:relSizeAnchor xmlns:cdr="http://schemas.openxmlformats.org/drawingml/2006/chartDrawing">
    <cdr:from>
      <cdr:x>0</cdr:x>
      <cdr:y>0</cdr:y>
    </cdr:from>
    <cdr:to>
      <cdr:x>0.03957</cdr:x>
      <cdr:y>0.04614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89557074-ADC3-A489-D1EE-AD4B543104DA}"/>
            </a:ext>
          </a:extLst>
        </cdr:cNvPr>
        <cdr:cNvSpPr txBox="1"/>
      </cdr:nvSpPr>
      <cdr:spPr>
        <a:xfrm xmlns:a="http://schemas.openxmlformats.org/drawingml/2006/main">
          <a:off x="-880348" y="-1088564"/>
          <a:ext cx="281081" cy="203161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900" dirty="0"/>
            <a:t>15.0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67374" cy="470072"/>
          </a:xfrm>
          <a:prstGeom prst="rect">
            <a:avLst/>
          </a:prstGeom>
        </p:spPr>
        <p:txBody>
          <a:bodyPr vert="horz" lIns="92166" tIns="46082" rIns="92166" bIns="4608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101" y="2"/>
            <a:ext cx="3067374" cy="470072"/>
          </a:xfrm>
          <a:prstGeom prst="rect">
            <a:avLst/>
          </a:prstGeom>
        </p:spPr>
        <p:txBody>
          <a:bodyPr vert="horz" lIns="92166" tIns="46082" rIns="92166" bIns="46082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003"/>
            <a:ext cx="3067374" cy="470072"/>
          </a:xfrm>
          <a:prstGeom prst="rect">
            <a:avLst/>
          </a:prstGeom>
        </p:spPr>
        <p:txBody>
          <a:bodyPr vert="horz" lIns="92166" tIns="46082" rIns="92166" bIns="4608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101" y="8893003"/>
            <a:ext cx="3067374" cy="470072"/>
          </a:xfrm>
          <a:prstGeom prst="rect">
            <a:avLst/>
          </a:prstGeom>
        </p:spPr>
        <p:txBody>
          <a:bodyPr vert="horz" lIns="92166" tIns="46082" rIns="92166" bIns="46082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66733" cy="468154"/>
          </a:xfrm>
          <a:prstGeom prst="rect">
            <a:avLst/>
          </a:prstGeom>
        </p:spPr>
        <p:txBody>
          <a:bodyPr vert="horz" lIns="93917" tIns="46958" rIns="93917" bIns="4695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6" y="0"/>
            <a:ext cx="3066733" cy="468154"/>
          </a:xfrm>
          <a:prstGeom prst="rect">
            <a:avLst/>
          </a:prstGeom>
        </p:spPr>
        <p:txBody>
          <a:bodyPr vert="horz" lIns="93917" tIns="46958" rIns="93917" bIns="46958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1675"/>
            <a:ext cx="4683125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17" tIns="46958" rIns="93917" bIns="4695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3917" tIns="46958" rIns="93917" bIns="4695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93297"/>
            <a:ext cx="3066733" cy="468154"/>
          </a:xfrm>
          <a:prstGeom prst="rect">
            <a:avLst/>
          </a:prstGeom>
        </p:spPr>
        <p:txBody>
          <a:bodyPr vert="horz" lIns="93917" tIns="46958" rIns="93917" bIns="4695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6" y="8893297"/>
            <a:ext cx="3066733" cy="468154"/>
          </a:xfrm>
          <a:prstGeom prst="rect">
            <a:avLst/>
          </a:prstGeom>
        </p:spPr>
        <p:txBody>
          <a:bodyPr vert="horz" lIns="93917" tIns="46958" rIns="93917" bIns="46958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361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0889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8796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2619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0915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2AC51D-6DAA-4455-8EA7-D54B64909A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10915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6803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2AC51D-6DAA-4455-8EA7-D54B64909A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60928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343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1"/>
            <a:ext cx="8534400" cy="43198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7391400" y="6553200"/>
            <a:ext cx="1219200" cy="22066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dirty="0"/>
              <a:t>February 2025</a:t>
            </a:r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5780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28800" y="685800"/>
            <a:ext cx="63246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1694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231350" y="0"/>
            <a:ext cx="591265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6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H="1">
            <a:off x="914400" y="1"/>
            <a:ext cx="1" cy="495299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6" y="5257800"/>
            <a:ext cx="1181868" cy="457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914400" y="6019800"/>
            <a:ext cx="1" cy="82296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30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rcot.com/services/project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3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4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12906" y="2413338"/>
            <a:ext cx="564603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Project Update</a:t>
            </a:r>
          </a:p>
          <a:p>
            <a:r>
              <a:rPr lang="en-US" sz="2400" b="1" dirty="0"/>
              <a:t> </a:t>
            </a:r>
          </a:p>
          <a:p>
            <a:endParaRPr lang="en-US" dirty="0"/>
          </a:p>
          <a:p>
            <a:r>
              <a:rPr lang="en-US" dirty="0"/>
              <a:t>February 12, 2025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Troy Anderson</a:t>
            </a:r>
          </a:p>
          <a:p>
            <a:r>
              <a:rPr lang="en-US" dirty="0"/>
              <a:t>ERCOT Portfolio Management</a:t>
            </a:r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dirty="0"/>
              <a:t>Revision Request Project Legend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907131"/>
            <a:ext cx="8686800" cy="5522729"/>
          </a:xfrm>
        </p:spPr>
        <p:txBody>
          <a:bodyPr numCol="2"/>
          <a:lstStyle/>
          <a:p>
            <a:pPr marL="228600" indent="-228600">
              <a:buFont typeface="+mj-lt"/>
              <a:buAutoNum type="arabicPeriod"/>
            </a:pPr>
            <a:r>
              <a:rPr lang="en-US" sz="1050" dirty="0"/>
              <a:t>NPRR863, NPRR1015, NPRR1079, NOGRR187, FFR Advancement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50" dirty="0"/>
              <a:t>NPRR917, NPRR1016, NPRR1052, NPRR1065, NOGRR212, PGRR082, RRGRR026, DGR DESR Implementation Strategy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50" dirty="0"/>
              <a:t>NPRR939, Modification to Load Resources Providing RRS to Maintain Minimum PRC on Generators During Scarcity Conditions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50" dirty="0"/>
              <a:t>SCR815, MarkeTrak Upgrade &amp; Enhancements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50" dirty="0"/>
              <a:t>NPRR1103, NPRR1114, Securitization Phase 2A - Maine Invoice and Credit Exposure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50" dirty="0"/>
              <a:t>SCR800, SCR809, Implementation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50" dirty="0"/>
              <a:t>NPRR1093, NPRR1101, Load Resource Participation in Non-Spinning Reserve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50" dirty="0"/>
              <a:t>NPRR1108, ERCOT Shall Approve or Deny All Resource Outage Requests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50" dirty="0"/>
              <a:t>NPRR1120, Create Firm Fuel Supply Service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50" dirty="0"/>
              <a:t>NPRR1097, Create Resource Forced Outage Report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50" dirty="0"/>
              <a:t>SCR812, Create Intermittent Renewable Generation Integration Report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50" dirty="0"/>
              <a:t>NPRR863, NPRR1085, NPRR1096, NPRR1148, Creation of ERCOT Contingency Reserve Service (ECRS)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50" dirty="0"/>
              <a:t>SCR789, Update NMMS Topology Processor to PSS_E 34 (35) Capability – Phase 2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50" dirty="0"/>
              <a:t>NPRR1020, EPS Metering - Allow Some Integrated Energy Storage Designs to Calculate Internal Loads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50" dirty="0"/>
              <a:t>SCR807, SCR816, Implementation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50" dirty="0"/>
              <a:t>NPRR1103, NPRR1114, Securitization Phase 2A - Maine Invoice and Credit Exposure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50" dirty="0"/>
              <a:t>NPRR1154, Include Alternate Resource in the Availability Plan for the Firm Fuel Supply Service</a:t>
            </a:r>
          </a:p>
          <a:p>
            <a:pPr marL="228600" indent="-228600">
              <a:buFont typeface="+mj-lt"/>
              <a:buAutoNum type="arabicPeriod"/>
            </a:pPr>
            <a:endParaRPr lang="en-US" sz="1050" dirty="0"/>
          </a:p>
          <a:p>
            <a:pPr marL="228600" indent="-228600">
              <a:buFont typeface="+mj-lt"/>
              <a:buAutoNum type="arabicPeriod"/>
            </a:pPr>
            <a:r>
              <a:rPr lang="en-US" sz="1050" dirty="0"/>
              <a:t>SCR822 Create Daily Energy Storage Integration Report and Dashboard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50" dirty="0"/>
              <a:t>NPRR1040 Compliance Metrics for Ancillary Service Supply Responsibility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50" dirty="0"/>
              <a:t>SCR819, NPRR1111, Improving IRR Control to Manage GTC Stability Limits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50" dirty="0"/>
              <a:t>NPRR1092 Reduce RUC Offer Floor and Limit RUC Opt-Out Provision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50" dirty="0"/>
              <a:t>NOGRR249, NERC FAC Standard Changes Alignment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50" dirty="0"/>
              <a:t>NPRR1149, NPRR1121, NPRR1090, NPRR962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50" dirty="0"/>
              <a:t>NPRR1186, Implement consideration of ESR SOC in ERCOT tools and studies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50" dirty="0"/>
              <a:t>NPRR1026 BESTF-7 Self-Limiting Facilities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50" dirty="0"/>
              <a:t>NPRR1002, NPRR1132, NPRR1153, RIOO-IS_RS ESR-Single Model &amp; Validation Rules Update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50" dirty="0"/>
              <a:t>NPRR1139 Adjustments to Capacity Shortfall Ratio Share for IRRs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50" dirty="0"/>
              <a:t>NPRR1131, NPRR1058, Controllable Load Resource Participation in Non-Spin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50" dirty="0"/>
              <a:t>NPRR1183 ECEII Definition Clarification and Updates to Posting Rules for Certain Documents without ECEII</a:t>
            </a:r>
          </a:p>
          <a:p>
            <a:pPr marL="228600" indent="-228600">
              <a:buFont typeface="+mj-lt"/>
              <a:buAutoNum type="arabicPeriod"/>
            </a:pPr>
            <a:endParaRPr lang="en-US" sz="1050" dirty="0"/>
          </a:p>
          <a:p>
            <a:pPr marL="228600" indent="-228600">
              <a:buFont typeface="+mj-lt"/>
              <a:buAutoNum type="arabicPeriod"/>
            </a:pPr>
            <a:endParaRPr lang="en-US" sz="1050" dirty="0"/>
          </a:p>
          <a:p>
            <a:pPr marL="228600" indent="-228600">
              <a:buFont typeface="+mj-lt"/>
              <a:buAutoNum type="arabicPeriod"/>
            </a:pPr>
            <a:endParaRPr lang="en-US" sz="1050" dirty="0"/>
          </a:p>
          <a:p>
            <a:pPr marL="228600" indent="-228600">
              <a:buFont typeface="+mj-lt"/>
              <a:buAutoNum type="arabicPeriod"/>
            </a:pPr>
            <a:endParaRPr lang="en-US" sz="1050" dirty="0"/>
          </a:p>
          <a:p>
            <a:pPr marL="228600" indent="-228600">
              <a:buFont typeface="+mj-lt"/>
              <a:buAutoNum type="arabicPeriod"/>
            </a:pPr>
            <a:endParaRPr lang="en-US" sz="1050" dirty="0"/>
          </a:p>
          <a:p>
            <a:pPr marL="228600" indent="-228600">
              <a:buFont typeface="+mj-lt"/>
              <a:buAutoNum type="arabicPeriod"/>
            </a:pPr>
            <a:endParaRPr lang="en-US" sz="1050" dirty="0"/>
          </a:p>
          <a:p>
            <a:pPr marL="228600" indent="-228600">
              <a:buFont typeface="+mj-lt"/>
              <a:buAutoNum type="arabicPeriod"/>
            </a:pPr>
            <a:endParaRPr lang="en-US" sz="1050" dirty="0"/>
          </a:p>
          <a:p>
            <a:pPr marL="0" indent="0">
              <a:buNone/>
            </a:pPr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9721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97022"/>
            <a:ext cx="8610600" cy="518318"/>
          </a:xfrm>
        </p:spPr>
        <p:txBody>
          <a:bodyPr/>
          <a:lstStyle/>
          <a:p>
            <a:r>
              <a:rPr lang="en-US" sz="2000" dirty="0"/>
              <a:t>Priority / Rank Recommendations for Revision Requests with Impacts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7472309"/>
              </p:ext>
            </p:extLst>
          </p:nvPr>
        </p:nvGraphicFramePr>
        <p:xfrm>
          <a:off x="89933" y="1215786"/>
          <a:ext cx="8955921" cy="29142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16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7118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4597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Revision Request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Description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Priority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Rank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Comments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043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VCMRR042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SO2 and NOx Emission Index Prices Used in Verifiable Cost Calculations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2026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4720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$90k-$140k, 6-8 months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i="0" u="none" strike="noStrike" baseline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Impacted Systems: Settlements, Integration</a:t>
                      </a:r>
                      <a:endParaRPr lang="en-US" sz="14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Post-RTC+B candidate – discussed at WMS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97190814"/>
                  </a:ext>
                </a:extLst>
              </a:tr>
              <a:tr h="60043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SCR829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API for the NDCRC Application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TBD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TBD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Additional time needed to complete IA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54325487"/>
                  </a:ext>
                </a:extLst>
              </a:tr>
              <a:tr h="60043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SCR830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Expose Limited API Endpoints Using Machine-to-Machine Authentication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TBD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TBD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Additional time needed to complete IA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04193204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2543620"/>
              </p:ext>
            </p:extLst>
          </p:nvPr>
        </p:nvGraphicFramePr>
        <p:xfrm>
          <a:off x="3581400" y="998220"/>
          <a:ext cx="2133599" cy="2914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5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145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Recommendations for…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extBox 23"/>
          <p:cNvSpPr txBox="1">
            <a:spLocks noChangeArrowheads="1"/>
          </p:cNvSpPr>
          <p:nvPr/>
        </p:nvSpPr>
        <p:spPr bwMode="auto">
          <a:xfrm>
            <a:off x="2978714" y="6033262"/>
            <a:ext cx="3034172" cy="66172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anchor="ctr" anchorCtr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u="sng" kern="0" dirty="0">
                <a:solidFill>
                  <a:srgbClr val="000000"/>
                </a:solidFill>
              </a:rPr>
              <a:t>PPL Rank Information</a:t>
            </a:r>
            <a:endParaRPr kumimoji="0" lang="en-US" sz="1000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tabLst>
                <a:tab pos="2455863" algn="l"/>
              </a:tabLst>
              <a:defRPr/>
            </a:pPr>
            <a:r>
              <a:rPr lang="en-US" sz="900" b="0" kern="0" dirty="0">
                <a:solidFill>
                  <a:srgbClr val="000000"/>
                </a:solidFill>
              </a:rPr>
              <a:t>Next available 2025 Rank in Business Strategy 	= 4560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tabLst>
                <a:tab pos="2455863" algn="l"/>
              </a:tabLst>
              <a:defRPr/>
            </a:pPr>
            <a:r>
              <a:rPr lang="en-US" sz="900" b="0" kern="0" dirty="0">
                <a:solidFill>
                  <a:srgbClr val="000000"/>
                </a:solidFill>
              </a:rPr>
              <a:t>Next available 2026 Rank in Business Strategy 	= 4720</a:t>
            </a:r>
          </a:p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tabLst>
                <a:tab pos="2455863" algn="l"/>
              </a:tabLst>
              <a:defRPr/>
            </a:pPr>
            <a:r>
              <a:rPr lang="en-US" sz="900" b="0" kern="0" dirty="0">
                <a:solidFill>
                  <a:srgbClr val="000000"/>
                </a:solidFill>
              </a:rPr>
              <a:t>Next available Rank in Regulatory	=   400</a:t>
            </a:r>
          </a:p>
        </p:txBody>
      </p:sp>
    </p:spTree>
    <p:extLst>
      <p:ext uri="{BB962C8B-B14F-4D97-AF65-F5344CB8AC3E}">
        <p14:creationId xmlns:p14="http://schemas.microsoft.com/office/powerpoint/2010/main" val="1350252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6705600" cy="518318"/>
          </a:xfrm>
        </p:spPr>
        <p:txBody>
          <a:bodyPr/>
          <a:lstStyle/>
          <a:p>
            <a:r>
              <a:rPr lang="en-US" sz="2400" b="1">
                <a:solidFill>
                  <a:schemeClr val="accent1"/>
                </a:solidFill>
              </a:rPr>
              <a:t>Technology Working Group (TWG)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C7C0899-E457-4E0E-9843-38E0B3739B05}"/>
              </a:ext>
            </a:extLst>
          </p:cNvPr>
          <p:cNvSpPr txBox="1">
            <a:spLocks/>
          </p:cNvSpPr>
          <p:nvPr/>
        </p:nvSpPr>
        <p:spPr>
          <a:xfrm>
            <a:off x="381000" y="990600"/>
            <a:ext cx="7086600" cy="533400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788670" algn="l"/>
                <a:tab pos="2743200" algn="ctr"/>
                <a:tab pos="4105275" algn="l"/>
              </a:tabLst>
            </a:pPr>
            <a:r>
              <a:rPr lang="en-US" sz="1800" dirty="0"/>
              <a:t>Agenda for TWG meeting held on 1/30/2025:</a:t>
            </a:r>
          </a:p>
          <a:p>
            <a:pPr>
              <a:tabLst>
                <a:tab pos="788670" algn="l"/>
                <a:tab pos="2743200" algn="ctr"/>
                <a:tab pos="4105275" algn="l"/>
              </a:tabLst>
            </a:pPr>
            <a:endParaRPr lang="en-US" sz="1800" dirty="0"/>
          </a:p>
          <a:p>
            <a:pPr>
              <a:tabLst>
                <a:tab pos="788670" algn="l"/>
                <a:tab pos="2743200" algn="ctr"/>
                <a:tab pos="4105275" algn="l"/>
              </a:tabLst>
            </a:pPr>
            <a:endParaRPr lang="en-US" sz="1800" dirty="0"/>
          </a:p>
          <a:p>
            <a:pPr>
              <a:tabLst>
                <a:tab pos="788670" algn="l"/>
                <a:tab pos="2743200" algn="ctr"/>
                <a:tab pos="4105275" algn="l"/>
              </a:tabLst>
            </a:pPr>
            <a:endParaRPr lang="en-US" sz="1800" dirty="0"/>
          </a:p>
          <a:p>
            <a:pPr>
              <a:tabLst>
                <a:tab pos="788670" algn="l"/>
                <a:tab pos="2743200" algn="ctr"/>
                <a:tab pos="4105275" algn="l"/>
              </a:tabLst>
            </a:pPr>
            <a:endParaRPr lang="en-US" sz="1800" dirty="0"/>
          </a:p>
          <a:p>
            <a:pPr>
              <a:tabLst>
                <a:tab pos="788670" algn="l"/>
                <a:tab pos="2743200" algn="ctr"/>
                <a:tab pos="4105275" algn="l"/>
              </a:tabLst>
            </a:pPr>
            <a:endParaRPr lang="en-US" sz="1800" dirty="0"/>
          </a:p>
          <a:p>
            <a:pPr>
              <a:tabLst>
                <a:tab pos="788670" algn="l"/>
                <a:tab pos="2743200" algn="ctr"/>
                <a:tab pos="4105275" algn="l"/>
              </a:tabLst>
            </a:pPr>
            <a:endParaRPr lang="en-US" sz="1800" dirty="0"/>
          </a:p>
          <a:p>
            <a:pPr>
              <a:tabLst>
                <a:tab pos="788670" algn="l"/>
                <a:tab pos="2743200" algn="ctr"/>
                <a:tab pos="4105275" algn="l"/>
              </a:tabLst>
            </a:pPr>
            <a:endParaRPr lang="en-US" sz="1800" dirty="0"/>
          </a:p>
          <a:p>
            <a:pPr>
              <a:tabLst>
                <a:tab pos="788670" algn="l"/>
                <a:tab pos="2743200" algn="ctr"/>
                <a:tab pos="4105275" algn="l"/>
              </a:tabLst>
            </a:pPr>
            <a:endParaRPr lang="en-US" sz="1800" dirty="0"/>
          </a:p>
          <a:p>
            <a:pPr>
              <a:tabLst>
                <a:tab pos="788670" algn="l"/>
                <a:tab pos="2743200" algn="ctr"/>
                <a:tab pos="4105275" algn="l"/>
              </a:tabLst>
            </a:pPr>
            <a:endParaRPr lang="en-US" sz="1800" dirty="0"/>
          </a:p>
          <a:p>
            <a:pPr>
              <a:tabLst>
                <a:tab pos="788670" algn="l"/>
                <a:tab pos="2743200" algn="ctr"/>
                <a:tab pos="4105275" algn="l"/>
              </a:tabLst>
            </a:pPr>
            <a:endParaRPr lang="en-US" sz="1800" dirty="0"/>
          </a:p>
          <a:p>
            <a:pPr>
              <a:tabLst>
                <a:tab pos="788670" algn="l"/>
                <a:tab pos="2743200" algn="ctr"/>
                <a:tab pos="4105275" algn="l"/>
              </a:tabLst>
            </a:pPr>
            <a:endParaRPr lang="en-US" sz="1800" dirty="0"/>
          </a:p>
          <a:p>
            <a:pPr>
              <a:tabLst>
                <a:tab pos="788670" algn="l"/>
                <a:tab pos="2743200" algn="ctr"/>
                <a:tab pos="4105275" algn="l"/>
              </a:tabLst>
            </a:pPr>
            <a:endParaRPr lang="en-US" sz="1800" dirty="0"/>
          </a:p>
          <a:p>
            <a:pPr>
              <a:tabLst>
                <a:tab pos="788670" algn="l"/>
                <a:tab pos="2743200" algn="ctr"/>
                <a:tab pos="4105275" algn="l"/>
              </a:tabLst>
            </a:pPr>
            <a:endParaRPr lang="en-US" sz="800" dirty="0"/>
          </a:p>
          <a:p>
            <a:pPr>
              <a:tabLst>
                <a:tab pos="788670" algn="l"/>
                <a:tab pos="2743200" algn="ctr"/>
                <a:tab pos="4105275" algn="l"/>
              </a:tabLst>
            </a:pPr>
            <a:r>
              <a:rPr lang="en-US" sz="1800" dirty="0"/>
              <a:t>Next TWG scheduled for 2/27/2025</a:t>
            </a:r>
          </a:p>
          <a:p>
            <a:pPr>
              <a:tabLst>
                <a:tab pos="788670" algn="l"/>
                <a:tab pos="2743200" algn="ctr"/>
                <a:tab pos="4105275" algn="l"/>
              </a:tabLst>
            </a:pPr>
            <a:endParaRPr lang="en-US" sz="1800" dirty="0"/>
          </a:p>
          <a:p>
            <a:pPr>
              <a:tabLst>
                <a:tab pos="788670" algn="l"/>
                <a:tab pos="2743200" algn="ctr"/>
                <a:tab pos="4105275" algn="l"/>
              </a:tabLst>
            </a:pPr>
            <a:endParaRPr lang="en-US" sz="1800" dirty="0"/>
          </a:p>
          <a:p>
            <a:pPr>
              <a:tabLst>
                <a:tab pos="788670" algn="l"/>
                <a:tab pos="2743200" algn="ctr"/>
                <a:tab pos="4105275" algn="l"/>
              </a:tabLst>
            </a:pPr>
            <a:endParaRPr lang="en-US" sz="1800" dirty="0"/>
          </a:p>
          <a:p>
            <a:pPr>
              <a:tabLst>
                <a:tab pos="788670" algn="l"/>
                <a:tab pos="2743200" algn="ctr"/>
                <a:tab pos="4105275" algn="l"/>
              </a:tabLst>
            </a:pPr>
            <a:endParaRPr lang="en-US" sz="1800" dirty="0"/>
          </a:p>
          <a:p>
            <a:pPr>
              <a:tabLst>
                <a:tab pos="788670" algn="l"/>
                <a:tab pos="2743200" algn="ctr"/>
                <a:tab pos="4105275" algn="l"/>
              </a:tabLst>
            </a:pPr>
            <a:endParaRPr lang="en-US" sz="1800" dirty="0"/>
          </a:p>
          <a:p>
            <a:pPr>
              <a:tabLst>
                <a:tab pos="788670" algn="l"/>
                <a:tab pos="2743200" algn="ctr"/>
                <a:tab pos="4105275" algn="l"/>
              </a:tabLst>
            </a:pPr>
            <a:endParaRPr lang="en-US" sz="1800" dirty="0"/>
          </a:p>
          <a:p>
            <a:pPr>
              <a:tabLst>
                <a:tab pos="788670" algn="l"/>
                <a:tab pos="2743200" algn="ctr"/>
                <a:tab pos="4105275" algn="l"/>
              </a:tabLst>
            </a:pPr>
            <a:endParaRPr lang="en-US" sz="1800" dirty="0"/>
          </a:p>
          <a:p>
            <a:pPr>
              <a:tabLst>
                <a:tab pos="788670" algn="l"/>
                <a:tab pos="2743200" algn="ctr"/>
                <a:tab pos="4105275" algn="l"/>
              </a:tabLst>
            </a:pPr>
            <a:endParaRPr lang="en-US" sz="1800" dirty="0"/>
          </a:p>
          <a:p>
            <a:pPr>
              <a:tabLst>
                <a:tab pos="788670" algn="l"/>
                <a:tab pos="2743200" algn="ctr"/>
                <a:tab pos="4105275" algn="l"/>
              </a:tabLst>
            </a:pPr>
            <a:endParaRPr lang="en-US" sz="1800" dirty="0"/>
          </a:p>
          <a:p>
            <a:pPr>
              <a:tabLst>
                <a:tab pos="788670" algn="l"/>
                <a:tab pos="2743200" algn="ctr"/>
                <a:tab pos="4105275" algn="l"/>
              </a:tabLst>
            </a:pPr>
            <a:endParaRPr lang="en-US" sz="1800" dirty="0"/>
          </a:p>
          <a:p>
            <a:pPr>
              <a:tabLst>
                <a:tab pos="788670" algn="l"/>
                <a:tab pos="2743200" algn="ctr"/>
                <a:tab pos="4105275" algn="l"/>
              </a:tabLst>
            </a:pPr>
            <a:endParaRPr lang="en-US" sz="1800" dirty="0"/>
          </a:p>
          <a:p>
            <a:pPr>
              <a:tabLst>
                <a:tab pos="788670" algn="l"/>
                <a:tab pos="2743200" algn="ctr"/>
                <a:tab pos="4105275" algn="l"/>
              </a:tabLst>
            </a:pPr>
            <a:endParaRPr lang="en-US" sz="1800" dirty="0"/>
          </a:p>
          <a:p>
            <a:pPr>
              <a:tabLst>
                <a:tab pos="788670" algn="l"/>
                <a:tab pos="2743200" algn="ctr"/>
                <a:tab pos="4105275" algn="l"/>
              </a:tabLst>
            </a:pPr>
            <a:endParaRPr lang="en-US" sz="1800" dirty="0"/>
          </a:p>
          <a:p>
            <a:pPr lvl="1">
              <a:tabLst>
                <a:tab pos="788670" algn="l"/>
                <a:tab pos="2743200" algn="ctr"/>
                <a:tab pos="4105275" algn="l"/>
              </a:tabLst>
            </a:pPr>
            <a:endParaRPr lang="en-US" sz="1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9B8F8B-6325-0F95-69E4-14CE3516CE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447800"/>
            <a:ext cx="4648200" cy="3917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927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90600" y="1066800"/>
            <a:ext cx="7848600" cy="3886200"/>
          </a:xfrm>
        </p:spPr>
        <p:txBody>
          <a:bodyPr/>
          <a:lstStyle/>
          <a:p>
            <a:pPr lvl="1">
              <a:tabLst>
                <a:tab pos="2117725" algn="l"/>
              </a:tabLst>
            </a:pPr>
            <a:r>
              <a:rPr lang="en-US" sz="1800" dirty="0"/>
              <a:t>Recent / Upcoming Project Highlights</a:t>
            </a:r>
          </a:p>
          <a:p>
            <a:pPr lvl="2">
              <a:tabLst>
                <a:tab pos="2117725" algn="l"/>
              </a:tabLst>
            </a:pPr>
            <a:r>
              <a:rPr lang="en-US" sz="1600" dirty="0"/>
              <a:t>SCR820 Update</a:t>
            </a:r>
          </a:p>
          <a:p>
            <a:pPr lvl="1">
              <a:tabLst>
                <a:tab pos="2117725" algn="l"/>
              </a:tabLst>
            </a:pPr>
            <a:r>
              <a:rPr lang="en-US" sz="1800" dirty="0"/>
              <a:t>2025 Release Targets</a:t>
            </a:r>
          </a:p>
          <a:p>
            <a:pPr lvl="1">
              <a:tabLst>
                <a:tab pos="2117725" algn="l"/>
              </a:tabLst>
            </a:pPr>
            <a:r>
              <a:rPr lang="en-US" sz="1800" dirty="0"/>
              <a:t>Major Projects</a:t>
            </a:r>
          </a:p>
          <a:p>
            <a:pPr lvl="1">
              <a:tabLst>
                <a:tab pos="2117725" algn="l"/>
              </a:tabLst>
            </a:pPr>
            <a:r>
              <a:rPr lang="en-US" sz="1800" dirty="0"/>
              <a:t>2022-2024 Impact Analysis Accuracy Results</a:t>
            </a:r>
          </a:p>
          <a:p>
            <a:pPr lvl="1">
              <a:tabLst>
                <a:tab pos="2117725" algn="l"/>
              </a:tabLst>
            </a:pPr>
            <a:r>
              <a:rPr lang="en-US" sz="1800" dirty="0"/>
              <a:t>Priority/Rank Recommendations for Revision Requests with Impacts</a:t>
            </a:r>
          </a:p>
          <a:p>
            <a:pPr lvl="2">
              <a:tabLst>
                <a:tab pos="2232025" algn="l"/>
                <a:tab pos="2517775" algn="l"/>
              </a:tabLst>
            </a:pPr>
            <a:r>
              <a:rPr lang="en-US" sz="1600" i="1" dirty="0"/>
              <a:t>VCMRR042 – SO2 and NOx Emission Index Prices Used in Verifiable 		Cost Calculations</a:t>
            </a:r>
          </a:p>
          <a:p>
            <a:pPr lvl="2">
              <a:tabLst>
                <a:tab pos="2232025" algn="l"/>
                <a:tab pos="2517775" algn="l"/>
              </a:tabLst>
            </a:pPr>
            <a:r>
              <a:rPr lang="en-US" sz="1600" dirty="0"/>
              <a:t>Additional time needed to complete IAs</a:t>
            </a:r>
            <a:endParaRPr lang="en-US" sz="1600" i="1" dirty="0"/>
          </a:p>
          <a:p>
            <a:pPr lvl="3">
              <a:tabLst>
                <a:tab pos="2232025" algn="l"/>
                <a:tab pos="2517775" algn="l"/>
              </a:tabLst>
            </a:pPr>
            <a:r>
              <a:rPr lang="en-US" sz="1400" i="1" dirty="0"/>
              <a:t>SCR829 – API for the NDCRC Application</a:t>
            </a:r>
          </a:p>
          <a:p>
            <a:pPr lvl="3">
              <a:tabLst>
                <a:tab pos="2232025" algn="l"/>
                <a:tab pos="2517775" algn="l"/>
              </a:tabLst>
            </a:pPr>
            <a:r>
              <a:rPr lang="en-US" sz="1400" i="1" dirty="0"/>
              <a:t>SCR830 – Expose Limited API Endpoints Using Machine-to-Machine 			Authentication</a:t>
            </a:r>
            <a:endParaRPr lang="en-US" sz="1400" dirty="0"/>
          </a:p>
          <a:p>
            <a:pPr lvl="1">
              <a:tabLst>
                <a:tab pos="2232025" algn="l"/>
                <a:tab pos="2517775" algn="l"/>
              </a:tabLst>
            </a:pPr>
            <a:r>
              <a:rPr lang="en-US" sz="1800" dirty="0"/>
              <a:t>Technology Working Group (TWG)</a:t>
            </a:r>
          </a:p>
          <a:p>
            <a:pPr lvl="2">
              <a:tabLst>
                <a:tab pos="2117725" algn="l"/>
              </a:tabLst>
            </a:pPr>
            <a:r>
              <a:rPr lang="en-US" sz="1600" i="1" dirty="0"/>
              <a:t>Next meeting is 2/27/2025</a:t>
            </a:r>
          </a:p>
        </p:txBody>
      </p:sp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295400" y="6349323"/>
            <a:ext cx="7467600" cy="2800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1400" b="0" dirty="0">
                <a:solidFill>
                  <a:srgbClr val="FF0000"/>
                </a:solidFill>
              </a:rPr>
              <a:t>Location of Revision Request Project Information: </a:t>
            </a:r>
            <a:r>
              <a:rPr lang="en-US" sz="1400" b="0" dirty="0">
                <a:hlinkClick r:id="rId3"/>
              </a:rPr>
              <a:t>http://www.ercot.com/services/projects</a:t>
            </a:r>
            <a:endParaRPr lang="en-US" sz="1400" b="0" dirty="0"/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endParaRPr lang="en-US" sz="100" b="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371600" y="319882"/>
            <a:ext cx="4343400" cy="44211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accent1"/>
                </a:solidFill>
              </a:rPr>
              <a:t>Project Update Agenda</a:t>
            </a:r>
          </a:p>
        </p:txBody>
      </p:sp>
    </p:spTree>
    <p:extLst>
      <p:ext uri="{BB962C8B-B14F-4D97-AF65-F5344CB8AC3E}">
        <p14:creationId xmlns:p14="http://schemas.microsoft.com/office/powerpoint/2010/main" val="530499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5943600" cy="470111"/>
          </a:xfrm>
        </p:spPr>
        <p:txBody>
          <a:bodyPr/>
          <a:lstStyle/>
          <a:p>
            <a:r>
              <a:rPr lang="en-US" sz="2400" b="1" dirty="0">
                <a:solidFill>
                  <a:schemeClr val="accent1"/>
                </a:solidFill>
              </a:rPr>
              <a:t>Recent / Upcoming Project Highlights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337345"/>
          </a:xfrm>
        </p:spPr>
        <p:txBody>
          <a:bodyPr/>
          <a:lstStyle/>
          <a:p>
            <a:pPr lvl="1">
              <a:tabLst>
                <a:tab pos="1774825" algn="l"/>
                <a:tab pos="1997075" algn="l"/>
                <a:tab pos="2516188" algn="l"/>
                <a:tab pos="7199313" algn="l"/>
              </a:tabLst>
            </a:pPr>
            <a:endParaRPr lang="en-US" sz="200" dirty="0">
              <a:solidFill>
                <a:srgbClr val="212529"/>
              </a:solidFill>
              <a:latin typeface="Roboto" panose="02000000000000000000" pitchFamily="2" charset="0"/>
            </a:endParaRPr>
          </a:p>
          <a:p>
            <a:pPr>
              <a:tabLst>
                <a:tab pos="1770063" algn="l"/>
                <a:tab pos="1828800" algn="l"/>
                <a:tab pos="2171700" algn="l"/>
                <a:tab pos="7199313" algn="l"/>
              </a:tabLst>
            </a:pPr>
            <a:r>
              <a:rPr lang="en-US" sz="1600" dirty="0">
                <a:latin typeface="Arial" panose="020B0604020202020204" pitchFamily="34" charset="0"/>
              </a:rPr>
              <a:t>2025 January Off-Cycle Release – </a:t>
            </a:r>
            <a:r>
              <a:rPr lang="en-US" sz="16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</a:rPr>
              <a:t>1/1/2025</a:t>
            </a:r>
            <a:r>
              <a:rPr lang="en-US" sz="1600" dirty="0">
                <a:latin typeface="Arial" panose="020B0604020202020204" pitchFamily="34" charset="0"/>
              </a:rPr>
              <a:t>	</a:t>
            </a:r>
            <a:r>
              <a:rPr lang="en-US" sz="1600" i="1" dirty="0">
                <a:solidFill>
                  <a:schemeClr val="accent3">
                    <a:lumMod val="75000"/>
                  </a:schemeClr>
                </a:solidFill>
              </a:rPr>
              <a:t>Complete</a:t>
            </a:r>
          </a:p>
          <a:p>
            <a:pPr lvl="1">
              <a:tabLst>
                <a:tab pos="1770063" algn="l"/>
                <a:tab pos="1828800" algn="l"/>
                <a:tab pos="2171700" algn="l"/>
                <a:tab pos="7199313" algn="l"/>
              </a:tabLst>
            </a:pPr>
            <a:r>
              <a:rPr lang="en-US" sz="1400" dirty="0">
                <a:latin typeface="Arial" panose="020B0604020202020204" pitchFamily="34" charset="0"/>
              </a:rPr>
              <a:t>NPRR1219		– Methodology Revisions and New Definitions for the Report on Capacity, Demand 			and Reserves in the ERCOT Region (CDR)</a:t>
            </a:r>
          </a:p>
          <a:p>
            <a:pPr lvl="1">
              <a:tabLst>
                <a:tab pos="1770063" algn="l"/>
                <a:tab pos="1828800" algn="l"/>
                <a:tab pos="2171700" algn="l"/>
                <a:tab pos="7199313" algn="l"/>
              </a:tabLst>
            </a:pPr>
            <a:endParaRPr lang="en-US" sz="800" dirty="0">
              <a:solidFill>
                <a:srgbClr val="212529"/>
              </a:solidFill>
              <a:latin typeface="Roboto" panose="02000000000000000000" pitchFamily="2" charset="0"/>
            </a:endParaRPr>
          </a:p>
          <a:p>
            <a:pPr>
              <a:tabLst>
                <a:tab pos="1770063" algn="l"/>
                <a:tab pos="1828800" algn="l"/>
                <a:tab pos="2171700" algn="l"/>
                <a:tab pos="7199313" algn="l"/>
              </a:tabLst>
            </a:pPr>
            <a:r>
              <a:rPr lang="en-US" sz="1600" dirty="0">
                <a:latin typeface="Arial" panose="020B0604020202020204" pitchFamily="34" charset="0"/>
              </a:rPr>
              <a:t>2025 January Release – </a:t>
            </a:r>
            <a:r>
              <a:rPr lang="en-US" sz="16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</a:rPr>
              <a:t>1/30/2025</a:t>
            </a:r>
            <a:r>
              <a:rPr lang="en-US" sz="1600" dirty="0">
                <a:latin typeface="Arial" panose="020B0604020202020204" pitchFamily="34" charset="0"/>
              </a:rPr>
              <a:t>	</a:t>
            </a:r>
            <a:r>
              <a:rPr lang="en-US" sz="1600" i="1" dirty="0">
                <a:solidFill>
                  <a:schemeClr val="accent3">
                    <a:lumMod val="75000"/>
                  </a:schemeClr>
                </a:solidFill>
              </a:rPr>
              <a:t>Complete</a:t>
            </a:r>
          </a:p>
          <a:p>
            <a:pPr lvl="1">
              <a:tabLst>
                <a:tab pos="1770063" algn="l"/>
                <a:tab pos="1828800" algn="l"/>
                <a:tab pos="2171700" algn="l"/>
                <a:tab pos="7199313" algn="l"/>
              </a:tabLst>
            </a:pPr>
            <a:r>
              <a:rPr lang="en-US" sz="1400" dirty="0">
                <a:latin typeface="Arial" panose="020B0604020202020204" pitchFamily="34" charset="0"/>
              </a:rPr>
              <a:t>NPRR945		– Net Metering Requirements</a:t>
            </a:r>
          </a:p>
          <a:p>
            <a:pPr lvl="1">
              <a:tabLst>
                <a:tab pos="1770063" algn="l"/>
                <a:tab pos="1828800" algn="l"/>
                <a:tab pos="2171700" algn="l"/>
                <a:tab pos="7199313" algn="l"/>
              </a:tabLst>
            </a:pPr>
            <a:endParaRPr lang="en-US" sz="800" dirty="0">
              <a:latin typeface="Arial" panose="020B0604020202020204" pitchFamily="34" charset="0"/>
            </a:endParaRPr>
          </a:p>
          <a:p>
            <a:pPr>
              <a:tabLst>
                <a:tab pos="1770063" algn="l"/>
                <a:tab pos="1828800" algn="l"/>
                <a:tab pos="2171700" algn="l"/>
                <a:tab pos="7199313" algn="l"/>
              </a:tabLst>
            </a:pPr>
            <a:r>
              <a:rPr lang="en-US" sz="1600" dirty="0">
                <a:latin typeface="Arial" panose="020B0604020202020204" pitchFamily="34" charset="0"/>
              </a:rPr>
              <a:t>2025 March Release – </a:t>
            </a:r>
            <a:r>
              <a:rPr lang="en-US" sz="16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</a:rPr>
              <a:t>3/28/2025</a:t>
            </a:r>
            <a:r>
              <a:rPr lang="en-US" sz="1600" dirty="0">
                <a:latin typeface="Arial" panose="020B0604020202020204" pitchFamily="34" charset="0"/>
              </a:rPr>
              <a:t>	</a:t>
            </a:r>
            <a:r>
              <a:rPr lang="en-US" sz="1600" i="1" dirty="0">
                <a:solidFill>
                  <a:schemeClr val="accent3">
                    <a:lumMod val="75000"/>
                  </a:schemeClr>
                </a:solidFill>
              </a:rPr>
              <a:t>In Flight</a:t>
            </a:r>
          </a:p>
          <a:p>
            <a:pPr lvl="1">
              <a:tabLst>
                <a:tab pos="1770063" algn="l"/>
                <a:tab pos="1828800" algn="l"/>
                <a:tab pos="2171700" algn="l"/>
                <a:tab pos="7199313" algn="l"/>
              </a:tabLst>
            </a:pPr>
            <a:r>
              <a:rPr lang="en-US" sz="1400" dirty="0">
                <a:latin typeface="Arial" panose="020B0604020202020204" pitchFamily="34" charset="0"/>
              </a:rPr>
              <a:t>NPRR1145		– Use of State Estimator-Calculated ERCOT-Wide TLFs in Lieu of Seasonal Base 			Case ERCOT-Wide TLFs for Settlement</a:t>
            </a:r>
          </a:p>
          <a:p>
            <a:pPr lvl="1">
              <a:tabLst>
                <a:tab pos="1770063" algn="l"/>
                <a:tab pos="1828800" algn="l"/>
                <a:tab pos="2171700" algn="l"/>
                <a:tab pos="7199313" algn="l"/>
              </a:tabLst>
            </a:pPr>
            <a:r>
              <a:rPr lang="en-US" sz="1400" dirty="0">
                <a:latin typeface="Arial" panose="020B0604020202020204" pitchFamily="34" charset="0"/>
              </a:rPr>
              <a:t>NPRR1253(a) – Incorporate ESR Charging Load Information into ICCP</a:t>
            </a:r>
          </a:p>
          <a:p>
            <a:pPr lvl="2">
              <a:tabLst>
                <a:tab pos="1770063" algn="l"/>
                <a:tab pos="1828800" algn="l"/>
                <a:tab pos="2171700" algn="l"/>
                <a:tab pos="7199313" algn="l"/>
              </a:tabLst>
            </a:pPr>
            <a:r>
              <a:rPr lang="en-US" sz="1200" dirty="0">
                <a:latin typeface="Arial" panose="020B0604020202020204" pitchFamily="34" charset="0"/>
              </a:rPr>
              <a:t>ICCP implementation in March 2025 release  (Public API implementation to follow by 6/1/2025)</a:t>
            </a:r>
          </a:p>
          <a:p>
            <a:pPr lvl="1">
              <a:tabLst>
                <a:tab pos="1770063" algn="l"/>
                <a:tab pos="1828800" algn="l"/>
                <a:tab pos="2171700" algn="l"/>
                <a:tab pos="7199313" algn="l"/>
              </a:tabLst>
            </a:pPr>
            <a:endParaRPr lang="en-US" sz="1400" dirty="0">
              <a:latin typeface="Arial" panose="020B0604020202020204" pitchFamily="34" charset="0"/>
            </a:endParaRPr>
          </a:p>
          <a:p>
            <a:pPr lvl="1">
              <a:tabLst>
                <a:tab pos="1770063" algn="l"/>
                <a:tab pos="1828800" algn="l"/>
                <a:tab pos="2171700" algn="l"/>
                <a:tab pos="7199313" algn="l"/>
              </a:tabLst>
            </a:pPr>
            <a:endParaRPr lang="en-US" sz="1400" dirty="0">
              <a:latin typeface="Arial" panose="020B0604020202020204" pitchFamily="34" charset="0"/>
            </a:endParaRPr>
          </a:p>
          <a:p>
            <a:pPr lvl="1">
              <a:tabLst>
                <a:tab pos="1770063" algn="l"/>
                <a:tab pos="1828800" algn="l"/>
                <a:tab pos="2171700" algn="l"/>
                <a:tab pos="7199313" algn="l"/>
              </a:tabLst>
            </a:pPr>
            <a:endParaRPr lang="en-US" sz="700" dirty="0">
              <a:latin typeface="Arial" panose="020B0604020202020204" pitchFamily="34" charset="0"/>
            </a:endParaRPr>
          </a:p>
          <a:p>
            <a:pPr>
              <a:tabLst>
                <a:tab pos="1770063" algn="l"/>
                <a:tab pos="1828800" algn="l"/>
                <a:tab pos="2171700" algn="l"/>
                <a:tab pos="7199313" algn="l"/>
              </a:tabLst>
            </a:pPr>
            <a:r>
              <a:rPr lang="en-US" sz="1600" dirty="0">
                <a:latin typeface="Arial" panose="020B0604020202020204" pitchFamily="34" charset="0"/>
              </a:rPr>
              <a:t>SCR820 – Operator Real-Time Messaging During Emergency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3</a:t>
            </a:fld>
            <a:endParaRPr lang="en-US" dirty="0"/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2254740" y="6363172"/>
            <a:ext cx="5257800" cy="38779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1200" b="0" dirty="0"/>
              <a:t>Note:  Projected Go-Live dates are subject to change.</a:t>
            </a:r>
            <a:br>
              <a:rPr lang="en-US" sz="1200" b="0" dirty="0"/>
            </a:br>
            <a:r>
              <a:rPr lang="en-US" sz="1200" b="0" dirty="0"/>
              <a:t>Please watch for market notices as the effective dates approach.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ED5960-8325-C038-D9BC-C4DD967418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9" y="4759409"/>
            <a:ext cx="5000836" cy="129539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AF8F4E2-C777-4CC5-CF7A-4130C86C4643}"/>
              </a:ext>
            </a:extLst>
          </p:cNvPr>
          <p:cNvCxnSpPr>
            <a:cxnSpLocks/>
          </p:cNvCxnSpPr>
          <p:nvPr/>
        </p:nvCxnSpPr>
        <p:spPr>
          <a:xfrm>
            <a:off x="457200" y="4123038"/>
            <a:ext cx="80772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93573679-B50E-B6ED-C26A-FA308F04CE66}"/>
              </a:ext>
            </a:extLst>
          </p:cNvPr>
          <p:cNvSpPr txBox="1"/>
          <p:nvPr/>
        </p:nvSpPr>
        <p:spPr>
          <a:xfrm>
            <a:off x="6011562" y="5140410"/>
            <a:ext cx="2041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</a:rPr>
              <a:t>Update from 1/30/2025 TWG Meeting</a:t>
            </a:r>
            <a:endParaRPr lang="en-US" sz="1400" i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255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59449"/>
            <a:ext cx="7924800" cy="435268"/>
          </a:xfrm>
        </p:spPr>
        <p:txBody>
          <a:bodyPr/>
          <a:lstStyle/>
          <a:p>
            <a:r>
              <a:rPr lang="en-US" sz="2200" b="1" dirty="0">
                <a:solidFill>
                  <a:schemeClr val="accent1"/>
                </a:solidFill>
              </a:rPr>
              <a:t>2025 Release Targets – Approved NPRRs / SCRs / xGRRs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4</a:t>
            </a:fld>
            <a:endParaRPr lang="en-US"/>
          </a:p>
        </p:txBody>
      </p:sp>
      <p:sp>
        <p:nvSpPr>
          <p:cNvPr id="29" name="TextBox 15"/>
          <p:cNvSpPr txBox="1">
            <a:spLocks noChangeArrowheads="1"/>
          </p:cNvSpPr>
          <p:nvPr/>
        </p:nvSpPr>
        <p:spPr bwMode="auto">
          <a:xfrm>
            <a:off x="160280" y="5617850"/>
            <a:ext cx="2278120" cy="55399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t" anchorCtr="1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Go-live dates can differ from Protocol effective dates – Please refer to market notices for more details</a:t>
            </a:r>
          </a:p>
        </p:txBody>
      </p:sp>
      <p:sp>
        <p:nvSpPr>
          <p:cNvPr id="30" name="TextBox 22"/>
          <p:cNvSpPr txBox="1">
            <a:spLocks noChangeArrowheads="1"/>
          </p:cNvSpPr>
          <p:nvPr/>
        </p:nvSpPr>
        <p:spPr bwMode="auto">
          <a:xfrm>
            <a:off x="3212888" y="6480993"/>
            <a:ext cx="3174415" cy="2616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t" anchorCtr="1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Release targets are subject to change</a:t>
            </a:r>
          </a:p>
        </p:txBody>
      </p:sp>
      <p:sp>
        <p:nvSpPr>
          <p:cNvPr id="32" name="TextBox 23"/>
          <p:cNvSpPr txBox="1">
            <a:spLocks noChangeArrowheads="1"/>
          </p:cNvSpPr>
          <p:nvPr/>
        </p:nvSpPr>
        <p:spPr bwMode="auto">
          <a:xfrm>
            <a:off x="2514600" y="5622689"/>
            <a:ext cx="1647290" cy="75405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APPENDIX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rPr>
              <a:t>Red Text</a:t>
            </a: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: New additions and target release changes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sng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Strike-Through Text</a:t>
            </a: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: Previous target release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(a), (b), etc.:</a:t>
            </a:r>
            <a:r>
              <a:rPr kumimoji="0" lang="en-US" sz="7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</a:t>
            </a:r>
            <a:r>
              <a:rPr lang="en-US" sz="700" b="0" kern="0" dirty="0">
                <a:solidFill>
                  <a:srgbClr val="000000"/>
                </a:solidFill>
              </a:rPr>
              <a:t>M</a:t>
            </a:r>
            <a:r>
              <a:rPr kumimoji="0" lang="en-US" sz="7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ultiple</a:t>
            </a: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phase release</a:t>
            </a:r>
          </a:p>
        </p:txBody>
      </p:sp>
      <p:graphicFrame>
        <p:nvGraphicFramePr>
          <p:cNvPr id="33" name="Group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0598226"/>
              </p:ext>
            </p:extLst>
          </p:nvPr>
        </p:nvGraphicFramePr>
        <p:xfrm>
          <a:off x="160280" y="739904"/>
          <a:ext cx="8839200" cy="2450592"/>
        </p:xfrm>
        <a:graphic>
          <a:graphicData uri="http://schemas.openxmlformats.org/drawingml/2006/table">
            <a:tbl>
              <a:tblPr/>
              <a:tblGrid>
                <a:gridCol w="1439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318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955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January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1/30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February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2/27</a:t>
                      </a:r>
                      <a:endParaRPr kumimoji="0" lang="en-US" sz="12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March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3/27</a:t>
                      </a:r>
                      <a:endParaRPr kumimoji="0" lang="en-US" sz="12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April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4/24</a:t>
                      </a:r>
                      <a:endParaRPr kumimoji="0" lang="en-US" sz="12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May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5/29</a:t>
                      </a:r>
                      <a:endParaRPr kumimoji="0" lang="en-US" sz="12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June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6/26</a:t>
                      </a:r>
                      <a:endParaRPr kumimoji="0" lang="en-US" sz="12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87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NPRR945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sng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NPRR1219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sng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NPRR1145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NPRR1253</a:t>
                      </a:r>
                      <a:r>
                        <a:rPr kumimoji="0" 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(a)</a:t>
                      </a:r>
                      <a:endParaRPr kumimoji="0" 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sng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RTC+B Market Trials begin on 5/5/2025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NPRR1253</a:t>
                      </a:r>
                      <a:r>
                        <a:rPr kumimoji="0" 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(b)</a:t>
                      </a:r>
                      <a:endParaRPr kumimoji="0" lang="en-US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4" name="TextBox 21"/>
          <p:cNvSpPr txBox="1">
            <a:spLocks noChangeArrowheads="1"/>
          </p:cNvSpPr>
          <p:nvPr/>
        </p:nvSpPr>
        <p:spPr bwMode="auto">
          <a:xfrm>
            <a:off x="4225663" y="5623342"/>
            <a:ext cx="1173951" cy="83099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Project Status Codes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 NS = Not Started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 I     = Initiation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 P    = Planning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 E    = Execution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 H    = On Hold</a:t>
            </a:r>
          </a:p>
        </p:txBody>
      </p:sp>
      <p:sp>
        <p:nvSpPr>
          <p:cNvPr id="3" name="Flowchart: Alternate Process 2"/>
          <p:cNvSpPr/>
          <p:nvPr/>
        </p:nvSpPr>
        <p:spPr>
          <a:xfrm>
            <a:off x="160867" y="739250"/>
            <a:ext cx="356616" cy="2286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/>
              <a:t>R1</a:t>
            </a:r>
            <a:endParaRPr lang="en-US" sz="1400" b="1" dirty="0"/>
          </a:p>
        </p:txBody>
      </p:sp>
      <p:sp>
        <p:nvSpPr>
          <p:cNvPr id="51" name="Flowchart: Alternate Process 50"/>
          <p:cNvSpPr/>
          <p:nvPr/>
        </p:nvSpPr>
        <p:spPr>
          <a:xfrm>
            <a:off x="1600200" y="747491"/>
            <a:ext cx="356616" cy="2286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/>
              <a:t>R2</a:t>
            </a:r>
            <a:endParaRPr lang="en-US" sz="1400" b="1" dirty="0"/>
          </a:p>
        </p:txBody>
      </p:sp>
      <p:sp>
        <p:nvSpPr>
          <p:cNvPr id="53" name="Flowchart: Alternate Process 52"/>
          <p:cNvSpPr/>
          <p:nvPr/>
        </p:nvSpPr>
        <p:spPr>
          <a:xfrm>
            <a:off x="4572000" y="743509"/>
            <a:ext cx="356616" cy="2286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/>
              <a:t>R4</a:t>
            </a:r>
            <a:endParaRPr lang="en-US" sz="1400" b="1" dirty="0"/>
          </a:p>
        </p:txBody>
      </p:sp>
      <p:sp>
        <p:nvSpPr>
          <p:cNvPr id="54" name="Flowchart: Alternate Process 53"/>
          <p:cNvSpPr/>
          <p:nvPr/>
        </p:nvSpPr>
        <p:spPr>
          <a:xfrm>
            <a:off x="6021407" y="738894"/>
            <a:ext cx="356616" cy="2286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/>
              <a:t>R5</a:t>
            </a:r>
            <a:endParaRPr lang="en-US" sz="1400" b="1" dirty="0"/>
          </a:p>
        </p:txBody>
      </p:sp>
      <p:sp>
        <p:nvSpPr>
          <p:cNvPr id="55" name="Flowchart: Alternate Process 54"/>
          <p:cNvSpPr/>
          <p:nvPr/>
        </p:nvSpPr>
        <p:spPr>
          <a:xfrm>
            <a:off x="7475046" y="743509"/>
            <a:ext cx="356616" cy="2286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/>
              <a:t>R6</a:t>
            </a:r>
            <a:endParaRPr lang="en-US" sz="1400" b="1" dirty="0"/>
          </a:p>
        </p:txBody>
      </p:sp>
      <p:graphicFrame>
        <p:nvGraphicFramePr>
          <p:cNvPr id="7" name="Group 3">
            <a:extLst>
              <a:ext uri="{FF2B5EF4-FFF2-40B4-BE49-F238E27FC236}">
                <a16:creationId xmlns:a16="http://schemas.microsoft.com/office/drawing/2014/main" id="{C9891136-BD87-176C-5143-91FEF112517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4642300"/>
              </p:ext>
            </p:extLst>
          </p:nvPr>
        </p:nvGraphicFramePr>
        <p:xfrm>
          <a:off x="160280" y="3176074"/>
          <a:ext cx="8839200" cy="2304288"/>
        </p:xfrm>
        <a:graphic>
          <a:graphicData uri="http://schemas.openxmlformats.org/drawingml/2006/table">
            <a:tbl>
              <a:tblPr/>
              <a:tblGrid>
                <a:gridCol w="1439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318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815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July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7/31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August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8/28</a:t>
                      </a:r>
                      <a:endParaRPr kumimoji="0" lang="en-US" sz="12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September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9/25</a:t>
                      </a:r>
                      <a:endParaRPr kumimoji="0" lang="en-US" sz="12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October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10/23</a:t>
                      </a:r>
                      <a:endParaRPr kumimoji="0" lang="en-US" sz="12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December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12/18</a:t>
                      </a:r>
                      <a:endParaRPr kumimoji="0" lang="en-US" sz="12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944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sng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sng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sng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sng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sng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sng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sng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RTC+B Stabilization begins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Flowchart: Alternate Process 7">
            <a:extLst>
              <a:ext uri="{FF2B5EF4-FFF2-40B4-BE49-F238E27FC236}">
                <a16:creationId xmlns:a16="http://schemas.microsoft.com/office/drawing/2014/main" id="{910136E5-EBFA-7A6B-2C0A-EBFE5A4B3914}"/>
              </a:ext>
            </a:extLst>
          </p:cNvPr>
          <p:cNvSpPr/>
          <p:nvPr/>
        </p:nvSpPr>
        <p:spPr>
          <a:xfrm>
            <a:off x="160363" y="3183747"/>
            <a:ext cx="356616" cy="2286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/>
              <a:t>R7</a:t>
            </a:r>
            <a:endParaRPr lang="en-US" sz="1400" b="1" dirty="0"/>
          </a:p>
        </p:txBody>
      </p:sp>
      <p:sp>
        <p:nvSpPr>
          <p:cNvPr id="9" name="Flowchart: Alternate Process 8">
            <a:extLst>
              <a:ext uri="{FF2B5EF4-FFF2-40B4-BE49-F238E27FC236}">
                <a16:creationId xmlns:a16="http://schemas.microsoft.com/office/drawing/2014/main" id="{22DF4776-98CC-F894-84DE-A452FD405951}"/>
              </a:ext>
            </a:extLst>
          </p:cNvPr>
          <p:cNvSpPr/>
          <p:nvPr/>
        </p:nvSpPr>
        <p:spPr>
          <a:xfrm>
            <a:off x="1599696" y="3191988"/>
            <a:ext cx="356616" cy="2286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/>
              <a:t>R8</a:t>
            </a:r>
            <a:endParaRPr lang="en-US" sz="1400" b="1" dirty="0"/>
          </a:p>
        </p:txBody>
      </p:sp>
      <p:sp>
        <p:nvSpPr>
          <p:cNvPr id="12" name="Flowchart: Alternate Process 11">
            <a:extLst>
              <a:ext uri="{FF2B5EF4-FFF2-40B4-BE49-F238E27FC236}">
                <a16:creationId xmlns:a16="http://schemas.microsoft.com/office/drawing/2014/main" id="{B55C91AD-E3F4-0703-F1EA-0E27F21FD4B3}"/>
              </a:ext>
            </a:extLst>
          </p:cNvPr>
          <p:cNvSpPr/>
          <p:nvPr/>
        </p:nvSpPr>
        <p:spPr>
          <a:xfrm>
            <a:off x="4571496" y="3188006"/>
            <a:ext cx="457200" cy="2286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/>
              <a:t>R10</a:t>
            </a:r>
            <a:endParaRPr lang="en-US" sz="1400" b="1" dirty="0"/>
          </a:p>
        </p:txBody>
      </p:sp>
      <p:sp>
        <p:nvSpPr>
          <p:cNvPr id="13" name="Flowchart: Alternate Process 12">
            <a:extLst>
              <a:ext uri="{FF2B5EF4-FFF2-40B4-BE49-F238E27FC236}">
                <a16:creationId xmlns:a16="http://schemas.microsoft.com/office/drawing/2014/main" id="{E8ABAEEF-D09F-B2E8-7F78-4763272CC5D3}"/>
              </a:ext>
            </a:extLst>
          </p:cNvPr>
          <p:cNvSpPr/>
          <p:nvPr/>
        </p:nvSpPr>
        <p:spPr>
          <a:xfrm>
            <a:off x="7474542" y="3188006"/>
            <a:ext cx="457200" cy="2286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/>
              <a:t>R11</a:t>
            </a:r>
            <a:endParaRPr lang="en-US" sz="14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2EE148-6B8D-CD45-C358-68A5C2C23D65}"/>
              </a:ext>
            </a:extLst>
          </p:cNvPr>
          <p:cNvSpPr txBox="1"/>
          <p:nvPr/>
        </p:nvSpPr>
        <p:spPr>
          <a:xfrm>
            <a:off x="4254547" y="1242389"/>
            <a:ext cx="370549" cy="1315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>
                <a:solidFill>
                  <a:srgbClr val="000000"/>
                </a:solidFill>
              </a:rPr>
              <a:t>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4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>
                <a:solidFill>
                  <a:srgbClr val="000000"/>
                </a:solidFill>
              </a:rPr>
              <a:t>NS  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5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>
                <a:solidFill>
                  <a:srgbClr val="000000"/>
                </a:solidFill>
              </a:rPr>
              <a:t> 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6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4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>
                <a:solidFill>
                  <a:srgbClr val="000000"/>
                </a:solidFill>
              </a:rPr>
              <a:t>  </a:t>
            </a:r>
          </a:p>
        </p:txBody>
      </p:sp>
      <p:sp>
        <p:nvSpPr>
          <p:cNvPr id="5" name="Flowchart: Alternate Process 4">
            <a:extLst>
              <a:ext uri="{FF2B5EF4-FFF2-40B4-BE49-F238E27FC236}">
                <a16:creationId xmlns:a16="http://schemas.microsoft.com/office/drawing/2014/main" id="{05F62EFB-D714-1571-D587-DE9AD37940A4}"/>
              </a:ext>
            </a:extLst>
          </p:cNvPr>
          <p:cNvSpPr/>
          <p:nvPr/>
        </p:nvSpPr>
        <p:spPr>
          <a:xfrm>
            <a:off x="3124200" y="737615"/>
            <a:ext cx="356616" cy="2286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/>
              <a:t>R3</a:t>
            </a:r>
            <a:endParaRPr lang="en-US" sz="1400" b="1" dirty="0"/>
          </a:p>
        </p:txBody>
      </p:sp>
      <p:sp>
        <p:nvSpPr>
          <p:cNvPr id="10" name="Flowchart: Alternate Process 9">
            <a:extLst>
              <a:ext uri="{FF2B5EF4-FFF2-40B4-BE49-F238E27FC236}">
                <a16:creationId xmlns:a16="http://schemas.microsoft.com/office/drawing/2014/main" id="{2F974D47-70AE-8B16-8AFF-79EA315C83EA}"/>
              </a:ext>
            </a:extLst>
          </p:cNvPr>
          <p:cNvSpPr/>
          <p:nvPr/>
        </p:nvSpPr>
        <p:spPr>
          <a:xfrm>
            <a:off x="3123696" y="3182112"/>
            <a:ext cx="356616" cy="2286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/>
              <a:t>R9</a:t>
            </a:r>
            <a:endParaRPr lang="en-US" sz="14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28D714B-568B-7116-7E19-FFA899FE34D1}"/>
              </a:ext>
            </a:extLst>
          </p:cNvPr>
          <p:cNvSpPr txBox="1"/>
          <p:nvPr/>
        </p:nvSpPr>
        <p:spPr>
          <a:xfrm>
            <a:off x="6073697" y="3708745"/>
            <a:ext cx="1361015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kern="1200" cap="none" normalizeH="0" baseline="0" dirty="0">
                <a:ln>
                  <a:noFill/>
                </a:ln>
                <a:effectLst/>
                <a:latin typeface="Courier New" pitchFamily="49" charset="0"/>
                <a:ea typeface="+mn-ea"/>
                <a:cs typeface="+mn-cs"/>
              </a:rPr>
              <a:t>NPRR1007-1013</a:t>
            </a:r>
          </a:p>
        </p:txBody>
      </p:sp>
      <p:sp>
        <p:nvSpPr>
          <p:cNvPr id="17" name="TextBox 15">
            <a:extLst>
              <a:ext uri="{FF2B5EF4-FFF2-40B4-BE49-F238E27FC236}">
                <a16:creationId xmlns:a16="http://schemas.microsoft.com/office/drawing/2014/main" id="{E6E02350-D7E2-A621-1C4A-E23E54FC23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5662461"/>
            <a:ext cx="1516120" cy="24622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anchor="t" anchorCtr="1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RTC+B Market Trials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95184D5-02EA-FC5F-62ED-AFCBC03B7EAE}"/>
              </a:ext>
            </a:extLst>
          </p:cNvPr>
          <p:cNvSpPr/>
          <p:nvPr/>
        </p:nvSpPr>
        <p:spPr>
          <a:xfrm>
            <a:off x="3139456" y="3962401"/>
            <a:ext cx="2864424" cy="545913"/>
          </a:xfrm>
          <a:prstGeom prst="rect">
            <a:avLst/>
          </a:prstGeom>
          <a:solidFill>
            <a:srgbClr val="F8948A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Closed-loop SCED/LFC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C6A88F9-126C-4AFF-A9FE-3DEAAFD04664}"/>
              </a:ext>
            </a:extLst>
          </p:cNvPr>
          <p:cNvSpPr/>
          <p:nvPr/>
        </p:nvSpPr>
        <p:spPr>
          <a:xfrm>
            <a:off x="3139456" y="4653616"/>
            <a:ext cx="2864424" cy="545913"/>
          </a:xfrm>
          <a:prstGeom prst="rect">
            <a:avLst/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Day-Ahead Market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AB7D7C9-1D43-4FBD-CC01-0B92F05044CE}"/>
              </a:ext>
            </a:extLst>
          </p:cNvPr>
          <p:cNvSpPr/>
          <p:nvPr/>
        </p:nvSpPr>
        <p:spPr>
          <a:xfrm>
            <a:off x="160280" y="3962400"/>
            <a:ext cx="2963416" cy="551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Open-loop RTC SCED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54298ED-6F96-E8BE-6F2A-6A5286DF5E47}"/>
              </a:ext>
            </a:extLst>
          </p:cNvPr>
          <p:cNvSpPr/>
          <p:nvPr/>
        </p:nvSpPr>
        <p:spPr>
          <a:xfrm>
            <a:off x="144520" y="4653615"/>
            <a:ext cx="2979176" cy="545913"/>
          </a:xfrm>
          <a:prstGeom prst="rect">
            <a:avLst/>
          </a:prstGeom>
          <a:solidFill>
            <a:srgbClr val="FFC0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QSE Telemetry Tests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07283F4-E212-A1A9-262F-34411FE2EF9F}"/>
              </a:ext>
            </a:extLst>
          </p:cNvPr>
          <p:cNvSpPr/>
          <p:nvPr/>
        </p:nvSpPr>
        <p:spPr>
          <a:xfrm>
            <a:off x="6172200" y="1371600"/>
            <a:ext cx="2826434" cy="5437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RTC QSE Submission Testing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7F34012-CD28-318A-7E53-C6DD49EAC532}"/>
              </a:ext>
            </a:extLst>
          </p:cNvPr>
          <p:cNvSpPr/>
          <p:nvPr/>
        </p:nvSpPr>
        <p:spPr>
          <a:xfrm>
            <a:off x="6172200" y="2064617"/>
            <a:ext cx="2834370" cy="678583"/>
          </a:xfrm>
          <a:prstGeom prst="rect">
            <a:avLst/>
          </a:prstGeom>
          <a:solidFill>
            <a:srgbClr val="FFC0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RTC QSE Telemetry Check-out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5" name="TextBox 15">
            <a:extLst>
              <a:ext uri="{FF2B5EF4-FFF2-40B4-BE49-F238E27FC236}">
                <a16:creationId xmlns:a16="http://schemas.microsoft.com/office/drawing/2014/main" id="{49811323-921D-3C31-0BF9-B5BAAEAF32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6052673"/>
            <a:ext cx="1516120" cy="24622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anchor="t" anchorCtr="1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RTC+B Stabilization</a:t>
            </a:r>
          </a:p>
        </p:txBody>
      </p:sp>
      <p:sp>
        <p:nvSpPr>
          <p:cNvPr id="11" name="TextBox 12">
            <a:extLst>
              <a:ext uri="{FF2B5EF4-FFF2-40B4-BE49-F238E27FC236}">
                <a16:creationId xmlns:a16="http://schemas.microsoft.com/office/drawing/2014/main" id="{8C68C5E7-6110-1043-A807-C185F79C91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637" y="3172306"/>
            <a:ext cx="1435608" cy="498598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>
                <a:ln>
                  <a:noFill/>
                </a:ln>
                <a:effectLst/>
                <a:latin typeface="Arial" charset="0"/>
              </a:rPr>
              <a:t>RTC+B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>
                <a:ln>
                  <a:noFill/>
                </a:ln>
                <a:effectLst/>
                <a:latin typeface="Arial" charset="0"/>
              </a:rPr>
              <a:t>12/5</a:t>
            </a:r>
            <a:endParaRPr lang="en-US" sz="12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C0643D-2073-8F79-87D0-82D2BBC2D9EA}"/>
              </a:ext>
            </a:extLst>
          </p:cNvPr>
          <p:cNvSpPr txBox="1"/>
          <p:nvPr/>
        </p:nvSpPr>
        <p:spPr>
          <a:xfrm>
            <a:off x="6034172" y="3931467"/>
            <a:ext cx="768096" cy="139730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kern="1200" cap="none" normalizeH="0" baseline="0" dirty="0">
                <a:ln>
                  <a:noFill/>
                </a:ln>
                <a:effectLst/>
                <a:latin typeface="Courier New" pitchFamily="49" charset="0"/>
                <a:ea typeface="+mn-ea"/>
                <a:cs typeface="+mn-cs"/>
              </a:rPr>
              <a:t>NPRR963</a:t>
            </a:r>
            <a:r>
              <a:rPr kumimoji="0" lang="en-US" sz="700" b="0" i="0" u="none" strike="noStrike" kern="1200" cap="none" normalizeH="0" baseline="0" dirty="0">
                <a:ln>
                  <a:noFill/>
                </a:ln>
                <a:effectLst/>
                <a:latin typeface="Courier New" pitchFamily="49" charset="0"/>
                <a:ea typeface="+mn-ea"/>
                <a:cs typeface="+mn-cs"/>
              </a:rPr>
              <a:t>(a)</a:t>
            </a:r>
            <a:endParaRPr kumimoji="0" lang="en-US" sz="800" b="0" i="0" u="none" strike="noStrike" kern="1200" cap="none" normalizeH="0" baseline="0" dirty="0">
              <a:ln>
                <a:noFill/>
              </a:ln>
              <a:effectLst/>
              <a:latin typeface="Courier New" pitchFamily="49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kern="1200" cap="none" normalizeH="0" baseline="0" dirty="0">
                <a:ln>
                  <a:noFill/>
                </a:ln>
                <a:effectLst/>
                <a:latin typeface="Courier New" pitchFamily="49" charset="0"/>
                <a:ea typeface="+mn-ea"/>
                <a:cs typeface="+mn-cs"/>
              </a:rPr>
              <a:t>NPRR965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800" dirty="0">
                <a:latin typeface="Courier New" pitchFamily="49" charset="0"/>
              </a:rPr>
              <a:t>NPRR1000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800" dirty="0">
                <a:latin typeface="Courier New" pitchFamily="49" charset="0"/>
              </a:rPr>
              <a:t>NPRR1014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kern="1200" cap="none" normalizeH="0" baseline="0" dirty="0">
                <a:ln>
                  <a:noFill/>
                </a:ln>
                <a:effectLst/>
                <a:latin typeface="Courier New" pitchFamily="49" charset="0"/>
                <a:ea typeface="+mn-ea"/>
                <a:cs typeface="+mn-cs"/>
              </a:rPr>
              <a:t>NPRR1054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800" dirty="0">
                <a:latin typeface="Courier New" pitchFamily="49" charset="0"/>
              </a:rPr>
              <a:t>NPRR1058</a:t>
            </a:r>
            <a:endParaRPr kumimoji="0" lang="en-US" sz="800" b="0" i="0" u="none" strike="noStrike" kern="1200" cap="none" normalizeH="0" baseline="0" dirty="0">
              <a:ln>
                <a:noFill/>
              </a:ln>
              <a:effectLst/>
              <a:latin typeface="Courier New" pitchFamily="49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800" dirty="0">
                <a:latin typeface="Courier New" pitchFamily="49" charset="0"/>
              </a:rPr>
              <a:t>NPRR1172</a:t>
            </a:r>
            <a:endParaRPr kumimoji="0" lang="en-US" sz="800" b="0" i="0" u="none" strike="noStrike" kern="1200" cap="none" normalizeH="0" baseline="0" dirty="0">
              <a:ln>
                <a:noFill/>
              </a:ln>
              <a:effectLst/>
              <a:latin typeface="Courier New" pitchFamily="49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kern="1200" cap="none" normalizeH="0" baseline="0" dirty="0">
                <a:ln>
                  <a:noFill/>
                </a:ln>
                <a:effectLst/>
                <a:latin typeface="Courier New" pitchFamily="49" charset="0"/>
                <a:ea typeface="+mn-ea"/>
                <a:cs typeface="+mn-cs"/>
              </a:rPr>
              <a:t>NPRR1204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kern="1200" cap="none" normalizeH="0" baseline="0" dirty="0">
                <a:ln>
                  <a:noFill/>
                </a:ln>
                <a:effectLst/>
                <a:latin typeface="Courier New" pitchFamily="49" charset="0"/>
                <a:ea typeface="+mn-ea"/>
                <a:cs typeface="+mn-cs"/>
              </a:rPr>
              <a:t>NPRR1216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0846DDB-5068-A1A0-9AC3-B8FE9DA5BA9A}"/>
              </a:ext>
            </a:extLst>
          </p:cNvPr>
          <p:cNvSpPr txBox="1"/>
          <p:nvPr/>
        </p:nvSpPr>
        <p:spPr>
          <a:xfrm>
            <a:off x="6773411" y="3984702"/>
            <a:ext cx="681892" cy="12495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800" dirty="0">
                <a:latin typeface="Courier New" pitchFamily="49" charset="0"/>
              </a:rPr>
              <a:t>NPRR1236</a:t>
            </a:r>
            <a:endParaRPr kumimoji="0" lang="en-US" sz="800" b="0" i="0" u="none" strike="noStrike" kern="1200" cap="none" normalizeH="0" baseline="0" dirty="0">
              <a:ln>
                <a:noFill/>
              </a:ln>
              <a:effectLst/>
              <a:latin typeface="Courier New" pitchFamily="49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800" dirty="0">
                <a:latin typeface="Courier New" pitchFamily="49" charset="0"/>
              </a:rPr>
              <a:t>NPRR1245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kern="1200" cap="none" normalizeH="0" baseline="0" dirty="0">
                <a:ln>
                  <a:noFill/>
                </a:ln>
                <a:effectLst/>
                <a:latin typeface="Courier New" pitchFamily="49" charset="0"/>
                <a:ea typeface="+mn-ea"/>
                <a:cs typeface="+mn-cs"/>
              </a:rPr>
              <a:t>NPRR1246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kern="1200" cap="none" normalizeH="0" baseline="0" dirty="0">
                <a:ln>
                  <a:noFill/>
                </a:ln>
                <a:effectLst/>
                <a:latin typeface="Courier New" pitchFamily="49" charset="0"/>
                <a:ea typeface="+mn-ea"/>
                <a:cs typeface="+mn-cs"/>
              </a:rPr>
              <a:t>NOGRR211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800" dirty="0">
                <a:latin typeface="Courier New" pitchFamily="49" charset="0"/>
              </a:rPr>
              <a:t>NOGRR</a:t>
            </a:r>
            <a:r>
              <a:rPr kumimoji="0" lang="en-US" sz="800" b="0" i="0" u="none" strike="noStrike" kern="1200" cap="none" normalizeH="0" baseline="0" dirty="0">
                <a:ln>
                  <a:noFill/>
                </a:ln>
                <a:effectLst/>
                <a:latin typeface="Courier New" pitchFamily="49" charset="0"/>
                <a:ea typeface="+mn-ea"/>
                <a:cs typeface="+mn-cs"/>
              </a:rPr>
              <a:t>268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kern="1200" cap="none" normalizeH="0" baseline="0" dirty="0">
                <a:ln>
                  <a:noFill/>
                </a:ln>
                <a:effectLst/>
                <a:latin typeface="Courier New" pitchFamily="49" charset="0"/>
                <a:ea typeface="+mn-ea"/>
                <a:cs typeface="+mn-cs"/>
              </a:rPr>
              <a:t>OBDRR020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800" dirty="0">
                <a:latin typeface="Courier New" pitchFamily="49" charset="0"/>
              </a:rPr>
              <a:t>OBDRR</a:t>
            </a:r>
            <a:r>
              <a:rPr kumimoji="0" lang="en-US" sz="800" b="0" i="0" u="none" strike="noStrike" kern="1200" cap="none" normalizeH="0" baseline="0" dirty="0">
                <a:ln>
                  <a:noFill/>
                </a:ln>
                <a:effectLst/>
                <a:latin typeface="Courier New" pitchFamily="49" charset="0"/>
                <a:ea typeface="+mn-ea"/>
                <a:cs typeface="+mn-cs"/>
              </a:rPr>
              <a:t>052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800" dirty="0">
                <a:latin typeface="Courier New" pitchFamily="49" charset="0"/>
              </a:rPr>
              <a:t>PGRR118</a:t>
            </a:r>
            <a:endParaRPr lang="en-US" sz="10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E526C8B-9728-07BC-115D-2FA367AF8530}"/>
              </a:ext>
            </a:extLst>
          </p:cNvPr>
          <p:cNvSpPr txBox="1"/>
          <p:nvPr/>
        </p:nvSpPr>
        <p:spPr>
          <a:xfrm>
            <a:off x="7099288" y="3303452"/>
            <a:ext cx="4169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>
                <a:solidFill>
                  <a:srgbClr val="000000"/>
                </a:solidFill>
              </a:rPr>
              <a:t>E</a:t>
            </a:r>
          </a:p>
        </p:txBody>
      </p:sp>
      <p:sp>
        <p:nvSpPr>
          <p:cNvPr id="28" name="TextBox 21">
            <a:extLst>
              <a:ext uri="{FF2B5EF4-FFF2-40B4-BE49-F238E27FC236}">
                <a16:creationId xmlns:a16="http://schemas.microsoft.com/office/drawing/2014/main" id="{D71B230A-1570-ABB5-7E64-53318C74B6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0558" y="5634335"/>
            <a:ext cx="1691639" cy="461665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anchor="ctr" anchorCtr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0" kern="0" dirty="0"/>
              <a:t>NPRR963(a) – Portion of NPRR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0" kern="0" dirty="0">
                <a:solidFill>
                  <a:srgbClr val="FF0000"/>
                </a:solidFill>
              </a:rPr>
              <a:t>NPRR1253(a) – ICCP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0" kern="0" dirty="0">
                <a:solidFill>
                  <a:srgbClr val="FF0000"/>
                </a:solidFill>
              </a:rPr>
              <a:t>NPRR1253(b) – Public API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1335025-BCF2-72E5-B929-E9862EC89D4F}"/>
              </a:ext>
            </a:extLst>
          </p:cNvPr>
          <p:cNvSpPr txBox="1"/>
          <p:nvPr/>
        </p:nvSpPr>
        <p:spPr>
          <a:xfrm>
            <a:off x="1257653" y="1234728"/>
            <a:ext cx="37054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dirty="0">
                <a:latin typeface="Wingdings" panose="05000000000000000000" pitchFamily="2" charset="2"/>
              </a:rPr>
              <a:t>ü</a:t>
            </a:r>
            <a:endParaRPr lang="en-US" sz="5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>
                <a:solidFill>
                  <a:srgbClr val="000000"/>
                </a:solidFill>
              </a:rPr>
              <a:t>   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5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>
                <a:solidFill>
                  <a:srgbClr val="000000"/>
                </a:solidFill>
              </a:rPr>
              <a:t> </a:t>
            </a:r>
            <a:endParaRPr lang="en-US" sz="16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0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7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dirty="0">
                <a:latin typeface="Wingdings" panose="05000000000000000000" pitchFamily="2" charset="2"/>
              </a:rPr>
              <a:t>ü</a:t>
            </a:r>
            <a:r>
              <a:rPr lang="en-US" sz="1000" b="1" i="1" kern="0" dirty="0">
                <a:solidFill>
                  <a:srgbClr val="000000"/>
                </a:solidFill>
              </a:rPr>
              <a:t>  </a:t>
            </a:r>
          </a:p>
        </p:txBody>
      </p:sp>
      <p:sp>
        <p:nvSpPr>
          <p:cNvPr id="36" name="TextBox 12">
            <a:extLst>
              <a:ext uri="{FF2B5EF4-FFF2-40B4-BE49-F238E27FC236}">
                <a16:creationId xmlns:a16="http://schemas.microsoft.com/office/drawing/2014/main" id="{6AF2B741-07AA-BAC8-93F9-453058B57A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280" y="2050120"/>
            <a:ext cx="1429748" cy="276999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/>
              <a:t>1/1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C3E3253-6895-F1FF-8ECA-FA116C4C2906}"/>
              </a:ext>
            </a:extLst>
          </p:cNvPr>
          <p:cNvSpPr txBox="1"/>
          <p:nvPr/>
        </p:nvSpPr>
        <p:spPr>
          <a:xfrm>
            <a:off x="7145688" y="2850241"/>
            <a:ext cx="3705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>
                <a:solidFill>
                  <a:srgbClr val="000000"/>
                </a:solidFill>
              </a:rPr>
              <a:t>NS </a:t>
            </a:r>
          </a:p>
        </p:txBody>
      </p:sp>
    </p:spTree>
    <p:extLst>
      <p:ext uri="{BB962C8B-B14F-4D97-AF65-F5344CB8AC3E}">
        <p14:creationId xmlns:p14="http://schemas.microsoft.com/office/powerpoint/2010/main" val="4249386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59449"/>
            <a:ext cx="4419600" cy="435268"/>
          </a:xfrm>
        </p:spPr>
        <p:txBody>
          <a:bodyPr/>
          <a:lstStyle/>
          <a:p>
            <a:r>
              <a:rPr lang="en-US" sz="2200" b="1" dirty="0">
                <a:solidFill>
                  <a:schemeClr val="accent1"/>
                </a:solidFill>
              </a:rPr>
              <a:t>Major Projects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5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A8DA46F-D920-EF31-E17F-D78414C3CDD8}"/>
              </a:ext>
            </a:extLst>
          </p:cNvPr>
          <p:cNvSpPr txBox="1">
            <a:spLocks/>
          </p:cNvSpPr>
          <p:nvPr/>
        </p:nvSpPr>
        <p:spPr>
          <a:xfrm>
            <a:off x="227172" y="3705852"/>
            <a:ext cx="4419600" cy="4352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dirty="0"/>
              <a:t>Other Project Highlights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6F4EC3-604F-F7C0-4C69-C34481C576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81" y="890416"/>
            <a:ext cx="8940048" cy="23933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370B38D-A2E8-4D90-B0CE-95DBED8EA6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152" y="4200578"/>
            <a:ext cx="8940048" cy="1475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471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55344"/>
            <a:ext cx="7594627" cy="446877"/>
          </a:xfrm>
        </p:spPr>
        <p:txBody>
          <a:bodyPr/>
          <a:lstStyle/>
          <a:p>
            <a:r>
              <a:rPr lang="en-US" sz="1800" dirty="0"/>
              <a:t>Percent Variance from IA </a:t>
            </a:r>
            <a:r>
              <a:rPr lang="en-US" sz="1800" u="sng" dirty="0"/>
              <a:t>Cost Range</a:t>
            </a:r>
            <a:r>
              <a:rPr lang="en-US" sz="1800" dirty="0"/>
              <a:t> – Revision Request Projects</a:t>
            </a:r>
            <a:endParaRPr lang="en-US" sz="1800" b="1" dirty="0">
              <a:solidFill>
                <a:schemeClr val="accent1"/>
              </a:solidFill>
            </a:endParaRPr>
          </a:p>
        </p:txBody>
      </p:sp>
      <p:cxnSp>
        <p:nvCxnSpPr>
          <p:cNvPr id="4" name="Straight Connector 3"/>
          <p:cNvCxnSpPr>
            <a:cxnSpLocks/>
          </p:cNvCxnSpPr>
          <p:nvPr/>
        </p:nvCxnSpPr>
        <p:spPr>
          <a:xfrm flipV="1">
            <a:off x="1046155" y="4087864"/>
            <a:ext cx="7210474" cy="5732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245452" y="3425055"/>
            <a:ext cx="32192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10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508756" y="6312574"/>
            <a:ext cx="3299447" cy="38213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 rot="16200000">
            <a:off x="7950199" y="2475938"/>
            <a:ext cx="14613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100" dirty="0">
                <a:solidFill>
                  <a:prstClr val="black"/>
                </a:solidFill>
                <a:latin typeface="Calibri" panose="020F0502020204030204" pitchFamily="34" charset="0"/>
              </a:rPr>
              <a:t>Exceeds IA Range</a:t>
            </a:r>
          </a:p>
          <a:p>
            <a:pPr algn="ctr" defTabSz="457200"/>
            <a:r>
              <a:rPr lang="en-US" sz="1100" dirty="0">
                <a:solidFill>
                  <a:prstClr val="black"/>
                </a:solidFill>
                <a:latin typeface="Calibri" panose="020F0502020204030204" pitchFamily="34" charset="0"/>
              </a:rPr>
              <a:t>12 Projects</a:t>
            </a:r>
          </a:p>
        </p:txBody>
      </p:sp>
      <p:sp>
        <p:nvSpPr>
          <p:cNvPr id="31" name="Right Brace 30"/>
          <p:cNvSpPr/>
          <p:nvPr/>
        </p:nvSpPr>
        <p:spPr>
          <a:xfrm>
            <a:off x="8115413" y="1270309"/>
            <a:ext cx="290828" cy="2727110"/>
          </a:xfrm>
          <a:prstGeom prst="rightBrace">
            <a:avLst>
              <a:gd name="adj1" fmla="val 0"/>
              <a:gd name="adj2" fmla="val 50000"/>
            </a:avLst>
          </a:prstGeom>
          <a:noFill/>
          <a:ln w="25400" cap="flat" cmpd="sng" algn="ctr">
            <a:solidFill>
              <a:schemeClr val="accent1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defTabSz="457200">
              <a:defRPr/>
            </a:pPr>
            <a:endParaRPr lang="en-US" kern="0">
              <a:solidFill>
                <a:prstClr val="black"/>
              </a:solidFill>
            </a:endParaRPr>
          </a:p>
        </p:txBody>
      </p:sp>
      <p:sp>
        <p:nvSpPr>
          <p:cNvPr id="34" name="Right Brace 33"/>
          <p:cNvSpPr/>
          <p:nvPr/>
        </p:nvSpPr>
        <p:spPr>
          <a:xfrm>
            <a:off x="8117890" y="4177887"/>
            <a:ext cx="321765" cy="1152349"/>
          </a:xfrm>
          <a:prstGeom prst="rightBrace">
            <a:avLst>
              <a:gd name="adj1" fmla="val 0"/>
              <a:gd name="adj2" fmla="val 50000"/>
            </a:avLst>
          </a:prstGeom>
          <a:noFill/>
          <a:ln w="25400" cap="flat" cmpd="sng" algn="ctr">
            <a:solidFill>
              <a:schemeClr val="accent1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defTabSz="457200">
              <a:defRPr/>
            </a:pPr>
            <a:endParaRPr lang="en-US" kern="0">
              <a:solidFill>
                <a:prstClr val="black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 rot="16200000">
            <a:off x="8089402" y="4649857"/>
            <a:ext cx="10754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100" dirty="0">
                <a:solidFill>
                  <a:prstClr val="black"/>
                </a:solidFill>
                <a:latin typeface="Calibri" panose="020F0502020204030204" pitchFamily="34" charset="0"/>
              </a:rPr>
              <a:t>Below IA Range</a:t>
            </a:r>
          </a:p>
          <a:p>
            <a:pPr algn="ctr" defTabSz="457200"/>
            <a:r>
              <a:rPr lang="en-US" sz="1100" dirty="0">
                <a:solidFill>
                  <a:prstClr val="black"/>
                </a:solidFill>
                <a:latin typeface="Calibri" panose="020F0502020204030204" pitchFamily="34" charset="0"/>
              </a:rPr>
              <a:t>2 Projects</a:t>
            </a:r>
          </a:p>
        </p:txBody>
      </p:sp>
      <p:sp>
        <p:nvSpPr>
          <p:cNvPr id="36" name="TextBox 35"/>
          <p:cNvSpPr txBox="1"/>
          <p:nvPr/>
        </p:nvSpPr>
        <p:spPr>
          <a:xfrm rot="16200000">
            <a:off x="8384054" y="3907554"/>
            <a:ext cx="11123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100" dirty="0">
                <a:solidFill>
                  <a:prstClr val="black"/>
                </a:solidFill>
                <a:latin typeface="Calibri" panose="020F0502020204030204" pitchFamily="34" charset="0"/>
              </a:rPr>
              <a:t>Within IA Range</a:t>
            </a:r>
          </a:p>
          <a:p>
            <a:pPr algn="ctr" defTabSz="457200"/>
            <a:r>
              <a:rPr lang="en-US" sz="1100" dirty="0">
                <a:latin typeface="Calibri" panose="020F0502020204030204" pitchFamily="34" charset="0"/>
              </a:rPr>
              <a:t>15</a:t>
            </a:r>
            <a:r>
              <a:rPr lang="en-US" sz="110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sz="1100" dirty="0">
                <a:solidFill>
                  <a:prstClr val="black"/>
                </a:solidFill>
                <a:latin typeface="Calibri" panose="020F0502020204030204" pitchFamily="34" charset="0"/>
              </a:rPr>
              <a:t>Projects</a:t>
            </a:r>
          </a:p>
        </p:txBody>
      </p:sp>
      <p:cxnSp>
        <p:nvCxnSpPr>
          <p:cNvPr id="12" name="Straight Arrow Connector 11"/>
          <p:cNvCxnSpPr>
            <a:cxnSpLocks/>
          </p:cNvCxnSpPr>
          <p:nvPr/>
        </p:nvCxnSpPr>
        <p:spPr>
          <a:xfrm flipH="1" flipV="1">
            <a:off x="8311297" y="4103348"/>
            <a:ext cx="403020" cy="5485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045657" y="6314398"/>
            <a:ext cx="1847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prstClr val="black"/>
                </a:solidFill>
              </a:rPr>
              <a:t>If actual spend falls within the IA range the variance is 0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/>
          <a:srcRect t="38752" b="35442"/>
          <a:stretch/>
        </p:blipFill>
        <p:spPr>
          <a:xfrm>
            <a:off x="2589616" y="6420038"/>
            <a:ext cx="1450756" cy="21459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24765" y="6525293"/>
            <a:ext cx="381000" cy="220662"/>
          </a:xfrm>
        </p:spPr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 rot="16200000">
            <a:off x="-1021818" y="3212371"/>
            <a:ext cx="23052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Actual $ Variance from IA Range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560900" y="5742921"/>
            <a:ext cx="161775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100" dirty="0">
                <a:solidFill>
                  <a:prstClr val="black"/>
                </a:solidFill>
                <a:latin typeface="Calibri" panose="020F0502020204030204" pitchFamily="34" charset="0"/>
              </a:rPr>
              <a:t>2022</a:t>
            </a:r>
          </a:p>
          <a:p>
            <a:pPr algn="ctr" defTabSz="457200"/>
            <a:r>
              <a:rPr lang="en-US" sz="1100" dirty="0">
                <a:latin typeface="Calibri" panose="020F0502020204030204" pitchFamily="34" charset="0"/>
              </a:rPr>
              <a:t>11 Projects</a:t>
            </a:r>
          </a:p>
          <a:p>
            <a:pPr algn="ctr" defTabSz="457200"/>
            <a:r>
              <a:rPr lang="en-US" sz="1100" dirty="0">
                <a:latin typeface="Calibri" panose="020F0502020204030204" pitchFamily="34" charset="0"/>
              </a:rPr>
              <a:t>23 Revision Requests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798826" y="5706562"/>
            <a:ext cx="145388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100" dirty="0">
                <a:solidFill>
                  <a:prstClr val="black"/>
                </a:solidFill>
                <a:latin typeface="Calibri" panose="020F0502020204030204" pitchFamily="34" charset="0"/>
              </a:rPr>
              <a:t>2023</a:t>
            </a:r>
          </a:p>
          <a:p>
            <a:pPr algn="ctr" defTabSz="457200"/>
            <a:r>
              <a:rPr lang="en-US" sz="1100" dirty="0">
                <a:latin typeface="Calibri" panose="020F0502020204030204" pitchFamily="34" charset="0"/>
              </a:rPr>
              <a:t>7 Projects</a:t>
            </a:r>
          </a:p>
          <a:p>
            <a:pPr algn="ctr" defTabSz="457200"/>
            <a:r>
              <a:rPr lang="en-US" sz="1100" dirty="0">
                <a:latin typeface="Calibri" panose="020F0502020204030204" pitchFamily="34" charset="0"/>
              </a:rPr>
              <a:t>12 Revision Requests</a:t>
            </a:r>
          </a:p>
        </p:txBody>
      </p:sp>
      <p:sp>
        <p:nvSpPr>
          <p:cNvPr id="60" name="Right Brace 59"/>
          <p:cNvSpPr/>
          <p:nvPr/>
        </p:nvSpPr>
        <p:spPr>
          <a:xfrm rot="5400000">
            <a:off x="2152522" y="4251378"/>
            <a:ext cx="434506" cy="2592225"/>
          </a:xfrm>
          <a:prstGeom prst="rightBrace">
            <a:avLst>
              <a:gd name="adj1" fmla="val 0"/>
              <a:gd name="adj2" fmla="val 50000"/>
            </a:avLst>
          </a:prstGeom>
          <a:noFill/>
          <a:ln w="25400" cap="flat" cmpd="sng" algn="ctr">
            <a:solidFill>
              <a:schemeClr val="accent1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defTabSz="457200">
              <a:defRPr/>
            </a:pPr>
            <a:endParaRPr lang="en-US" kern="0">
              <a:solidFill>
                <a:prstClr val="black"/>
              </a:solidFill>
            </a:endParaRPr>
          </a:p>
        </p:txBody>
      </p:sp>
      <p:sp>
        <p:nvSpPr>
          <p:cNvPr id="61" name="Right Brace 60"/>
          <p:cNvSpPr/>
          <p:nvPr/>
        </p:nvSpPr>
        <p:spPr>
          <a:xfrm rot="5400000">
            <a:off x="4318192" y="4681124"/>
            <a:ext cx="392885" cy="1730714"/>
          </a:xfrm>
          <a:prstGeom prst="rightBrace">
            <a:avLst>
              <a:gd name="adj1" fmla="val 0"/>
              <a:gd name="adj2" fmla="val 50000"/>
            </a:avLst>
          </a:prstGeom>
          <a:noFill/>
          <a:ln w="25400" cap="flat" cmpd="sng" algn="ctr">
            <a:solidFill>
              <a:schemeClr val="accent1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defTabSz="457200">
              <a:defRPr/>
            </a:pPr>
            <a:endParaRPr lang="en-US" kern="0">
              <a:solidFill>
                <a:prstClr val="black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028247" y="5742921"/>
            <a:ext cx="145388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100" dirty="0">
                <a:solidFill>
                  <a:prstClr val="black"/>
                </a:solidFill>
                <a:latin typeface="Calibri" panose="020F0502020204030204" pitchFamily="34" charset="0"/>
              </a:rPr>
              <a:t>2024</a:t>
            </a:r>
          </a:p>
          <a:p>
            <a:pPr algn="ctr" defTabSz="457200"/>
            <a:r>
              <a:rPr lang="en-US" sz="1100" dirty="0">
                <a:latin typeface="Calibri" panose="020F0502020204030204" pitchFamily="34" charset="0"/>
              </a:rPr>
              <a:t>11 Projects</a:t>
            </a:r>
          </a:p>
          <a:p>
            <a:pPr algn="ctr" defTabSz="457200"/>
            <a:r>
              <a:rPr lang="en-US" sz="1100" dirty="0">
                <a:latin typeface="Calibri" panose="020F0502020204030204" pitchFamily="34" charset="0"/>
              </a:rPr>
              <a:t>18 Revision Requests</a:t>
            </a:r>
            <a:endParaRPr lang="en-US" sz="800" dirty="0">
              <a:latin typeface="Calibri" panose="020F0502020204030204" pitchFamily="34" charset="0"/>
            </a:endParaRPr>
          </a:p>
        </p:txBody>
      </p:sp>
      <p:cxnSp>
        <p:nvCxnSpPr>
          <p:cNvPr id="24" name="Straight Connector 23"/>
          <p:cNvCxnSpPr>
            <a:cxnSpLocks/>
          </p:cNvCxnSpPr>
          <p:nvPr/>
        </p:nvCxnSpPr>
        <p:spPr>
          <a:xfrm flipH="1">
            <a:off x="3650749" y="1270309"/>
            <a:ext cx="15139" cy="4119702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</a:ln>
          <a:effectLst/>
        </p:spPr>
      </p:cxn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5360565" y="1250051"/>
            <a:ext cx="33970" cy="413996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5865219" y="6311009"/>
            <a:ext cx="2509452" cy="400110"/>
          </a:xfrm>
          <a:prstGeom prst="rect">
            <a:avLst/>
          </a:prstGeom>
          <a:solidFill>
            <a:srgbClr val="FFFFCC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u="sng" dirty="0">
                <a:solidFill>
                  <a:prstClr val="black"/>
                </a:solidFill>
              </a:rPr>
              <a:t>Note:</a:t>
            </a:r>
            <a:r>
              <a:rPr lang="en-US" sz="1000" dirty="0">
                <a:solidFill>
                  <a:prstClr val="black"/>
                </a:solidFill>
              </a:rPr>
              <a:t> Graph compares the posted IA cost range with the actual project spend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147173" y="3685019"/>
            <a:ext cx="228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1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813592" y="4092103"/>
            <a:ext cx="24302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4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110034" y="4094987"/>
            <a:ext cx="17081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5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313975" y="4098487"/>
            <a:ext cx="228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6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575699" y="4091514"/>
            <a:ext cx="31796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7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814552" y="4953339"/>
            <a:ext cx="1691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8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043796" y="4070165"/>
            <a:ext cx="19600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9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440475" y="4076811"/>
            <a:ext cx="325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11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694949" y="2853362"/>
            <a:ext cx="325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12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950998" y="4549042"/>
            <a:ext cx="325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13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132397" y="3953102"/>
            <a:ext cx="3983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14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406969" y="1642072"/>
            <a:ext cx="325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15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4631102" y="4082636"/>
            <a:ext cx="3224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16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859710" y="4094987"/>
            <a:ext cx="325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17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102381" y="4077695"/>
            <a:ext cx="310950" cy="21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18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5594550" y="3812092"/>
            <a:ext cx="325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20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7230069" y="4104392"/>
            <a:ext cx="325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27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6056476" y="3508062"/>
            <a:ext cx="325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22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6288256" y="3270045"/>
            <a:ext cx="325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23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534687" y="4094987"/>
            <a:ext cx="3518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24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6767813" y="3689748"/>
            <a:ext cx="325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25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6978819" y="4098214"/>
            <a:ext cx="325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26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C27B0D-F925-9110-8627-4C9BC9957A8A}"/>
              </a:ext>
            </a:extLst>
          </p:cNvPr>
          <p:cNvSpPr txBox="1"/>
          <p:nvPr/>
        </p:nvSpPr>
        <p:spPr>
          <a:xfrm>
            <a:off x="4857256" y="1563481"/>
            <a:ext cx="196919" cy="8580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590921-AC97-C33F-EE34-37A456464734}"/>
              </a:ext>
            </a:extLst>
          </p:cNvPr>
          <p:cNvSpPr txBox="1"/>
          <p:nvPr/>
        </p:nvSpPr>
        <p:spPr>
          <a:xfrm>
            <a:off x="1616499" y="4082642"/>
            <a:ext cx="228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40D2B87-8168-6C7A-A9AD-16067BA21B67}"/>
              </a:ext>
            </a:extLst>
          </p:cNvPr>
          <p:cNvSpPr txBox="1"/>
          <p:nvPr/>
        </p:nvSpPr>
        <p:spPr>
          <a:xfrm>
            <a:off x="1400113" y="4087864"/>
            <a:ext cx="228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AA589B6-E4C3-9549-D017-1E6CF69AB851}"/>
              </a:ext>
            </a:extLst>
          </p:cNvPr>
          <p:cNvSpPr txBox="1"/>
          <p:nvPr/>
        </p:nvSpPr>
        <p:spPr>
          <a:xfrm>
            <a:off x="7504673" y="4098214"/>
            <a:ext cx="3072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28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C947519-CB26-F323-565A-38E42C339EED}"/>
              </a:ext>
            </a:extLst>
          </p:cNvPr>
          <p:cNvSpPr txBox="1"/>
          <p:nvPr/>
        </p:nvSpPr>
        <p:spPr>
          <a:xfrm>
            <a:off x="7729262" y="4091514"/>
            <a:ext cx="3143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29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03139E6-FE06-97CE-F863-70E6D081B0A7}"/>
              </a:ext>
            </a:extLst>
          </p:cNvPr>
          <p:cNvSpPr txBox="1"/>
          <p:nvPr/>
        </p:nvSpPr>
        <p:spPr>
          <a:xfrm>
            <a:off x="5869203" y="3797470"/>
            <a:ext cx="3072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21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6D277FC-DFD5-D403-9F29-FCE221DE68BE}"/>
              </a:ext>
            </a:extLst>
          </p:cNvPr>
          <p:cNvSpPr txBox="1"/>
          <p:nvPr/>
        </p:nvSpPr>
        <p:spPr>
          <a:xfrm>
            <a:off x="5394535" y="1290374"/>
            <a:ext cx="3072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19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280432C-E74B-86AE-DD41-1FA883EEA322}"/>
              </a:ext>
            </a:extLst>
          </p:cNvPr>
          <p:cNvCxnSpPr>
            <a:cxnSpLocks/>
          </p:cNvCxnSpPr>
          <p:nvPr/>
        </p:nvCxnSpPr>
        <p:spPr>
          <a:xfrm flipH="1">
            <a:off x="975604" y="1291673"/>
            <a:ext cx="185806" cy="949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68B5DA1-5E5E-32EC-5720-7AC979CB9916}"/>
              </a:ext>
            </a:extLst>
          </p:cNvPr>
          <p:cNvCxnSpPr>
            <a:cxnSpLocks/>
          </p:cNvCxnSpPr>
          <p:nvPr/>
        </p:nvCxnSpPr>
        <p:spPr>
          <a:xfrm flipH="1">
            <a:off x="971125" y="1359174"/>
            <a:ext cx="176949" cy="1003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ight Brace 62"/>
          <p:cNvSpPr/>
          <p:nvPr/>
        </p:nvSpPr>
        <p:spPr>
          <a:xfrm rot="5400000">
            <a:off x="6550179" y="4195497"/>
            <a:ext cx="360325" cy="2689382"/>
          </a:xfrm>
          <a:prstGeom prst="rightBrace">
            <a:avLst>
              <a:gd name="adj1" fmla="val 0"/>
              <a:gd name="adj2" fmla="val 50000"/>
            </a:avLst>
          </a:prstGeom>
          <a:noFill/>
          <a:ln w="25400" cap="flat" cmpd="sng" algn="ctr">
            <a:solidFill>
              <a:schemeClr val="accent1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defTabSz="457200">
              <a:defRPr/>
            </a:pPr>
            <a:endParaRPr lang="en-US" kern="0">
              <a:solidFill>
                <a:prstClr val="black"/>
              </a:solidFill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21432F15-B0AB-4985-B74C-A2773AD818F8}"/>
              </a:ext>
            </a:extLst>
          </p:cNvPr>
          <p:cNvGraphicFramePr>
            <a:graphicFrameLocks/>
          </p:cNvGraphicFramePr>
          <p:nvPr/>
        </p:nvGraphicFramePr>
        <p:xfrm>
          <a:off x="621946" y="665567"/>
          <a:ext cx="7644831" cy="4793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707D2C60-C305-2678-4F16-1EDCB2245605}"/>
              </a:ext>
            </a:extLst>
          </p:cNvPr>
          <p:cNvSpPr txBox="1"/>
          <p:nvPr/>
        </p:nvSpPr>
        <p:spPr>
          <a:xfrm>
            <a:off x="953789" y="791182"/>
            <a:ext cx="176949" cy="4161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423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55344"/>
            <a:ext cx="7993774" cy="446877"/>
          </a:xfrm>
        </p:spPr>
        <p:txBody>
          <a:bodyPr/>
          <a:lstStyle/>
          <a:p>
            <a:r>
              <a:rPr lang="en-US" sz="1800" dirty="0"/>
              <a:t>Variance from IA </a:t>
            </a:r>
            <a:r>
              <a:rPr lang="en-US" sz="1800" u="sng" dirty="0"/>
              <a:t>Cost Range</a:t>
            </a:r>
            <a:r>
              <a:rPr lang="en-US" sz="1800" dirty="0"/>
              <a:t> – Revision Request Projects</a:t>
            </a:r>
            <a:endParaRPr lang="en-US" sz="1800" b="1" dirty="0">
              <a:solidFill>
                <a:schemeClr val="accent1"/>
              </a:solidFill>
            </a:endParaRPr>
          </a:p>
        </p:txBody>
      </p:sp>
      <p:cxnSp>
        <p:nvCxnSpPr>
          <p:cNvPr id="4" name="Straight Connector 3"/>
          <p:cNvCxnSpPr>
            <a:cxnSpLocks/>
          </p:cNvCxnSpPr>
          <p:nvPr/>
        </p:nvCxnSpPr>
        <p:spPr>
          <a:xfrm>
            <a:off x="1264543" y="4084137"/>
            <a:ext cx="6608531" cy="8832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070132" y="4095614"/>
            <a:ext cx="32192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10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508756" y="6312574"/>
            <a:ext cx="3299447" cy="38213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 rot="16200000">
            <a:off x="7778644" y="2398311"/>
            <a:ext cx="14613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Exceeds IA Range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12 Projects</a:t>
            </a:r>
          </a:p>
        </p:txBody>
      </p:sp>
      <p:sp>
        <p:nvSpPr>
          <p:cNvPr id="31" name="Right Brace 30"/>
          <p:cNvSpPr/>
          <p:nvPr/>
        </p:nvSpPr>
        <p:spPr>
          <a:xfrm>
            <a:off x="7963158" y="1026509"/>
            <a:ext cx="306561" cy="2941075"/>
          </a:xfrm>
          <a:prstGeom prst="rightBrace">
            <a:avLst>
              <a:gd name="adj1" fmla="val 0"/>
              <a:gd name="adj2" fmla="val 50000"/>
            </a:avLst>
          </a:prstGeom>
          <a:noFill/>
          <a:ln w="25400" cap="flat" cmpd="sng" algn="ctr">
            <a:solidFill>
              <a:schemeClr val="accent1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4" name="Right Brace 33"/>
          <p:cNvSpPr/>
          <p:nvPr/>
        </p:nvSpPr>
        <p:spPr>
          <a:xfrm>
            <a:off x="8035657" y="4219809"/>
            <a:ext cx="304803" cy="1149037"/>
          </a:xfrm>
          <a:prstGeom prst="rightBrace">
            <a:avLst>
              <a:gd name="adj1" fmla="val 0"/>
              <a:gd name="adj2" fmla="val 50000"/>
            </a:avLst>
          </a:prstGeom>
          <a:noFill/>
          <a:ln w="25400" cap="flat" cmpd="sng" algn="ctr">
            <a:solidFill>
              <a:schemeClr val="accent1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5" name="TextBox 34"/>
          <p:cNvSpPr txBox="1"/>
          <p:nvPr/>
        </p:nvSpPr>
        <p:spPr>
          <a:xfrm rot="16200000">
            <a:off x="7990741" y="4857966"/>
            <a:ext cx="10827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Below IA Range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 Projects</a:t>
            </a:r>
          </a:p>
        </p:txBody>
      </p:sp>
      <p:sp>
        <p:nvSpPr>
          <p:cNvPr id="36" name="TextBox 35"/>
          <p:cNvSpPr txBox="1"/>
          <p:nvPr/>
        </p:nvSpPr>
        <p:spPr>
          <a:xfrm rot="16200000">
            <a:off x="8083124" y="3815408"/>
            <a:ext cx="11123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Within IA Range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15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Projects</a:t>
            </a:r>
          </a:p>
        </p:txBody>
      </p:sp>
      <p:cxnSp>
        <p:nvCxnSpPr>
          <p:cNvPr id="12" name="Straight Arrow Connector 11"/>
          <p:cNvCxnSpPr>
            <a:cxnSpLocks/>
          </p:cNvCxnSpPr>
          <p:nvPr/>
        </p:nvCxnSpPr>
        <p:spPr>
          <a:xfrm flipH="1" flipV="1">
            <a:off x="7955486" y="4093244"/>
            <a:ext cx="419185" cy="7598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045657" y="6314398"/>
            <a:ext cx="1847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If actual spend falls within the IA range the variance is 0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/>
          <a:srcRect t="38752" b="35442"/>
          <a:stretch/>
        </p:blipFill>
        <p:spPr>
          <a:xfrm>
            <a:off x="2589616" y="6420038"/>
            <a:ext cx="1450756" cy="21459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24765" y="6525293"/>
            <a:ext cx="381000" cy="220662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93BD3E-1E9A-4970-A6F7-E7AC52762E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8" name="TextBox 67"/>
          <p:cNvSpPr txBox="1"/>
          <p:nvPr/>
        </p:nvSpPr>
        <p:spPr>
          <a:xfrm rot="16200000">
            <a:off x="-1021818" y="3212371"/>
            <a:ext cx="23052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Actual $ Variance from IA Range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642865" y="5735526"/>
            <a:ext cx="161775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2022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11 Projects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23 Revision Requests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481342" y="5750675"/>
            <a:ext cx="145388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2023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7 Projects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12 Revision Requests</a:t>
            </a:r>
          </a:p>
        </p:txBody>
      </p:sp>
      <p:sp>
        <p:nvSpPr>
          <p:cNvPr id="60" name="Right Brace 59"/>
          <p:cNvSpPr/>
          <p:nvPr/>
        </p:nvSpPr>
        <p:spPr>
          <a:xfrm rot="5400000">
            <a:off x="2240209" y="4420731"/>
            <a:ext cx="345511" cy="2284078"/>
          </a:xfrm>
          <a:prstGeom prst="rightBrace">
            <a:avLst>
              <a:gd name="adj1" fmla="val 0"/>
              <a:gd name="adj2" fmla="val 50000"/>
            </a:avLst>
          </a:prstGeom>
          <a:noFill/>
          <a:ln w="25400" cap="flat" cmpd="sng" algn="ctr">
            <a:solidFill>
              <a:schemeClr val="accent1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1" name="Right Brace 60"/>
          <p:cNvSpPr/>
          <p:nvPr/>
        </p:nvSpPr>
        <p:spPr>
          <a:xfrm rot="5400000">
            <a:off x="4000959" y="4911554"/>
            <a:ext cx="411108" cy="1288070"/>
          </a:xfrm>
          <a:prstGeom prst="rightBrace">
            <a:avLst>
              <a:gd name="adj1" fmla="val 0"/>
              <a:gd name="adj2" fmla="val 50000"/>
            </a:avLst>
          </a:prstGeom>
          <a:noFill/>
          <a:ln w="25400" cap="flat" cmpd="sng" algn="ctr">
            <a:solidFill>
              <a:schemeClr val="accent1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662659" y="5745371"/>
            <a:ext cx="145388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2024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11 Projects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18 Revision Requests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24" name="Straight Connector 23"/>
          <p:cNvCxnSpPr>
            <a:cxnSpLocks/>
          </p:cNvCxnSpPr>
          <p:nvPr/>
        </p:nvCxnSpPr>
        <p:spPr>
          <a:xfrm>
            <a:off x="3562477" y="1042025"/>
            <a:ext cx="0" cy="4320432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</a:ln>
          <a:effectLst/>
        </p:spPr>
      </p:cxnSp>
      <p:cxnSp>
        <p:nvCxnSpPr>
          <p:cNvPr id="25" name="Straight Connector 24"/>
          <p:cNvCxnSpPr>
            <a:cxnSpLocks/>
            <a:endCxn id="61" idx="0"/>
          </p:cNvCxnSpPr>
          <p:nvPr/>
        </p:nvCxnSpPr>
        <p:spPr>
          <a:xfrm flipH="1">
            <a:off x="4850548" y="1029603"/>
            <a:ext cx="1" cy="4320432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5865219" y="6311009"/>
            <a:ext cx="2509452" cy="400110"/>
          </a:xfrm>
          <a:prstGeom prst="rect">
            <a:avLst/>
          </a:prstGeom>
          <a:solidFill>
            <a:srgbClr val="FFFFCC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Note: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Graph compares the posted IA cost range with the actual project spend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195486" y="2147657"/>
            <a:ext cx="228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737228" y="4100842"/>
            <a:ext cx="228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964542" y="4104336"/>
            <a:ext cx="17081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176505" y="4103443"/>
            <a:ext cx="228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6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436538" y="4096090"/>
            <a:ext cx="31796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7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674830" y="4857966"/>
            <a:ext cx="228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8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889661" y="4097682"/>
            <a:ext cx="19600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9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295301" y="4103443"/>
            <a:ext cx="325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11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458151" y="1247436"/>
            <a:ext cx="325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12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499213" y="4884956"/>
            <a:ext cx="325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13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690283" y="4095614"/>
            <a:ext cx="3983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14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939217" y="2748649"/>
            <a:ext cx="325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15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4150304" y="4113143"/>
            <a:ext cx="3224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16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371118" y="4111937"/>
            <a:ext cx="325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17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4614856" y="4113706"/>
            <a:ext cx="310950" cy="21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18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5052732" y="4092969"/>
            <a:ext cx="325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20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6596795" y="4104336"/>
            <a:ext cx="325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27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5491991" y="3834374"/>
            <a:ext cx="325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22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743663" y="3474697"/>
            <a:ext cx="325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23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5945766" y="4102476"/>
            <a:ext cx="3518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24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6168948" y="3828914"/>
            <a:ext cx="325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25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6389666" y="4096210"/>
            <a:ext cx="325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C27B0D-F925-9110-8627-4C9BC9957A8A}"/>
              </a:ext>
            </a:extLst>
          </p:cNvPr>
          <p:cNvSpPr txBox="1"/>
          <p:nvPr/>
        </p:nvSpPr>
        <p:spPr>
          <a:xfrm>
            <a:off x="4857256" y="1563481"/>
            <a:ext cx="196919" cy="8580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590921-AC97-C33F-EE34-37A456464734}"/>
              </a:ext>
            </a:extLst>
          </p:cNvPr>
          <p:cNvSpPr txBox="1"/>
          <p:nvPr/>
        </p:nvSpPr>
        <p:spPr>
          <a:xfrm>
            <a:off x="1541574" y="4097784"/>
            <a:ext cx="228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40D2B87-8168-6C7A-A9AD-16067BA21B67}"/>
              </a:ext>
            </a:extLst>
          </p:cNvPr>
          <p:cNvSpPr txBox="1"/>
          <p:nvPr/>
        </p:nvSpPr>
        <p:spPr>
          <a:xfrm>
            <a:off x="1350793" y="4096090"/>
            <a:ext cx="228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AA589B6-E4C3-9549-D017-1E6CF69AB851}"/>
              </a:ext>
            </a:extLst>
          </p:cNvPr>
          <p:cNvSpPr txBox="1"/>
          <p:nvPr/>
        </p:nvSpPr>
        <p:spPr>
          <a:xfrm>
            <a:off x="6842653" y="4088778"/>
            <a:ext cx="3072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28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C947519-CB26-F323-565A-38E42C339EED}"/>
              </a:ext>
            </a:extLst>
          </p:cNvPr>
          <p:cNvSpPr txBox="1"/>
          <p:nvPr/>
        </p:nvSpPr>
        <p:spPr>
          <a:xfrm>
            <a:off x="7103980" y="4110545"/>
            <a:ext cx="3143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29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03139E6-FE06-97CE-F863-70E6D081B0A7}"/>
              </a:ext>
            </a:extLst>
          </p:cNvPr>
          <p:cNvSpPr txBox="1"/>
          <p:nvPr/>
        </p:nvSpPr>
        <p:spPr>
          <a:xfrm>
            <a:off x="5292284" y="4095614"/>
            <a:ext cx="3072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6D277FC-DFD5-D403-9F29-FCE221DE68BE}"/>
              </a:ext>
            </a:extLst>
          </p:cNvPr>
          <p:cNvSpPr txBox="1"/>
          <p:nvPr/>
        </p:nvSpPr>
        <p:spPr>
          <a:xfrm>
            <a:off x="4859197" y="3122852"/>
            <a:ext cx="3072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19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4EE277D-5FAC-7023-3C15-97E8F0984091}"/>
              </a:ext>
            </a:extLst>
          </p:cNvPr>
          <p:cNvCxnSpPr>
            <a:cxnSpLocks/>
          </p:cNvCxnSpPr>
          <p:nvPr/>
        </p:nvCxnSpPr>
        <p:spPr>
          <a:xfrm flipH="1">
            <a:off x="1151404" y="1851154"/>
            <a:ext cx="196992" cy="1047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704FDA9C-BE3B-0493-9F21-1FCD9AC5C5B9}"/>
              </a:ext>
            </a:extLst>
          </p:cNvPr>
          <p:cNvCxnSpPr>
            <a:cxnSpLocks/>
          </p:cNvCxnSpPr>
          <p:nvPr/>
        </p:nvCxnSpPr>
        <p:spPr>
          <a:xfrm flipH="1">
            <a:off x="1187059" y="1903489"/>
            <a:ext cx="185806" cy="949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ight Brace 62"/>
          <p:cNvSpPr/>
          <p:nvPr/>
        </p:nvSpPr>
        <p:spPr>
          <a:xfrm rot="5400000">
            <a:off x="6216788" y="4028161"/>
            <a:ext cx="345629" cy="3078106"/>
          </a:xfrm>
          <a:prstGeom prst="rightBrace">
            <a:avLst>
              <a:gd name="adj1" fmla="val 0"/>
              <a:gd name="adj2" fmla="val 50000"/>
            </a:avLst>
          </a:prstGeom>
          <a:noFill/>
          <a:ln w="25400" cap="flat" cmpd="sng" algn="ctr">
            <a:solidFill>
              <a:schemeClr val="accent1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56C9A80-8165-6144-49BA-88F84302630A}"/>
              </a:ext>
            </a:extLst>
          </p:cNvPr>
          <p:cNvCxnSpPr>
            <a:cxnSpLocks/>
          </p:cNvCxnSpPr>
          <p:nvPr/>
        </p:nvCxnSpPr>
        <p:spPr>
          <a:xfrm flipH="1">
            <a:off x="1123980" y="2415769"/>
            <a:ext cx="185806" cy="949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BBFCBF4-FBF8-8699-7A53-1E48BAB333D9}"/>
              </a:ext>
            </a:extLst>
          </p:cNvPr>
          <p:cNvCxnSpPr>
            <a:cxnSpLocks/>
          </p:cNvCxnSpPr>
          <p:nvPr/>
        </p:nvCxnSpPr>
        <p:spPr>
          <a:xfrm flipH="1">
            <a:off x="1162075" y="2461876"/>
            <a:ext cx="185806" cy="949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C7621A43-096C-714E-0105-440F0F5C9C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976" y="2116304"/>
            <a:ext cx="114316" cy="85737"/>
          </a:xfrm>
          <a:prstGeom prst="rect">
            <a:avLst/>
          </a:prstGeom>
        </p:spPr>
      </p:pic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/>
          </p:cNvGraphicFramePr>
          <p:nvPr/>
        </p:nvGraphicFramePr>
        <p:xfrm>
          <a:off x="694685" y="951984"/>
          <a:ext cx="7178389" cy="46204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5" name="TextBox 64">
            <a:extLst>
              <a:ext uri="{FF2B5EF4-FFF2-40B4-BE49-F238E27FC236}">
                <a16:creationId xmlns:a16="http://schemas.microsoft.com/office/drawing/2014/main" id="{BFA61A2A-9A5E-E331-E19F-69D867E84DC1}"/>
              </a:ext>
            </a:extLst>
          </p:cNvPr>
          <p:cNvSpPr txBox="1"/>
          <p:nvPr/>
        </p:nvSpPr>
        <p:spPr>
          <a:xfrm>
            <a:off x="609600" y="2147657"/>
            <a:ext cx="617477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$500,000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89C14F3-4445-4A15-E4D3-20B1F29E662D}"/>
              </a:ext>
            </a:extLst>
          </p:cNvPr>
          <p:cNvSpPr txBox="1"/>
          <p:nvPr/>
        </p:nvSpPr>
        <p:spPr>
          <a:xfrm>
            <a:off x="635853" y="1524085"/>
            <a:ext cx="617477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$900,000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8657A458-5D1D-4F82-6FBB-E3095206616D}"/>
              </a:ext>
            </a:extLst>
          </p:cNvPr>
          <p:cNvSpPr txBox="1"/>
          <p:nvPr/>
        </p:nvSpPr>
        <p:spPr>
          <a:xfrm>
            <a:off x="635852" y="951984"/>
            <a:ext cx="617477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$950,000</a:t>
            </a:r>
          </a:p>
        </p:txBody>
      </p:sp>
    </p:spTree>
    <p:extLst>
      <p:ext uri="{BB962C8B-B14F-4D97-AF65-F5344CB8AC3E}">
        <p14:creationId xmlns:p14="http://schemas.microsoft.com/office/powerpoint/2010/main" val="2543989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>
            <a:cxnSpLocks/>
          </p:cNvCxnSpPr>
          <p:nvPr/>
        </p:nvCxnSpPr>
        <p:spPr>
          <a:xfrm>
            <a:off x="1469901" y="4015372"/>
            <a:ext cx="6486248" cy="6409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cxnSpLocks/>
          </p:cNvCxnSpPr>
          <p:nvPr/>
        </p:nvCxnSpPr>
        <p:spPr>
          <a:xfrm flipH="1">
            <a:off x="3839575" y="1135853"/>
            <a:ext cx="2" cy="4008067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</a:ln>
          <a:effectLst/>
        </p:spPr>
      </p:cxnSp>
      <p:sp>
        <p:nvSpPr>
          <p:cNvPr id="50" name="TextBox 49"/>
          <p:cNvSpPr txBox="1"/>
          <p:nvPr/>
        </p:nvSpPr>
        <p:spPr>
          <a:xfrm>
            <a:off x="3812377" y="4047178"/>
            <a:ext cx="325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12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55344"/>
            <a:ext cx="8077200" cy="446877"/>
          </a:xfrm>
        </p:spPr>
        <p:txBody>
          <a:bodyPr/>
          <a:lstStyle/>
          <a:p>
            <a:r>
              <a:rPr lang="en-US" sz="1800" dirty="0"/>
              <a:t>Percent Variance from IA </a:t>
            </a:r>
            <a:r>
              <a:rPr lang="en-US" sz="1800" u="sng" dirty="0"/>
              <a:t>Duration Range</a:t>
            </a:r>
            <a:r>
              <a:rPr lang="en-US" sz="1800" dirty="0"/>
              <a:t> – Revision Request Projects</a:t>
            </a:r>
            <a:endParaRPr lang="en-US" sz="1800" b="1" dirty="0">
              <a:solidFill>
                <a:schemeClr val="accent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 rot="16200000">
            <a:off x="7739176" y="2410935"/>
            <a:ext cx="14613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100" dirty="0">
                <a:solidFill>
                  <a:prstClr val="black"/>
                </a:solidFill>
                <a:latin typeface="Calibri" panose="020F0502020204030204" pitchFamily="34" charset="0"/>
              </a:rPr>
              <a:t>Exceeds IA Range</a:t>
            </a:r>
          </a:p>
          <a:p>
            <a:pPr algn="ctr" defTabSz="457200"/>
            <a:r>
              <a:rPr lang="en-US" sz="1100" dirty="0">
                <a:solidFill>
                  <a:prstClr val="black"/>
                </a:solidFill>
                <a:latin typeface="Calibri" panose="020F0502020204030204" pitchFamily="34" charset="0"/>
              </a:rPr>
              <a:t>10 Projects</a:t>
            </a:r>
          </a:p>
        </p:txBody>
      </p:sp>
      <p:sp>
        <p:nvSpPr>
          <p:cNvPr id="31" name="Right Brace 30"/>
          <p:cNvSpPr/>
          <p:nvPr/>
        </p:nvSpPr>
        <p:spPr>
          <a:xfrm>
            <a:off x="7904234" y="1135853"/>
            <a:ext cx="359248" cy="2789262"/>
          </a:xfrm>
          <a:prstGeom prst="rightBrace">
            <a:avLst>
              <a:gd name="adj1" fmla="val 0"/>
              <a:gd name="adj2" fmla="val 50000"/>
            </a:avLst>
          </a:prstGeom>
          <a:noFill/>
          <a:ln w="25400" cap="flat" cmpd="sng" algn="ctr">
            <a:solidFill>
              <a:schemeClr val="accent1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defTabSz="457200">
              <a:defRPr/>
            </a:pPr>
            <a:endParaRPr lang="en-US" kern="0">
              <a:solidFill>
                <a:prstClr val="black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 rot="16200000">
            <a:off x="7930899" y="4586501"/>
            <a:ext cx="10661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100" dirty="0">
                <a:solidFill>
                  <a:prstClr val="black"/>
                </a:solidFill>
                <a:latin typeface="Calibri" panose="020F0502020204030204" pitchFamily="34" charset="0"/>
              </a:rPr>
              <a:t>Below IA Range</a:t>
            </a:r>
          </a:p>
          <a:p>
            <a:pPr algn="ctr" defTabSz="457200"/>
            <a:r>
              <a:rPr lang="en-US" sz="1100" dirty="0">
                <a:solidFill>
                  <a:prstClr val="black"/>
                </a:solidFill>
                <a:latin typeface="Calibri" panose="020F0502020204030204" pitchFamily="34" charset="0"/>
              </a:rPr>
              <a:t>8 Projects</a:t>
            </a:r>
          </a:p>
        </p:txBody>
      </p:sp>
      <p:sp>
        <p:nvSpPr>
          <p:cNvPr id="36" name="TextBox 35"/>
          <p:cNvSpPr txBox="1"/>
          <p:nvPr/>
        </p:nvSpPr>
        <p:spPr>
          <a:xfrm rot="16200000">
            <a:off x="8144725" y="3810804"/>
            <a:ext cx="12781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100" dirty="0">
                <a:solidFill>
                  <a:prstClr val="black"/>
                </a:solidFill>
                <a:latin typeface="Calibri" panose="020F0502020204030204" pitchFamily="34" charset="0"/>
              </a:rPr>
              <a:t>Within IA Range</a:t>
            </a:r>
          </a:p>
          <a:p>
            <a:pPr algn="ctr" defTabSz="457200"/>
            <a:r>
              <a:rPr lang="en-US" sz="1100" dirty="0">
                <a:solidFill>
                  <a:prstClr val="black"/>
                </a:solidFill>
                <a:latin typeface="Calibri" panose="020F0502020204030204" pitchFamily="34" charset="0"/>
              </a:rPr>
              <a:t>11 Projects</a:t>
            </a:r>
          </a:p>
        </p:txBody>
      </p:sp>
      <p:cxnSp>
        <p:nvCxnSpPr>
          <p:cNvPr id="12" name="Straight Arrow Connector 11"/>
          <p:cNvCxnSpPr>
            <a:cxnSpLocks/>
          </p:cNvCxnSpPr>
          <p:nvPr/>
        </p:nvCxnSpPr>
        <p:spPr>
          <a:xfrm flipH="1">
            <a:off x="8050918" y="4017486"/>
            <a:ext cx="500522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24765" y="6525293"/>
            <a:ext cx="381000" cy="220662"/>
          </a:xfrm>
        </p:spPr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677767" y="5580228"/>
            <a:ext cx="192429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100" dirty="0">
                <a:solidFill>
                  <a:prstClr val="black"/>
                </a:solidFill>
                <a:latin typeface="Calibri" panose="020F0502020204030204" pitchFamily="34" charset="0"/>
              </a:rPr>
              <a:t>2022</a:t>
            </a:r>
          </a:p>
          <a:p>
            <a:pPr algn="ctr" defTabSz="457200"/>
            <a:r>
              <a:rPr lang="en-US" sz="1100" dirty="0">
                <a:latin typeface="Calibri" panose="020F0502020204030204" pitchFamily="34" charset="0"/>
              </a:rPr>
              <a:t>11 Projects</a:t>
            </a:r>
          </a:p>
          <a:p>
            <a:pPr algn="ctr" defTabSz="457200"/>
            <a:r>
              <a:rPr lang="en-US" sz="1100" dirty="0">
                <a:latin typeface="Calibri" panose="020F0502020204030204" pitchFamily="34" charset="0"/>
              </a:rPr>
              <a:t>23 Revision Requests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917700" y="5580228"/>
            <a:ext cx="145388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100" dirty="0">
                <a:solidFill>
                  <a:prstClr val="black"/>
                </a:solidFill>
                <a:latin typeface="Calibri" panose="020F0502020204030204" pitchFamily="34" charset="0"/>
              </a:rPr>
              <a:t>2023</a:t>
            </a:r>
          </a:p>
          <a:p>
            <a:pPr algn="ctr" defTabSz="457200"/>
            <a:r>
              <a:rPr lang="en-US" sz="1100" dirty="0">
                <a:latin typeface="Calibri" panose="020F0502020204030204" pitchFamily="34" charset="0"/>
              </a:rPr>
              <a:t>7 Projects</a:t>
            </a:r>
          </a:p>
          <a:p>
            <a:pPr algn="ctr" defTabSz="457200"/>
            <a:r>
              <a:rPr lang="en-US" sz="1100" dirty="0">
                <a:latin typeface="Calibri" panose="020F0502020204030204" pitchFamily="34" charset="0"/>
              </a:rPr>
              <a:t>12 Revision Requests</a:t>
            </a:r>
          </a:p>
        </p:txBody>
      </p:sp>
      <p:sp>
        <p:nvSpPr>
          <p:cNvPr id="60" name="Right Brace 59"/>
          <p:cNvSpPr/>
          <p:nvPr/>
        </p:nvSpPr>
        <p:spPr>
          <a:xfrm rot="5400000">
            <a:off x="2434452" y="4150415"/>
            <a:ext cx="402973" cy="2400463"/>
          </a:xfrm>
          <a:prstGeom prst="rightBrace">
            <a:avLst>
              <a:gd name="adj1" fmla="val 0"/>
              <a:gd name="adj2" fmla="val 50000"/>
            </a:avLst>
          </a:prstGeom>
          <a:noFill/>
          <a:ln w="25400" cap="flat" cmpd="sng" algn="ctr">
            <a:solidFill>
              <a:schemeClr val="accent1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defTabSz="457200">
              <a:defRPr/>
            </a:pPr>
            <a:endParaRPr lang="en-US" kern="0">
              <a:solidFill>
                <a:prstClr val="black"/>
              </a:solidFill>
            </a:endParaRPr>
          </a:p>
        </p:txBody>
      </p:sp>
      <p:sp>
        <p:nvSpPr>
          <p:cNvPr id="61" name="Right Brace 60"/>
          <p:cNvSpPr/>
          <p:nvPr/>
        </p:nvSpPr>
        <p:spPr>
          <a:xfrm rot="5400000">
            <a:off x="4445284" y="4554516"/>
            <a:ext cx="391910" cy="1603328"/>
          </a:xfrm>
          <a:prstGeom prst="rightBrace">
            <a:avLst>
              <a:gd name="adj1" fmla="val 0"/>
              <a:gd name="adj2" fmla="val 50000"/>
            </a:avLst>
          </a:prstGeom>
          <a:noFill/>
          <a:ln w="25400" cap="flat" cmpd="sng" algn="ctr">
            <a:solidFill>
              <a:schemeClr val="accent1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defTabSz="457200">
              <a:defRPr/>
            </a:pPr>
            <a:endParaRPr lang="en-US" kern="0">
              <a:solidFill>
                <a:prstClr val="black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959519" y="5548331"/>
            <a:ext cx="145388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100" dirty="0">
                <a:solidFill>
                  <a:prstClr val="black"/>
                </a:solidFill>
                <a:latin typeface="Calibri" panose="020F0502020204030204" pitchFamily="34" charset="0"/>
              </a:rPr>
              <a:t>2024</a:t>
            </a:r>
          </a:p>
          <a:p>
            <a:pPr algn="ctr" defTabSz="457200"/>
            <a:r>
              <a:rPr lang="en-US" sz="1100" dirty="0">
                <a:latin typeface="Calibri" panose="020F0502020204030204" pitchFamily="34" charset="0"/>
              </a:rPr>
              <a:t>11 Projects</a:t>
            </a:r>
          </a:p>
          <a:p>
            <a:pPr algn="ctr" defTabSz="457200"/>
            <a:r>
              <a:rPr lang="en-US" sz="1100" dirty="0">
                <a:latin typeface="Calibri" panose="020F0502020204030204" pitchFamily="34" charset="0"/>
              </a:rPr>
              <a:t>18 Revision Requests</a:t>
            </a: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5442906" y="1153578"/>
            <a:ext cx="6805" cy="3990342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</a:ln>
          <a:effectLst/>
        </p:spPr>
      </p:cxnSp>
      <p:sp>
        <p:nvSpPr>
          <p:cNvPr id="27" name="Rectangle 26"/>
          <p:cNvSpPr/>
          <p:nvPr/>
        </p:nvSpPr>
        <p:spPr>
          <a:xfrm>
            <a:off x="2362200" y="6301775"/>
            <a:ext cx="3451617" cy="39585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3839577" y="6302050"/>
            <a:ext cx="2070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If actual duration falls within the IA range the variance is 0.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5156" y="6388656"/>
            <a:ext cx="1518407" cy="2191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2" name="TextBox 31"/>
          <p:cNvSpPr txBox="1"/>
          <p:nvPr/>
        </p:nvSpPr>
        <p:spPr>
          <a:xfrm>
            <a:off x="5851897" y="6305490"/>
            <a:ext cx="2825751" cy="400110"/>
          </a:xfrm>
          <a:prstGeom prst="rect">
            <a:avLst/>
          </a:prstGeom>
          <a:solidFill>
            <a:srgbClr val="FFFFCC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u="sng" dirty="0"/>
              <a:t>Note</a:t>
            </a:r>
            <a:r>
              <a:rPr lang="en-US" sz="1000" dirty="0"/>
              <a:t>: Graph compares the posted IA duration range with the actual project duration</a:t>
            </a:r>
          </a:p>
        </p:txBody>
      </p:sp>
      <p:sp>
        <p:nvSpPr>
          <p:cNvPr id="33" name="TextBox 32"/>
          <p:cNvSpPr txBox="1"/>
          <p:nvPr/>
        </p:nvSpPr>
        <p:spPr>
          <a:xfrm rot="16200000">
            <a:off x="-1010707" y="3056779"/>
            <a:ext cx="23052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Number of Months from IA Range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535687" y="3079861"/>
            <a:ext cx="2067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738282" y="4300318"/>
            <a:ext cx="228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2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936139" y="4037347"/>
            <a:ext cx="25940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3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153856" y="4034821"/>
            <a:ext cx="228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4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368457" y="4201520"/>
            <a:ext cx="238861" cy="220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5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597910" y="4023044"/>
            <a:ext cx="228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6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016642" y="4051894"/>
            <a:ext cx="2735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8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248036" y="4508729"/>
            <a:ext cx="1911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9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415270" y="3856699"/>
            <a:ext cx="30566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10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602066" y="4255442"/>
            <a:ext cx="325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11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028349" y="4046911"/>
            <a:ext cx="325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13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266357" y="4051894"/>
            <a:ext cx="325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14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466573" y="3523130"/>
            <a:ext cx="325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15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693709" y="4050523"/>
            <a:ext cx="325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16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940933" y="4042251"/>
            <a:ext cx="325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17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117206" y="4050673"/>
            <a:ext cx="325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18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371586" y="1557743"/>
            <a:ext cx="325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19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542082" y="4037347"/>
            <a:ext cx="325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20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5759003" y="3187583"/>
            <a:ext cx="325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21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5981713" y="3724428"/>
            <a:ext cx="325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22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6205138" y="4034790"/>
            <a:ext cx="325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23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405766" y="3569949"/>
            <a:ext cx="325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24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7046235" y="4928476"/>
            <a:ext cx="325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27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2814734" y="4691643"/>
            <a:ext cx="21401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7</a:t>
            </a:r>
          </a:p>
        </p:txBody>
      </p:sp>
      <p:sp>
        <p:nvSpPr>
          <p:cNvPr id="63" name="Right Brace 62"/>
          <p:cNvSpPr/>
          <p:nvPr/>
        </p:nvSpPr>
        <p:spPr>
          <a:xfrm rot="5400000">
            <a:off x="6482388" y="4138667"/>
            <a:ext cx="382362" cy="2461329"/>
          </a:xfrm>
          <a:prstGeom prst="rightBrace">
            <a:avLst>
              <a:gd name="adj1" fmla="val 0"/>
              <a:gd name="adj2" fmla="val 49532"/>
            </a:avLst>
          </a:prstGeom>
          <a:noFill/>
          <a:ln w="25400" cap="flat" cmpd="sng" algn="ctr">
            <a:solidFill>
              <a:schemeClr val="accent1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defTabSz="457200">
              <a:defRPr/>
            </a:pPr>
            <a:endParaRPr lang="en-US" kern="0">
              <a:solidFill>
                <a:prstClr val="black"/>
              </a:solidFill>
            </a:endParaRPr>
          </a:p>
        </p:txBody>
      </p:sp>
      <p:sp>
        <p:nvSpPr>
          <p:cNvPr id="34" name="Right Brace 33"/>
          <p:cNvSpPr/>
          <p:nvPr/>
        </p:nvSpPr>
        <p:spPr>
          <a:xfrm>
            <a:off x="7931914" y="4107715"/>
            <a:ext cx="331490" cy="1041445"/>
          </a:xfrm>
          <a:prstGeom prst="rightBrace">
            <a:avLst>
              <a:gd name="adj1" fmla="val 0"/>
              <a:gd name="adj2" fmla="val 50000"/>
            </a:avLst>
          </a:prstGeom>
          <a:noFill/>
          <a:ln w="25400" cap="flat" cmpd="sng" algn="ctr">
            <a:solidFill>
              <a:schemeClr val="accent1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defTabSz="457200">
              <a:defRPr/>
            </a:pPr>
            <a:endParaRPr lang="en-US" kern="0">
              <a:solidFill>
                <a:prstClr val="blac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E220FD-ADDC-15B2-C2FF-7FDCD6ABA89C}"/>
              </a:ext>
            </a:extLst>
          </p:cNvPr>
          <p:cNvSpPr txBox="1"/>
          <p:nvPr/>
        </p:nvSpPr>
        <p:spPr>
          <a:xfrm>
            <a:off x="6612162" y="3711813"/>
            <a:ext cx="325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25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8A40CB-EB5C-70CF-7BB2-68B7D67AFC5F}"/>
              </a:ext>
            </a:extLst>
          </p:cNvPr>
          <p:cNvSpPr txBox="1"/>
          <p:nvPr/>
        </p:nvSpPr>
        <p:spPr>
          <a:xfrm>
            <a:off x="6834154" y="3814009"/>
            <a:ext cx="325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26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52D8FC-50BF-849C-B5CE-3CDFD38C4C1E}"/>
              </a:ext>
            </a:extLst>
          </p:cNvPr>
          <p:cNvSpPr txBox="1"/>
          <p:nvPr/>
        </p:nvSpPr>
        <p:spPr>
          <a:xfrm>
            <a:off x="7252120" y="4655728"/>
            <a:ext cx="325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28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87E19D-B31D-7FA1-5087-E736B47415B7}"/>
              </a:ext>
            </a:extLst>
          </p:cNvPr>
          <p:cNvSpPr txBox="1"/>
          <p:nvPr/>
        </p:nvSpPr>
        <p:spPr>
          <a:xfrm>
            <a:off x="7456007" y="4039321"/>
            <a:ext cx="325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29</a:t>
            </a:r>
          </a:p>
        </p:txBody>
      </p:sp>
      <p:pic>
        <p:nvPicPr>
          <p:cNvPr id="19" name="chart">
            <a:extLst>
              <a:ext uri="{FF2B5EF4-FFF2-40B4-BE49-F238E27FC236}">
                <a16:creationId xmlns:a16="http://schemas.microsoft.com/office/drawing/2014/main" id="{2954EF3A-8F57-E39C-EF33-65265F22AE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4692" y="1551076"/>
            <a:ext cx="97284" cy="72971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0288D00-91DB-E542-A8D5-4665B917E61E}"/>
              </a:ext>
            </a:extLst>
          </p:cNvPr>
          <p:cNvCxnSpPr>
            <a:cxnSpLocks/>
          </p:cNvCxnSpPr>
          <p:nvPr/>
        </p:nvCxnSpPr>
        <p:spPr>
          <a:xfrm flipH="1">
            <a:off x="1385052" y="2482034"/>
            <a:ext cx="185806" cy="949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2714C72-41FE-5EC3-A83A-7C10A9F3BA4C}"/>
              </a:ext>
            </a:extLst>
          </p:cNvPr>
          <p:cNvCxnSpPr>
            <a:cxnSpLocks/>
          </p:cNvCxnSpPr>
          <p:nvPr/>
        </p:nvCxnSpPr>
        <p:spPr>
          <a:xfrm flipH="1">
            <a:off x="1415394" y="2550876"/>
            <a:ext cx="185806" cy="949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B0A53331-3AAF-47EA-B0D3-9D33686601C7}"/>
              </a:ext>
            </a:extLst>
          </p:cNvPr>
          <p:cNvGraphicFramePr>
            <a:graphicFrameLocks/>
          </p:cNvGraphicFramePr>
          <p:nvPr/>
        </p:nvGraphicFramePr>
        <p:xfrm>
          <a:off x="981075" y="774382"/>
          <a:ext cx="7035105" cy="4525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934393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55344"/>
            <a:ext cx="7993774" cy="446877"/>
          </a:xfrm>
        </p:spPr>
        <p:txBody>
          <a:bodyPr/>
          <a:lstStyle/>
          <a:p>
            <a:r>
              <a:rPr lang="en-US" sz="1800" dirty="0"/>
              <a:t>Variance from IA </a:t>
            </a:r>
            <a:r>
              <a:rPr lang="en-US" sz="1800" u="sng" dirty="0"/>
              <a:t>Duration Range</a:t>
            </a:r>
            <a:r>
              <a:rPr lang="en-US" sz="1800" dirty="0"/>
              <a:t> – Revision Request Projects</a:t>
            </a:r>
            <a:endParaRPr lang="en-US" sz="1800" b="1" dirty="0">
              <a:solidFill>
                <a:schemeClr val="accent1"/>
              </a:solidFill>
            </a:endParaRPr>
          </a:p>
        </p:txBody>
      </p:sp>
      <p:cxnSp>
        <p:nvCxnSpPr>
          <p:cNvPr id="4" name="Straight Connector 3"/>
          <p:cNvCxnSpPr>
            <a:cxnSpLocks/>
          </p:cNvCxnSpPr>
          <p:nvPr/>
        </p:nvCxnSpPr>
        <p:spPr>
          <a:xfrm>
            <a:off x="1235290" y="3992614"/>
            <a:ext cx="6608531" cy="8832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277367" y="3845827"/>
            <a:ext cx="32192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10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508756" y="6312574"/>
            <a:ext cx="3299447" cy="38213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 rot="16200000">
            <a:off x="7859330" y="2297286"/>
            <a:ext cx="14613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Exceeds IA Range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9 Projects</a:t>
            </a:r>
          </a:p>
        </p:txBody>
      </p:sp>
      <p:sp>
        <p:nvSpPr>
          <p:cNvPr id="31" name="Right Brace 30"/>
          <p:cNvSpPr/>
          <p:nvPr/>
        </p:nvSpPr>
        <p:spPr>
          <a:xfrm>
            <a:off x="7781498" y="1243210"/>
            <a:ext cx="375847" cy="2548729"/>
          </a:xfrm>
          <a:prstGeom prst="rightBrace">
            <a:avLst>
              <a:gd name="adj1" fmla="val 0"/>
              <a:gd name="adj2" fmla="val 50000"/>
            </a:avLst>
          </a:prstGeom>
          <a:noFill/>
          <a:ln w="25400" cap="flat" cmpd="sng" algn="ctr">
            <a:solidFill>
              <a:schemeClr val="accent1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4" name="Right Brace 33"/>
          <p:cNvSpPr/>
          <p:nvPr/>
        </p:nvSpPr>
        <p:spPr>
          <a:xfrm>
            <a:off x="7916009" y="4219809"/>
            <a:ext cx="347644" cy="1147643"/>
          </a:xfrm>
          <a:prstGeom prst="rightBrace">
            <a:avLst>
              <a:gd name="adj1" fmla="val 0"/>
              <a:gd name="adj2" fmla="val 50000"/>
            </a:avLst>
          </a:prstGeom>
          <a:noFill/>
          <a:ln w="25400" cap="flat" cmpd="sng" algn="ctr">
            <a:solidFill>
              <a:schemeClr val="accent1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5" name="TextBox 34"/>
          <p:cNvSpPr txBox="1"/>
          <p:nvPr/>
        </p:nvSpPr>
        <p:spPr>
          <a:xfrm rot="16200000">
            <a:off x="7990741" y="4857966"/>
            <a:ext cx="10827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Below IA Range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8 Projects</a:t>
            </a:r>
          </a:p>
        </p:txBody>
      </p:sp>
      <p:sp>
        <p:nvSpPr>
          <p:cNvPr id="36" name="TextBox 35"/>
          <p:cNvSpPr txBox="1"/>
          <p:nvPr/>
        </p:nvSpPr>
        <p:spPr>
          <a:xfrm rot="16200000">
            <a:off x="8028451" y="3737102"/>
            <a:ext cx="11123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Within IA Range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12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Projects</a:t>
            </a:r>
          </a:p>
        </p:txBody>
      </p:sp>
      <p:cxnSp>
        <p:nvCxnSpPr>
          <p:cNvPr id="12" name="Straight Arrow Connector 11"/>
          <p:cNvCxnSpPr>
            <a:cxnSpLocks/>
          </p:cNvCxnSpPr>
          <p:nvPr/>
        </p:nvCxnSpPr>
        <p:spPr>
          <a:xfrm flipH="1" flipV="1">
            <a:off x="7928545" y="4002327"/>
            <a:ext cx="419185" cy="7598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045657" y="6314398"/>
            <a:ext cx="1847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If actual spend falls within the IA range the variance is 0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/>
          <a:srcRect t="38752" b="35442"/>
          <a:stretch/>
        </p:blipFill>
        <p:spPr>
          <a:xfrm>
            <a:off x="2589616" y="6420038"/>
            <a:ext cx="1450756" cy="21459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24765" y="6525293"/>
            <a:ext cx="381000" cy="220662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93BD3E-1E9A-4970-A6F7-E7AC52762E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683112" y="5744282"/>
            <a:ext cx="161775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2022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11 Projects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23 Revision Requests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785428" y="5759793"/>
            <a:ext cx="145388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2023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7 Projects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12 Revision Requests</a:t>
            </a:r>
          </a:p>
        </p:txBody>
      </p:sp>
      <p:sp>
        <p:nvSpPr>
          <p:cNvPr id="60" name="Right Brace 59"/>
          <p:cNvSpPr/>
          <p:nvPr/>
        </p:nvSpPr>
        <p:spPr>
          <a:xfrm rot="5400000">
            <a:off x="2267303" y="4358001"/>
            <a:ext cx="403420" cy="2467447"/>
          </a:xfrm>
          <a:prstGeom prst="rightBrace">
            <a:avLst>
              <a:gd name="adj1" fmla="val 0"/>
              <a:gd name="adj2" fmla="val 50000"/>
            </a:avLst>
          </a:prstGeom>
          <a:noFill/>
          <a:ln w="25400" cap="flat" cmpd="sng" algn="ctr">
            <a:solidFill>
              <a:schemeClr val="accent1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1" name="Right Brace 60"/>
          <p:cNvSpPr/>
          <p:nvPr/>
        </p:nvSpPr>
        <p:spPr>
          <a:xfrm rot="5400000">
            <a:off x="4265180" y="4805014"/>
            <a:ext cx="440081" cy="1564957"/>
          </a:xfrm>
          <a:prstGeom prst="rightBrace">
            <a:avLst>
              <a:gd name="adj1" fmla="val 0"/>
              <a:gd name="adj2" fmla="val 50000"/>
            </a:avLst>
          </a:prstGeom>
          <a:noFill/>
          <a:ln w="25400" cap="flat" cmpd="sng" algn="ctr">
            <a:solidFill>
              <a:schemeClr val="accent1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873096" y="5735526"/>
            <a:ext cx="145388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2024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11 Projects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18 Revision Requests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24" name="Straight Connector 23"/>
          <p:cNvCxnSpPr>
            <a:cxnSpLocks/>
          </p:cNvCxnSpPr>
          <p:nvPr/>
        </p:nvCxnSpPr>
        <p:spPr>
          <a:xfrm>
            <a:off x="3702742" y="1207262"/>
            <a:ext cx="0" cy="4161584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</a:ln>
          <a:effectLst/>
        </p:spPr>
      </p:cxn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5267701" y="1207262"/>
            <a:ext cx="0" cy="4201734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5865219" y="6311009"/>
            <a:ext cx="2509452" cy="400110"/>
          </a:xfrm>
          <a:prstGeom prst="rect">
            <a:avLst/>
          </a:prstGeom>
          <a:solidFill>
            <a:srgbClr val="FFFFCC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Note: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Graph compares the posted IA cost range with the actual project spend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195486" y="2147657"/>
            <a:ext cx="228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989758" y="4010298"/>
            <a:ext cx="228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217542" y="4255328"/>
            <a:ext cx="17081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430743" y="4002823"/>
            <a:ext cx="228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6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653316" y="5081779"/>
            <a:ext cx="31796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7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872457" y="4024081"/>
            <a:ext cx="228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8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099294" y="4696419"/>
            <a:ext cx="19600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9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465959" y="4185320"/>
            <a:ext cx="325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11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721154" y="4008399"/>
            <a:ext cx="325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12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906346" y="4007399"/>
            <a:ext cx="325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13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094807" y="4015032"/>
            <a:ext cx="3983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14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373530" y="2993186"/>
            <a:ext cx="325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15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4551903" y="4013660"/>
            <a:ext cx="3224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16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787857" y="4022903"/>
            <a:ext cx="325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17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022928" y="4021549"/>
            <a:ext cx="310950" cy="21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18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5469530" y="4019461"/>
            <a:ext cx="325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20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6996271" y="4423622"/>
            <a:ext cx="325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27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5919588" y="3634131"/>
            <a:ext cx="325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22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6145431" y="4016506"/>
            <a:ext cx="325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23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334634" y="3259253"/>
            <a:ext cx="3518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24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6571865" y="3599402"/>
            <a:ext cx="325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25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6807692" y="3606271"/>
            <a:ext cx="325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C27B0D-F925-9110-8627-4C9BC9957A8A}"/>
              </a:ext>
            </a:extLst>
          </p:cNvPr>
          <p:cNvSpPr txBox="1"/>
          <p:nvPr/>
        </p:nvSpPr>
        <p:spPr>
          <a:xfrm>
            <a:off x="4857256" y="1563481"/>
            <a:ext cx="196919" cy="8580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590921-AC97-C33F-EE34-37A456464734}"/>
              </a:ext>
            </a:extLst>
          </p:cNvPr>
          <p:cNvSpPr txBox="1"/>
          <p:nvPr/>
        </p:nvSpPr>
        <p:spPr>
          <a:xfrm>
            <a:off x="1786340" y="4006999"/>
            <a:ext cx="228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40D2B87-8168-6C7A-A9AD-16067BA21B67}"/>
              </a:ext>
            </a:extLst>
          </p:cNvPr>
          <p:cNvSpPr txBox="1"/>
          <p:nvPr/>
        </p:nvSpPr>
        <p:spPr>
          <a:xfrm>
            <a:off x="1551533" y="4794988"/>
            <a:ext cx="228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AA589B6-E4C3-9549-D017-1E6CF69AB851}"/>
              </a:ext>
            </a:extLst>
          </p:cNvPr>
          <p:cNvSpPr txBox="1"/>
          <p:nvPr/>
        </p:nvSpPr>
        <p:spPr>
          <a:xfrm>
            <a:off x="7245218" y="4595933"/>
            <a:ext cx="3072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28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C947519-CB26-F323-565A-38E42C339EED}"/>
              </a:ext>
            </a:extLst>
          </p:cNvPr>
          <p:cNvSpPr txBox="1"/>
          <p:nvPr/>
        </p:nvSpPr>
        <p:spPr>
          <a:xfrm>
            <a:off x="7467193" y="4001446"/>
            <a:ext cx="3143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29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03139E6-FE06-97CE-F863-70E6D081B0A7}"/>
              </a:ext>
            </a:extLst>
          </p:cNvPr>
          <p:cNvSpPr txBox="1"/>
          <p:nvPr/>
        </p:nvSpPr>
        <p:spPr>
          <a:xfrm>
            <a:off x="5711601" y="3171921"/>
            <a:ext cx="3072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6D277FC-DFD5-D403-9F29-FCE221DE68BE}"/>
              </a:ext>
            </a:extLst>
          </p:cNvPr>
          <p:cNvSpPr txBox="1"/>
          <p:nvPr/>
        </p:nvSpPr>
        <p:spPr>
          <a:xfrm>
            <a:off x="5178403" y="1675756"/>
            <a:ext cx="3072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19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4EE277D-5FAC-7023-3C15-97E8F0984091}"/>
              </a:ext>
            </a:extLst>
          </p:cNvPr>
          <p:cNvCxnSpPr>
            <a:cxnSpLocks/>
          </p:cNvCxnSpPr>
          <p:nvPr/>
        </p:nvCxnSpPr>
        <p:spPr>
          <a:xfrm flipH="1">
            <a:off x="1130861" y="1760759"/>
            <a:ext cx="196992" cy="1047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704FDA9C-BE3B-0493-9F21-1FCD9AC5C5B9}"/>
              </a:ext>
            </a:extLst>
          </p:cNvPr>
          <p:cNvCxnSpPr>
            <a:cxnSpLocks/>
          </p:cNvCxnSpPr>
          <p:nvPr/>
        </p:nvCxnSpPr>
        <p:spPr>
          <a:xfrm flipH="1">
            <a:off x="1151253" y="1821953"/>
            <a:ext cx="185806" cy="949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ight Brace 62"/>
          <p:cNvSpPr/>
          <p:nvPr/>
        </p:nvSpPr>
        <p:spPr>
          <a:xfrm rot="5400000">
            <a:off x="6377622" y="4284478"/>
            <a:ext cx="356277" cy="2576120"/>
          </a:xfrm>
          <a:prstGeom prst="rightBrace">
            <a:avLst>
              <a:gd name="adj1" fmla="val 0"/>
              <a:gd name="adj2" fmla="val 50000"/>
            </a:avLst>
          </a:prstGeom>
          <a:noFill/>
          <a:ln w="25400" cap="flat" cmpd="sng" algn="ctr">
            <a:solidFill>
              <a:schemeClr val="accent1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56C9A80-8165-6144-49BA-88F84302630A}"/>
              </a:ext>
            </a:extLst>
          </p:cNvPr>
          <p:cNvCxnSpPr>
            <a:cxnSpLocks/>
          </p:cNvCxnSpPr>
          <p:nvPr/>
        </p:nvCxnSpPr>
        <p:spPr>
          <a:xfrm flipH="1">
            <a:off x="1167605" y="2315958"/>
            <a:ext cx="185806" cy="949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BBFCBF4-FBF8-8699-7A53-1E48BAB333D9}"/>
              </a:ext>
            </a:extLst>
          </p:cNvPr>
          <p:cNvCxnSpPr>
            <a:cxnSpLocks/>
          </p:cNvCxnSpPr>
          <p:nvPr/>
        </p:nvCxnSpPr>
        <p:spPr>
          <a:xfrm flipH="1">
            <a:off x="1177895" y="2378311"/>
            <a:ext cx="185806" cy="949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C7621A43-096C-714E-0105-440F0F5C9C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852" y="2114866"/>
            <a:ext cx="114316" cy="8573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E910FAD-0BDF-E139-6380-91B9755B4568}"/>
              </a:ext>
            </a:extLst>
          </p:cNvPr>
          <p:cNvSpPr txBox="1"/>
          <p:nvPr/>
        </p:nvSpPr>
        <p:spPr>
          <a:xfrm rot="16200000">
            <a:off x="-1010707" y="3056779"/>
            <a:ext cx="23052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Number of Months from IA Range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A140DE1-06AF-DC82-D003-C26B62BAF3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582" y="1584402"/>
            <a:ext cx="114316" cy="85737"/>
          </a:xfrm>
          <a:prstGeom prst="rect">
            <a:avLst/>
          </a:prstGeom>
        </p:spPr>
      </p:pic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0000000-0008-0000-0400-000002000000}"/>
              </a:ext>
            </a:extLst>
          </p:cNvPr>
          <p:cNvGraphicFramePr>
            <a:graphicFrameLocks/>
          </p:cNvGraphicFramePr>
          <p:nvPr/>
        </p:nvGraphicFramePr>
        <p:xfrm>
          <a:off x="880348" y="1088564"/>
          <a:ext cx="7102502" cy="44035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045131676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0" ma:contentTypeDescription="Create a new document." ma:contentTypeScope="" ma:versionID="2e49056469cb591c67c33c10da96a07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Props1.xml><?xml version="1.0" encoding="utf-8"?>
<ds:datastoreItem xmlns:ds="http://schemas.openxmlformats.org/officeDocument/2006/customXml" ds:itemID="{686AC9E6-93EC-408A-81EA-765D121FF0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0884B7F-5407-4A7E-885F-D19D0E5ED72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248F63C-08AC-4CDD-B36F-0851B11853CB}">
  <ds:schemaRefs>
    <ds:schemaRef ds:uri="http://www.w3.org/XML/1998/namespace"/>
    <ds:schemaRef ds:uri="http://purl.org/dc/terms/"/>
    <ds:schemaRef ds:uri="http://schemas.microsoft.com/office/2006/documentManagement/types"/>
    <ds:schemaRef ds:uri="http://purl.org/dc/dcmitype/"/>
    <ds:schemaRef ds:uri="http://schemas.microsoft.com/office/2006/metadata/properties"/>
    <ds:schemaRef ds:uri="c34af464-7aa1-4edd-9be4-83dffc1cb926"/>
    <ds:schemaRef ds:uri="http://purl.org/dc/elements/1.1/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737169</TotalTime>
  <Words>1403</Words>
  <Application>Microsoft Office PowerPoint</Application>
  <PresentationFormat>On-screen Show (4:3)</PresentationFormat>
  <Paragraphs>489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Courier New</vt:lpstr>
      <vt:lpstr>Roboto</vt:lpstr>
      <vt:lpstr>Wingdings</vt:lpstr>
      <vt:lpstr>1_Custom Design</vt:lpstr>
      <vt:lpstr>Office Theme</vt:lpstr>
      <vt:lpstr>Custom Design</vt:lpstr>
      <vt:lpstr>PowerPoint Presentation</vt:lpstr>
      <vt:lpstr>PowerPoint Presentation</vt:lpstr>
      <vt:lpstr>Recent / Upcoming Project Highlights</vt:lpstr>
      <vt:lpstr>2025 Release Targets – Approved NPRRs / SCRs / xGRRs </vt:lpstr>
      <vt:lpstr>Major Projects</vt:lpstr>
      <vt:lpstr>Percent Variance from IA Cost Range – Revision Request Projects</vt:lpstr>
      <vt:lpstr>Variance from IA Cost Range – Revision Request Projects</vt:lpstr>
      <vt:lpstr>Percent Variance from IA Duration Range – Revision Request Projects</vt:lpstr>
      <vt:lpstr>Variance from IA Duration Range – Revision Request Projects</vt:lpstr>
      <vt:lpstr>Revision Request Project Legend</vt:lpstr>
      <vt:lpstr>Priority / Rank Recommendations for Revision Requests with Impacts</vt:lpstr>
      <vt:lpstr>Technology Working Group (TWG)</vt:lpstr>
    </vt:vector>
  </TitlesOfParts>
  <Company>The Electric Reliability Council of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Anderson, Troy</cp:lastModifiedBy>
  <cp:revision>3138</cp:revision>
  <cp:lastPrinted>2024-02-06T15:16:31Z</cp:lastPrinted>
  <dcterms:created xsi:type="dcterms:W3CDTF">2016-01-21T15:20:31Z</dcterms:created>
  <dcterms:modified xsi:type="dcterms:W3CDTF">2025-02-06T00:23:56Z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  <property fmtid="{D5CDD505-2E9C-101B-9397-08002B2CF9AE}" pid="3" name="MSIP_Label_7084cbda-52b8-46fb-a7b7-cb5bd465ed85_Enabled">
    <vt:lpwstr>true</vt:lpwstr>
  </property>
  <property fmtid="{D5CDD505-2E9C-101B-9397-08002B2CF9AE}" pid="4" name="MSIP_Label_7084cbda-52b8-46fb-a7b7-cb5bd465ed85_SetDate">
    <vt:lpwstr>2023-07-13T14:03:21Z</vt:lpwstr>
  </property>
  <property fmtid="{D5CDD505-2E9C-101B-9397-08002B2CF9AE}" pid="5" name="MSIP_Label_7084cbda-52b8-46fb-a7b7-cb5bd465ed85_Method">
    <vt:lpwstr>Standard</vt:lpwstr>
  </property>
  <property fmtid="{D5CDD505-2E9C-101B-9397-08002B2CF9AE}" pid="6" name="MSIP_Label_7084cbda-52b8-46fb-a7b7-cb5bd465ed85_Name">
    <vt:lpwstr>Internal</vt:lpwstr>
  </property>
  <property fmtid="{D5CDD505-2E9C-101B-9397-08002B2CF9AE}" pid="7" name="MSIP_Label_7084cbda-52b8-46fb-a7b7-cb5bd465ed85_SiteId">
    <vt:lpwstr>0afb747d-bff7-4596-a9fc-950ef9e0ec45</vt:lpwstr>
  </property>
  <property fmtid="{D5CDD505-2E9C-101B-9397-08002B2CF9AE}" pid="8" name="MSIP_Label_7084cbda-52b8-46fb-a7b7-cb5bd465ed85_ActionId">
    <vt:lpwstr>aeb57a52-e3b6-4d9f-97b5-8553c941019a</vt:lpwstr>
  </property>
  <property fmtid="{D5CDD505-2E9C-101B-9397-08002B2CF9AE}" pid="9" name="MSIP_Label_7084cbda-52b8-46fb-a7b7-cb5bd465ed85_ContentBits">
    <vt:lpwstr>0</vt:lpwstr>
  </property>
</Properties>
</file>