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15"/>
  </p:notesMasterIdLst>
  <p:handoutMasterIdLst>
    <p:handoutMasterId r:id="rId16"/>
  </p:handoutMasterIdLst>
  <p:sldIdLst>
    <p:sldId id="542" r:id="rId7"/>
    <p:sldId id="582" r:id="rId8"/>
    <p:sldId id="585" r:id="rId9"/>
    <p:sldId id="586" r:id="rId10"/>
    <p:sldId id="587" r:id="rId11"/>
    <p:sldId id="588" r:id="rId12"/>
    <p:sldId id="589" r:id="rId13"/>
    <p:sldId id="59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mdt/userguides" TargetMode="External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services/mdt/userguides" TargetMode="Externa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Technical Working Group (TWG)</a:t>
            </a:r>
          </a:p>
          <a:p>
            <a:endParaRPr lang="en-US" sz="2400" b="1" dirty="0"/>
          </a:p>
          <a:p>
            <a:r>
              <a:rPr lang="en-US" sz="2400" b="1" dirty="0"/>
              <a:t>Common Questions on ICCP Telemetry Points Modeling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Tejaswi Potluri</a:t>
            </a: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Kevin McGarrahan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02/27/2025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87482"/>
            <a:ext cx="8534400" cy="48504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New single model ESR names for existing combo-model ESRs have been published to the RTCBTF page: </a:t>
            </a:r>
            <a:r>
              <a:rPr lang="en-US" sz="1800" dirty="0">
                <a:hlinkClick r:id="rId2"/>
              </a:rPr>
              <a:t>https://www.ercot.com/committees/tac/rtcbtf</a:t>
            </a: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Request all market participants to follow the template for the object name format.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When submitting ICCP requests for existing resources, please provide RTC specific object names only for modeling. These are the objects in </a:t>
            </a:r>
            <a:r>
              <a:rPr lang="en-US" sz="1800" dirty="0">
                <a:solidFill>
                  <a:srgbClr val="FF0000"/>
                </a:solidFill>
              </a:rPr>
              <a:t>RED </a:t>
            </a:r>
            <a:r>
              <a:rPr lang="en-US" sz="1800" dirty="0"/>
              <a:t>text in the template.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Similarly for single model ESR devices, all objects in </a:t>
            </a:r>
            <a:r>
              <a:rPr lang="en-US" sz="1800" dirty="0">
                <a:solidFill>
                  <a:srgbClr val="FF0000"/>
                </a:solidFill>
              </a:rPr>
              <a:t>RED</a:t>
            </a:r>
            <a:r>
              <a:rPr lang="en-US" sz="1800" dirty="0"/>
              <a:t> text on the ESR tab are required to be submitted.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Within the RTC construct, CLRs are not expected to participate in FFR service.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The AVR and PSS points are not required to be modelled on CLRs in RTC.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4821C1-904C-3CAE-1C4C-69BC7EA74A21}"/>
              </a:ext>
            </a:extLst>
          </p:cNvPr>
          <p:cNvSpPr txBox="1"/>
          <p:nvPr/>
        </p:nvSpPr>
        <p:spPr>
          <a:xfrm>
            <a:off x="381000" y="5638800"/>
            <a:ext cx="5454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</a:t>
            </a:r>
            <a:r>
              <a:rPr lang="en-US" sz="1100" dirty="0">
                <a:hlinkClick r:id="rId3"/>
              </a:rPr>
              <a:t>Link to RTC+B ERCOT Nodal ICCP Communications Handbook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RTC+B ICCP Handbook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16161"/>
            <a:ext cx="8534400" cy="5706912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Add System level statuses for ONSC and FFR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Cleaned up duplicates for System level AS MCPCs and added object Names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Removed System level ORDC points – ONHT and ONLT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Removed FFRC from CLR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BB2DFB6-014B-F330-8C89-F27F55BB7D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17615" r="6666" b="42751"/>
          <a:stretch/>
        </p:blipFill>
        <p:spPr bwMode="auto">
          <a:xfrm>
            <a:off x="876300" y="1069875"/>
            <a:ext cx="7162800" cy="60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60A33F16-6534-20FB-84B2-1F1D60AF83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0" b="17098"/>
          <a:stretch/>
        </p:blipFill>
        <p:spPr bwMode="auto">
          <a:xfrm>
            <a:off x="857250" y="1962150"/>
            <a:ext cx="73914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8793A820-1F11-099C-70A6-ECE50417C1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" t="7377" r="3000" b="20492"/>
          <a:stretch/>
        </p:blipFill>
        <p:spPr bwMode="auto">
          <a:xfrm>
            <a:off x="876300" y="4240037"/>
            <a:ext cx="6286500" cy="144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D38814-67ED-6295-C80F-200D616B6611}"/>
              </a:ext>
            </a:extLst>
          </p:cNvPr>
          <p:cNvSpPr txBox="1"/>
          <p:nvPr/>
        </p:nvSpPr>
        <p:spPr>
          <a:xfrm>
            <a:off x="381000" y="5788125"/>
            <a:ext cx="5454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</a:t>
            </a:r>
            <a:r>
              <a:rPr lang="en-US" sz="1100" dirty="0">
                <a:hlinkClick r:id="rId5"/>
              </a:rPr>
              <a:t>Link to RTC+B ERCOT Nodal ICCP Communications Handbook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5606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ICCP Telemetry Template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4"/>
            <a:ext cx="8534400" cy="5706912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Removed AVR and PSS for CLR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E237752-DC68-7E8B-5EB3-57FAAFB8F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676401"/>
            <a:ext cx="8790798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47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83241"/>
            <a:ext cx="8534400" cy="4196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QSE Telemetry Check-Out (Handbook #2)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85A1FF3-12A8-56EB-5B71-B8E6F3CC3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275" y="1040815"/>
            <a:ext cx="8458200" cy="5573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1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Model Load and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09908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model the RTC+B ICCP points in the network model and perform ICCP model load in lower environment for ERCOT internal verification.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This verified model with the RTC+B ICCP points will be loaded into current Production ICCP system.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publish a schedule to indicate when the new RTC+B specific telemetry points will be available in Production.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provide support to QSEs to setup the RTC+B telemetry points in their Production ICCP system and perform communication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and QSE to start testing the RTC+B telemetry points in current Production ICCP system (telemetry points check out)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expects continuous good quality telemetry from July 1st week for points that are needed to support RTC+B EMS/SCED open loop testing. </a:t>
            </a:r>
          </a:p>
        </p:txBody>
      </p:sp>
    </p:spTree>
    <p:extLst>
      <p:ext uri="{BB962C8B-B14F-4D97-AF65-F5344CB8AC3E}">
        <p14:creationId xmlns:p14="http://schemas.microsoft.com/office/powerpoint/2010/main" val="1197591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Refresher on RTC+B ICCP Configuration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RTC+B ICCP telemetry will be modeled in the current Production ICCP system under existing ICCP links.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No new sandbox will be available for RTC+B specific ICCP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All point-to-point telemetry checkouts will be performed in the current Production ICCP system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CEA02-DB29-72FC-D463-9E8E20DC9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0"/>
            <a:ext cx="7111571" cy="27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51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06750"/>
            <a:ext cx="8534400" cy="5171584"/>
          </a:xfrm>
        </p:spPr>
        <p:txBody>
          <a:bodyPr/>
          <a:lstStyle/>
          <a:p>
            <a:pPr marL="169863" lvl="1" indent="0">
              <a:buNone/>
            </a:pPr>
            <a:r>
              <a:rPr lang="en-US" sz="1600" dirty="0"/>
              <a:t>                                                           </a:t>
            </a:r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 algn="ctr">
              <a:buNone/>
            </a:pPr>
            <a:r>
              <a:rPr lang="en-US" sz="3200" dirty="0">
                <a:solidFill>
                  <a:srgbClr val="00B050"/>
                </a:solidFill>
              </a:rPr>
              <a:t>  </a:t>
            </a:r>
            <a:r>
              <a:rPr lang="en-US" sz="6000" dirty="0">
                <a:solidFill>
                  <a:srgbClr val="00B050"/>
                </a:solidFill>
              </a:rPr>
              <a:t>QUESTIONS?</a:t>
            </a:r>
          </a:p>
          <a:p>
            <a:pPr marL="169863" lvl="1" indent="0" algn="ctr">
              <a:buNone/>
            </a:pPr>
            <a:endParaRPr lang="en-US" sz="3600" dirty="0">
              <a:solidFill>
                <a:srgbClr val="00B050"/>
              </a:solidFill>
            </a:endParaRPr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r>
              <a:rPr lang="en-US" sz="1600" dirty="0"/>
              <a:t>       Send any additional questions, feedback and comments to </a:t>
            </a:r>
            <a:r>
              <a:rPr lang="en-US" sz="1600" dirty="0">
                <a:hlinkClick r:id="rId2"/>
              </a:rPr>
              <a:t>RTCB@ercot.com</a:t>
            </a:r>
            <a:r>
              <a:rPr lang="en-US" sz="1600" dirty="0"/>
              <a:t>.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D3D499-6819-AE47-461E-FEF3DAFAD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</p:spPr>
        <p:txBody>
          <a:bodyPr/>
          <a:lstStyle/>
          <a:p>
            <a:r>
              <a:rPr lang="en-US" dirty="0"/>
              <a:t>RTC+B ICCP Telemetry Modeling</a:t>
            </a:r>
          </a:p>
        </p:txBody>
      </p:sp>
    </p:spTree>
    <p:extLst>
      <p:ext uri="{BB962C8B-B14F-4D97-AF65-F5344CB8AC3E}">
        <p14:creationId xmlns:p14="http://schemas.microsoft.com/office/powerpoint/2010/main" val="1514441609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30802</TotalTime>
  <Words>483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</vt:lpstr>
      <vt:lpstr>Arial</vt:lpstr>
      <vt:lpstr>Calibri</vt:lpstr>
      <vt:lpstr>Courier New</vt:lpstr>
      <vt:lpstr>Cover Slide</vt:lpstr>
      <vt:lpstr>Horizontal Theme</vt:lpstr>
      <vt:lpstr>1_Horizontal Theme</vt:lpstr>
      <vt:lpstr>PowerPoint Presentation</vt:lpstr>
      <vt:lpstr>RTC+B ICCP Telemetry Modeling Expectations</vt:lpstr>
      <vt:lpstr>Updates to RTC+B ICCP Handbook</vt:lpstr>
      <vt:lpstr>Updates to ICCP Telemetry Template</vt:lpstr>
      <vt:lpstr>Market Trial Handbooks</vt:lpstr>
      <vt:lpstr>RTC+B ICCP Model Load and Testing</vt:lpstr>
      <vt:lpstr>Refresher on RTC+B ICCP Configuration</vt:lpstr>
      <vt:lpstr>RTC+B ICCP Telemetry Modeling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605</cp:revision>
  <cp:lastPrinted>2017-10-10T21:31:05Z</cp:lastPrinted>
  <dcterms:created xsi:type="dcterms:W3CDTF">2016-01-21T15:20:31Z</dcterms:created>
  <dcterms:modified xsi:type="dcterms:W3CDTF">2025-02-26T00:42:57Z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