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5"/>
  </p:notesMasterIdLst>
  <p:handoutMasterIdLst>
    <p:handoutMasterId r:id="rId16"/>
  </p:handoutMasterIdLst>
  <p:sldIdLst>
    <p:sldId id="542" r:id="rId6"/>
    <p:sldId id="575" r:id="rId7"/>
    <p:sldId id="580" r:id="rId8"/>
    <p:sldId id="586" r:id="rId9"/>
    <p:sldId id="584" r:id="rId10"/>
    <p:sldId id="587" r:id="rId11"/>
    <p:sldId id="588" r:id="rId12"/>
    <p:sldId id="589" r:id="rId13"/>
    <p:sldId id="590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calendar/02192025-RTCBTF-Meeting" TargetMode="Externa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RTCB@ercot.com" TargetMode="Externa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RTC+B Task Force</a:t>
            </a:r>
          </a:p>
          <a:p>
            <a:r>
              <a:rPr lang="en-US" sz="2400" b="1" dirty="0"/>
              <a:t>Update to TWG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TWG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Feb 27, 2025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RTCBTF Issues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00649"/>
            <a:ext cx="8763000" cy="1229736"/>
          </a:xfrm>
        </p:spPr>
        <p:txBody>
          <a:bodyPr/>
          <a:lstStyle/>
          <a:p>
            <a:r>
              <a:rPr lang="en-US" sz="1400" dirty="0"/>
              <a:t>First red box is NPRR1269 for 3 policy issues (target April Board)</a:t>
            </a:r>
          </a:p>
          <a:p>
            <a:r>
              <a:rPr lang="en-US" sz="1400" dirty="0"/>
              <a:t>Second red box is IMM NPRR1268 for ASDC changes (target April Board)</a:t>
            </a:r>
          </a:p>
          <a:p>
            <a:r>
              <a:rPr lang="en-US" sz="1400" dirty="0"/>
              <a:t>Third red box is a clean-up NPRR1270 and remove automatic qualification (target April Board)</a:t>
            </a:r>
          </a:p>
          <a:p>
            <a:r>
              <a:rPr lang="en-US" sz="1400" dirty="0"/>
              <a:t>Still need evaluation of State of Charge and AS Duration (target June Board)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8F1C9832-33EA-E5E9-8DEC-A0FEE9E306D1}"/>
              </a:ext>
            </a:extLst>
          </p:cNvPr>
          <p:cNvSpPr/>
          <p:nvPr/>
        </p:nvSpPr>
        <p:spPr>
          <a:xfrm>
            <a:off x="7162800" y="2030385"/>
            <a:ext cx="457200" cy="3810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24DCF0-9895-3150-54CE-6E0AB83DC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411385"/>
            <a:ext cx="8839200" cy="40656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8F7F601-34BD-5525-1071-D19B038DBDD0}"/>
              </a:ext>
            </a:extLst>
          </p:cNvPr>
          <p:cNvSpPr/>
          <p:nvPr/>
        </p:nvSpPr>
        <p:spPr>
          <a:xfrm>
            <a:off x="76200" y="2579456"/>
            <a:ext cx="4343400" cy="39234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7106D1-B7A5-D4C5-1131-F105E14AE158}"/>
              </a:ext>
            </a:extLst>
          </p:cNvPr>
          <p:cNvSpPr/>
          <p:nvPr/>
        </p:nvSpPr>
        <p:spPr>
          <a:xfrm>
            <a:off x="76200" y="3507840"/>
            <a:ext cx="4343400" cy="152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253AA5-311D-A083-8432-D1A46C6DB50A}"/>
              </a:ext>
            </a:extLst>
          </p:cNvPr>
          <p:cNvSpPr/>
          <p:nvPr/>
        </p:nvSpPr>
        <p:spPr>
          <a:xfrm>
            <a:off x="76200" y="3810000"/>
            <a:ext cx="4343400" cy="152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647C98-EEAB-9DB9-7EE7-66F8E77891AF}"/>
              </a:ext>
            </a:extLst>
          </p:cNvPr>
          <p:cNvSpPr/>
          <p:nvPr/>
        </p:nvSpPr>
        <p:spPr>
          <a:xfrm>
            <a:off x="76200" y="2991867"/>
            <a:ext cx="4343400" cy="1524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E143A7-8CFD-72F5-A59F-460E5A23057E}"/>
              </a:ext>
            </a:extLst>
          </p:cNvPr>
          <p:cNvSpPr/>
          <p:nvPr/>
        </p:nvSpPr>
        <p:spPr>
          <a:xfrm>
            <a:off x="8229600" y="2644312"/>
            <a:ext cx="762000" cy="1318088"/>
          </a:xfrm>
          <a:prstGeom prst="rect">
            <a:avLst/>
          </a:prstGeom>
          <a:solidFill>
            <a:srgbClr val="E6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Market Trials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8794F6-0114-9B36-5998-E95732B4F6E5}"/>
              </a:ext>
            </a:extLst>
          </p:cNvPr>
          <p:cNvSpPr/>
          <p:nvPr/>
        </p:nvSpPr>
        <p:spPr>
          <a:xfrm>
            <a:off x="7162800" y="5029200"/>
            <a:ext cx="381000" cy="533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10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E1E05E3-4B7B-AEE0-856E-A594EC516AA4}"/>
              </a:ext>
            </a:extLst>
          </p:cNvPr>
          <p:cNvCxnSpPr>
            <a:cxnSpLocks/>
          </p:cNvCxnSpPr>
          <p:nvPr/>
        </p:nvCxnSpPr>
        <p:spPr>
          <a:xfrm flipH="1">
            <a:off x="762000" y="1408757"/>
            <a:ext cx="31619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3CBEDC4-DD5C-FBF7-F95E-F01476871118}"/>
              </a:ext>
            </a:extLst>
          </p:cNvPr>
          <p:cNvCxnSpPr>
            <a:cxnSpLocks/>
          </p:cNvCxnSpPr>
          <p:nvPr/>
        </p:nvCxnSpPr>
        <p:spPr>
          <a:xfrm>
            <a:off x="8256447" y="1461412"/>
            <a:ext cx="2113" cy="17129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B040F72-109E-1A7E-29AB-ED2E8665DF38}"/>
              </a:ext>
            </a:extLst>
          </p:cNvPr>
          <p:cNvCxnSpPr>
            <a:cxnSpLocks/>
          </p:cNvCxnSpPr>
          <p:nvPr/>
        </p:nvCxnSpPr>
        <p:spPr>
          <a:xfrm>
            <a:off x="7190469" y="1297343"/>
            <a:ext cx="0" cy="19878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CF38D88-58F7-5323-6857-8F7052CD7E38}"/>
              </a:ext>
            </a:extLst>
          </p:cNvPr>
          <p:cNvCxnSpPr>
            <a:cxnSpLocks/>
          </p:cNvCxnSpPr>
          <p:nvPr/>
        </p:nvCxnSpPr>
        <p:spPr>
          <a:xfrm flipH="1">
            <a:off x="5045440" y="1477933"/>
            <a:ext cx="6405" cy="40367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B74B7F0-8252-961E-075D-594F83CC1D32}"/>
              </a:ext>
            </a:extLst>
          </p:cNvPr>
          <p:cNvCxnSpPr>
            <a:cxnSpLocks/>
          </p:cNvCxnSpPr>
          <p:nvPr/>
        </p:nvCxnSpPr>
        <p:spPr>
          <a:xfrm flipH="1">
            <a:off x="2991995" y="1477933"/>
            <a:ext cx="2572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EA97032A-B3FD-6C23-37C5-0CBE23E63CB1}"/>
              </a:ext>
            </a:extLst>
          </p:cNvPr>
          <p:cNvSpPr txBox="1">
            <a:spLocks/>
          </p:cNvSpPr>
          <p:nvPr/>
        </p:nvSpPr>
        <p:spPr>
          <a:xfrm>
            <a:off x="395202" y="233765"/>
            <a:ext cx="8487633" cy="570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Sequence and Dates for Market Trials to Go-Live </a:t>
            </a:r>
            <a:br>
              <a:rPr lang="en-US" sz="2000" dirty="0"/>
            </a:b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2D907A-7C61-779A-5A91-6DB38D796CC0}"/>
              </a:ext>
            </a:extLst>
          </p:cNvPr>
          <p:cNvSpPr/>
          <p:nvPr/>
        </p:nvSpPr>
        <p:spPr>
          <a:xfrm>
            <a:off x="762001" y="3135775"/>
            <a:ext cx="2229994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u="sng" dirty="0">
                <a:solidFill>
                  <a:schemeClr val="tx1"/>
                </a:solidFill>
              </a:rPr>
              <a:t>RTC QSE Submission Testing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(Submit COP, RT AS Offers,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DAM Virtual AS, Outages for ESRs)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7C9F43-D1CD-5F82-6143-0F5ED6118E96}"/>
              </a:ext>
            </a:extLst>
          </p:cNvPr>
          <p:cNvSpPr/>
          <p:nvPr/>
        </p:nvSpPr>
        <p:spPr>
          <a:xfrm>
            <a:off x="3000727" y="3135775"/>
            <a:ext cx="2042141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Open-loop RTC SCED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offers, SCED non-binding award/dispatch)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026E3E-4BBC-2CDE-660F-6E7C39CFCED7}"/>
              </a:ext>
            </a:extLst>
          </p:cNvPr>
          <p:cNvSpPr/>
          <p:nvPr/>
        </p:nvSpPr>
        <p:spPr>
          <a:xfrm>
            <a:off x="5057104" y="3135775"/>
            <a:ext cx="2139898" cy="1806724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Ongoing Open-Loop</a:t>
            </a:r>
          </a:p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&amp; Periodic Closed-loop SCED/LFC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RTC offers and telemetry to support closed-loop frequency control test 2-3 tests of 2-4 hour durations)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838D4D-9AF0-66C4-0D8E-0A4D26D70D3D}"/>
              </a:ext>
            </a:extLst>
          </p:cNvPr>
          <p:cNvSpPr/>
          <p:nvPr/>
        </p:nvSpPr>
        <p:spPr>
          <a:xfrm>
            <a:off x="756015" y="4204065"/>
            <a:ext cx="2238552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RTC QSE Telemetry Check-out </a:t>
            </a:r>
            <a:r>
              <a:rPr lang="en-US" sz="1100" dirty="0">
                <a:solidFill>
                  <a:schemeClr val="tx1"/>
                </a:solidFill>
              </a:rPr>
              <a:t>(QSEs add/verify new telemetry points for UDSP, New ramp rates, ESR telemetry)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716E97-B79F-8D46-15FD-EF530D7CEE6F}"/>
              </a:ext>
            </a:extLst>
          </p:cNvPr>
          <p:cNvSpPr/>
          <p:nvPr/>
        </p:nvSpPr>
        <p:spPr>
          <a:xfrm>
            <a:off x="5043328" y="5128966"/>
            <a:ext cx="2139899" cy="738435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Day-Ahead Market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(Non-binding DAM using QSE offers for at least 2 tests)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A243BC-6D29-109B-91A6-4029970CE6A7}"/>
              </a:ext>
            </a:extLst>
          </p:cNvPr>
          <p:cNvSpPr/>
          <p:nvPr/>
        </p:nvSpPr>
        <p:spPr>
          <a:xfrm>
            <a:off x="7188486" y="3132534"/>
            <a:ext cx="1086131" cy="2734867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Transition to Go-Live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Upon completion of testing, confirmation of ERCOT and market readiness for Go-Live.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C06B-C52B-F389-AC5E-A225AA27F943}"/>
              </a:ext>
            </a:extLst>
          </p:cNvPr>
          <p:cNvSpPr/>
          <p:nvPr/>
        </p:nvSpPr>
        <p:spPr>
          <a:xfrm>
            <a:off x="709698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A5A9EE-CEF8-7774-1B9B-556FBB9408BF}"/>
              </a:ext>
            </a:extLst>
          </p:cNvPr>
          <p:cNvSpPr/>
          <p:nvPr/>
        </p:nvSpPr>
        <p:spPr>
          <a:xfrm>
            <a:off x="1777692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462826-8396-1072-6270-9CEF9E396EC3}"/>
              </a:ext>
            </a:extLst>
          </p:cNvPr>
          <p:cNvSpPr/>
          <p:nvPr/>
        </p:nvSpPr>
        <p:spPr>
          <a:xfrm>
            <a:off x="2855490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July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2F09F3-7FED-D165-CAC6-5872696DC5B8}"/>
              </a:ext>
            </a:extLst>
          </p:cNvPr>
          <p:cNvSpPr/>
          <p:nvPr/>
        </p:nvSpPr>
        <p:spPr>
          <a:xfrm>
            <a:off x="3933075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Aug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5B9E6F-084C-A3B5-BD31-9FF09D8E34C1}"/>
              </a:ext>
            </a:extLst>
          </p:cNvPr>
          <p:cNvSpPr/>
          <p:nvPr/>
        </p:nvSpPr>
        <p:spPr>
          <a:xfrm>
            <a:off x="5002525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Sep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1105A9-C787-2703-CAF0-7909C9525862}"/>
              </a:ext>
            </a:extLst>
          </p:cNvPr>
          <p:cNvSpPr/>
          <p:nvPr/>
        </p:nvSpPr>
        <p:spPr>
          <a:xfrm>
            <a:off x="6057822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Oct 2025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69C7E7-6AD6-66EE-9476-0F679F08C46C}"/>
              </a:ext>
            </a:extLst>
          </p:cNvPr>
          <p:cNvSpPr/>
          <p:nvPr/>
        </p:nvSpPr>
        <p:spPr>
          <a:xfrm>
            <a:off x="7124700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Nov 2025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2395EE-33E2-A0BC-9F5A-829AF4E65FA6}"/>
              </a:ext>
            </a:extLst>
          </p:cNvPr>
          <p:cNvSpPr/>
          <p:nvPr/>
        </p:nvSpPr>
        <p:spPr>
          <a:xfrm>
            <a:off x="8191500" y="1926257"/>
            <a:ext cx="805633" cy="380999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Dec 2025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9465D1A-060B-F121-F06A-AF0A5EF59DD0}"/>
              </a:ext>
            </a:extLst>
          </p:cNvPr>
          <p:cNvSpPr/>
          <p:nvPr/>
        </p:nvSpPr>
        <p:spPr>
          <a:xfrm>
            <a:off x="2989882" y="4202311"/>
            <a:ext cx="2049398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QSE Telemetry Tests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(Individual QSE to follow UDSP and support new ramp rate and ESR telemetry)</a:t>
            </a: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F2F16B1F-63A9-8500-B166-F4A8E6E29F12}"/>
              </a:ext>
            </a:extLst>
          </p:cNvPr>
          <p:cNvSpPr/>
          <p:nvPr/>
        </p:nvSpPr>
        <p:spPr>
          <a:xfrm>
            <a:off x="776202" y="2307257"/>
            <a:ext cx="6394459" cy="570951"/>
          </a:xfrm>
          <a:prstGeom prst="homePlate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QSE Scorecards &amp; Exit Criteria for each Trial Phase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0519A9-0C02-DC6F-1AA2-E48EFB265269}"/>
              </a:ext>
            </a:extLst>
          </p:cNvPr>
          <p:cNvSpPr txBox="1"/>
          <p:nvPr/>
        </p:nvSpPr>
        <p:spPr>
          <a:xfrm>
            <a:off x="780551" y="1461412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5/5/25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168978B-C93E-362D-C8FE-5A79048E3FD1}"/>
              </a:ext>
            </a:extLst>
          </p:cNvPr>
          <p:cNvSpPr txBox="1"/>
          <p:nvPr/>
        </p:nvSpPr>
        <p:spPr>
          <a:xfrm>
            <a:off x="2971800" y="1461412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7/7/25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253E6AA-13E4-0F7F-7E32-D052173B0325}"/>
              </a:ext>
            </a:extLst>
          </p:cNvPr>
          <p:cNvSpPr txBox="1"/>
          <p:nvPr/>
        </p:nvSpPr>
        <p:spPr>
          <a:xfrm>
            <a:off x="7135664" y="1276746"/>
            <a:ext cx="1170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30-day Market Notice</a:t>
            </a:r>
          </a:p>
          <a:p>
            <a:r>
              <a:rPr lang="en-US" sz="1200" dirty="0"/>
              <a:t>11/5/25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F84B4E5-3DF5-E3A3-87C1-CC46E09B68AC}"/>
              </a:ext>
            </a:extLst>
          </p:cNvPr>
          <p:cNvSpPr txBox="1"/>
          <p:nvPr/>
        </p:nvSpPr>
        <p:spPr>
          <a:xfrm>
            <a:off x="5029200" y="1461412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9/2/25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AB836F-23AE-B9EC-777B-494ED303ACD7}"/>
              </a:ext>
            </a:extLst>
          </p:cNvPr>
          <p:cNvSpPr txBox="1"/>
          <p:nvPr/>
        </p:nvSpPr>
        <p:spPr>
          <a:xfrm>
            <a:off x="8191500" y="1461412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Go-Live</a:t>
            </a:r>
          </a:p>
          <a:p>
            <a:r>
              <a:rPr lang="en-US" sz="1200" dirty="0"/>
              <a:t>12/5/25*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F495A0-643F-DA75-9F60-DDC5FA1F2722}"/>
              </a:ext>
            </a:extLst>
          </p:cNvPr>
          <p:cNvSpPr txBox="1"/>
          <p:nvPr/>
        </p:nvSpPr>
        <p:spPr>
          <a:xfrm>
            <a:off x="756015" y="5337788"/>
            <a:ext cx="4202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 Go-Live date reflects 12/5/2025 as first Operating Day</a:t>
            </a:r>
          </a:p>
          <a:p>
            <a:r>
              <a:rPr lang="en-US" sz="1200" i="1" dirty="0"/>
              <a:t>  where 12/4/2025 is planned software migration.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C1EB6B-BBD9-A444-50F6-48256210236A}"/>
              </a:ext>
            </a:extLst>
          </p:cNvPr>
          <p:cNvSpPr/>
          <p:nvPr/>
        </p:nvSpPr>
        <p:spPr>
          <a:xfrm rot="16200000">
            <a:off x="-133552" y="1486953"/>
            <a:ext cx="1164255" cy="476349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March/April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2025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FCB413-2C20-351A-55A5-D0EA988CAA30}"/>
              </a:ext>
            </a:extLst>
          </p:cNvPr>
          <p:cNvSpPr/>
          <p:nvPr/>
        </p:nvSpPr>
        <p:spPr>
          <a:xfrm rot="16200000">
            <a:off x="-1072551" y="3590208"/>
            <a:ext cx="3030533" cy="4646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QSE/Vendor Submission Sandbox and Telemetry Points added Prod EMS model.</a:t>
            </a:r>
          </a:p>
        </p:txBody>
      </p:sp>
    </p:spTree>
    <p:extLst>
      <p:ext uri="{BB962C8B-B14F-4D97-AF65-F5344CB8AC3E}">
        <p14:creationId xmlns:p14="http://schemas.microsoft.com/office/powerpoint/2010/main" val="246759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0580FA23-D72F-8973-E439-76AA88C6576E}"/>
              </a:ext>
            </a:extLst>
          </p:cNvPr>
          <p:cNvSpPr/>
          <p:nvPr/>
        </p:nvSpPr>
        <p:spPr>
          <a:xfrm>
            <a:off x="887275" y="5290319"/>
            <a:ext cx="3236378" cy="577081"/>
          </a:xfrm>
          <a:prstGeom prst="rect">
            <a:avLst/>
          </a:prstGeom>
          <a:solidFill>
            <a:srgbClr val="E6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882F34-5CD7-77FF-26AB-733089DA9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Timeline of NPRRs that will be in flight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88AC7-184E-73E6-9FDA-8EAA07FA1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2550229"/>
          </a:xfrm>
        </p:spPr>
        <p:txBody>
          <a:bodyPr/>
          <a:lstStyle/>
          <a:p>
            <a:pPr>
              <a:defRPr/>
            </a:pPr>
            <a:r>
              <a:rPr lang="en-US" sz="1600" dirty="0">
                <a:solidFill>
                  <a:srgbClr val="2D3338"/>
                </a:solidFill>
              </a:rPr>
              <a:t>NPRR1268 for ASDC Modifications (IMM sponsor)</a:t>
            </a:r>
          </a:p>
          <a:p>
            <a:pPr>
              <a:defRPr/>
            </a:pPr>
            <a:endParaRPr lang="en-US" sz="600" dirty="0">
              <a:solidFill>
                <a:srgbClr val="2D3338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>
                <a:solidFill>
                  <a:srgbClr val="2D3338"/>
                </a:solidFill>
                <a:latin typeface="Arial"/>
              </a:rPr>
              <a:t>NPRR1269 for 3 Parameter/Policy Changes (ERCOT sponsor)</a:t>
            </a:r>
          </a:p>
          <a:p>
            <a:pPr lvl="1" indent="-342900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2D3338"/>
                </a:solidFill>
                <a:latin typeface="Arial"/>
              </a:rPr>
              <a:t>AS Proxy Offer </a:t>
            </a:r>
            <a:r>
              <a:rPr lang="en-US" sz="1400" dirty="0">
                <a:solidFill>
                  <a:srgbClr val="2D3338"/>
                </a:solidFill>
              </a:rPr>
              <a:t>Floors</a:t>
            </a:r>
          </a:p>
          <a:p>
            <a:pPr lvl="1" indent="-342900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2D3338"/>
                </a:solidFill>
              </a:rPr>
              <a:t>ASDCs for Reliability Unit Commitment</a:t>
            </a:r>
          </a:p>
          <a:p>
            <a:pPr lvl="1" indent="-342900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2D3338"/>
                </a:solidFill>
                <a:latin typeface="Arial"/>
              </a:rPr>
              <a:t>Ramp Rate Sharing</a:t>
            </a:r>
          </a:p>
          <a:p>
            <a:pPr lvl="1" indent="-342900">
              <a:buFont typeface="Arial" panose="020B0604020202020204" pitchFamily="34" charset="0"/>
              <a:buChar char="-"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NPRR1270 for AS Qualification details (ERCOT sponsor)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900" dirty="0">
              <a:solidFill>
                <a:srgbClr val="2D3338"/>
              </a:solidFill>
              <a:latin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State of Charge – TBD but targeting late-June Board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1800" dirty="0">
              <a:solidFill>
                <a:srgbClr val="2D3338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1800" dirty="0">
                <a:solidFill>
                  <a:srgbClr val="2D3338"/>
                </a:solidFill>
                <a:latin typeface="Arial"/>
              </a:rPr>
              <a:t>                       </a:t>
            </a:r>
            <a:r>
              <a:rPr lang="en-US" sz="1800" u="sng" dirty="0">
                <a:solidFill>
                  <a:srgbClr val="2D3338"/>
                </a:solidFill>
                <a:latin typeface="Arial"/>
              </a:rPr>
              <a:t>Timeline and vetting of RTC+B NPRRs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359D52-8733-1E36-EBC3-3069EC3C5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8ED4DC-9E50-C4BD-F160-9A91E51D42D7}"/>
              </a:ext>
            </a:extLst>
          </p:cNvPr>
          <p:cNvSpPr/>
          <p:nvPr/>
        </p:nvSpPr>
        <p:spPr>
          <a:xfrm>
            <a:off x="900276" y="48082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Jan 2025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24E21C-D6BC-2307-1FE8-D02A4F091F26}"/>
              </a:ext>
            </a:extLst>
          </p:cNvPr>
          <p:cNvSpPr/>
          <p:nvPr/>
        </p:nvSpPr>
        <p:spPr>
          <a:xfrm>
            <a:off x="1968270" y="48082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Feb 2025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52613F-2D49-B9AA-4654-2916FCDD0644}"/>
              </a:ext>
            </a:extLst>
          </p:cNvPr>
          <p:cNvSpPr/>
          <p:nvPr/>
        </p:nvSpPr>
        <p:spPr>
          <a:xfrm>
            <a:off x="3046068" y="48082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Mar 2025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B85056-ACF7-CBFC-C635-3EE093148A2D}"/>
              </a:ext>
            </a:extLst>
          </p:cNvPr>
          <p:cNvSpPr/>
          <p:nvPr/>
        </p:nvSpPr>
        <p:spPr>
          <a:xfrm>
            <a:off x="4123653" y="48082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Apr 2025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72D68D-AEDD-2E50-FC17-14EF87BD9C59}"/>
              </a:ext>
            </a:extLst>
          </p:cNvPr>
          <p:cNvSpPr/>
          <p:nvPr/>
        </p:nvSpPr>
        <p:spPr>
          <a:xfrm>
            <a:off x="5193103" y="48082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7BC7CB-3BA2-D33F-AAD4-5E1A7AA77539}"/>
              </a:ext>
            </a:extLst>
          </p:cNvPr>
          <p:cNvSpPr/>
          <p:nvPr/>
        </p:nvSpPr>
        <p:spPr>
          <a:xfrm>
            <a:off x="6248400" y="48082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B93470-841D-2DEC-053C-EBF48C69E01E}"/>
              </a:ext>
            </a:extLst>
          </p:cNvPr>
          <p:cNvSpPr txBox="1"/>
          <p:nvPr/>
        </p:nvSpPr>
        <p:spPr>
          <a:xfrm>
            <a:off x="887275" y="4131625"/>
            <a:ext cx="1078992" cy="57708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File NPRRs</a:t>
            </a:r>
          </a:p>
          <a:p>
            <a:pPr algn="ctr"/>
            <a:r>
              <a:rPr lang="en-US" sz="1050" dirty="0"/>
              <a:t>(No impacts) Jan 28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B31B4F-DF99-F5C6-8235-7AD64633C02E}"/>
              </a:ext>
            </a:extLst>
          </p:cNvPr>
          <p:cNvSpPr txBox="1"/>
          <p:nvPr/>
        </p:nvSpPr>
        <p:spPr>
          <a:xfrm>
            <a:off x="1959637" y="4132394"/>
            <a:ext cx="1078992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PRS Table NPRRs </a:t>
            </a:r>
          </a:p>
          <a:p>
            <a:pPr algn="ctr"/>
            <a:r>
              <a:rPr lang="en-US" sz="1050" dirty="0"/>
              <a:t>Feb 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8729C4-4AE8-CAE2-53C2-1F7B196E297E}"/>
              </a:ext>
            </a:extLst>
          </p:cNvPr>
          <p:cNvSpPr txBox="1"/>
          <p:nvPr/>
        </p:nvSpPr>
        <p:spPr>
          <a:xfrm>
            <a:off x="3044661" y="3970042"/>
            <a:ext cx="107899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PRS Urgency &amp; </a:t>
            </a:r>
            <a:r>
              <a:rPr lang="en-US" sz="1050" dirty="0" err="1"/>
              <a:t>Apprv</a:t>
            </a:r>
            <a:r>
              <a:rPr lang="en-US" sz="1050" dirty="0"/>
              <a:t> 3/12</a:t>
            </a:r>
          </a:p>
          <a:p>
            <a:pPr algn="ctr"/>
            <a:r>
              <a:rPr lang="en-US" sz="1050" dirty="0"/>
              <a:t>TAC approval</a:t>
            </a:r>
          </a:p>
          <a:p>
            <a:pPr algn="ctr"/>
            <a:r>
              <a:rPr lang="en-US" sz="1050" dirty="0"/>
              <a:t>March 26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BE5C1D-10EC-FA4B-C282-E12E2E05B40F}"/>
              </a:ext>
            </a:extLst>
          </p:cNvPr>
          <p:cNvSpPr txBox="1"/>
          <p:nvPr/>
        </p:nvSpPr>
        <p:spPr>
          <a:xfrm>
            <a:off x="4123653" y="4131625"/>
            <a:ext cx="1052902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Board Approval</a:t>
            </a:r>
          </a:p>
          <a:p>
            <a:pPr algn="ctr"/>
            <a:r>
              <a:rPr lang="en-US" sz="1050" dirty="0"/>
              <a:t>April 8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A753EBE-63B4-3320-8179-5A281F37CE63}"/>
              </a:ext>
            </a:extLst>
          </p:cNvPr>
          <p:cNvSpPr txBox="1"/>
          <p:nvPr/>
        </p:nvSpPr>
        <p:spPr>
          <a:xfrm>
            <a:off x="5167487" y="4131625"/>
            <a:ext cx="1049400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PUCT Approval</a:t>
            </a:r>
          </a:p>
          <a:p>
            <a:pPr algn="ctr"/>
            <a:r>
              <a:rPr lang="en-US" sz="1050" dirty="0"/>
              <a:t>May 15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FEED381-64B5-1DA9-053A-194DB9D368EF}"/>
              </a:ext>
            </a:extLst>
          </p:cNvPr>
          <p:cNvSpPr txBox="1"/>
          <p:nvPr/>
        </p:nvSpPr>
        <p:spPr>
          <a:xfrm>
            <a:off x="914400" y="5290319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RTCBTF: Jan 14, 23, Feb 7,19, March 5, 25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D9A9EC-4E1A-3A60-4987-B6BD548FC4AC}"/>
              </a:ext>
            </a:extLst>
          </p:cNvPr>
          <p:cNvSpPr txBox="1"/>
          <p:nvPr/>
        </p:nvSpPr>
        <p:spPr>
          <a:xfrm>
            <a:off x="900344" y="5529895"/>
            <a:ext cx="3062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Stakeholder comments in Feb and March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E75FAE9-9B56-0CA1-601A-A3AE2041F86E}"/>
              </a:ext>
            </a:extLst>
          </p:cNvPr>
          <p:cNvSpPr txBox="1"/>
          <p:nvPr/>
        </p:nvSpPr>
        <p:spPr>
          <a:xfrm>
            <a:off x="4112868" y="5290319"/>
            <a:ext cx="1201530" cy="57708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50" dirty="0"/>
              <a:t>ERCOT window for “re-factoring” development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A1C3854-3292-0AA3-8D25-45E06D5AE48D}"/>
              </a:ext>
            </a:extLst>
          </p:cNvPr>
          <p:cNvSpPr txBox="1"/>
          <p:nvPr/>
        </p:nvSpPr>
        <p:spPr>
          <a:xfrm>
            <a:off x="5190453" y="5290319"/>
            <a:ext cx="2122815" cy="57708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dirty="0"/>
              <a:t>ERCOT market trials deployed and begin on May 5, 2025</a:t>
            </a:r>
          </a:p>
          <a:p>
            <a:endParaRPr lang="en-US" sz="105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9E67CA-5412-1B4A-04E4-B15696C5AB89}"/>
              </a:ext>
            </a:extLst>
          </p:cNvPr>
          <p:cNvSpPr/>
          <p:nvPr/>
        </p:nvSpPr>
        <p:spPr>
          <a:xfrm rot="19806071">
            <a:off x="394160" y="2686006"/>
            <a:ext cx="78406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No QSE System Impacts</a:t>
            </a:r>
          </a:p>
        </p:txBody>
      </p:sp>
    </p:spTree>
    <p:extLst>
      <p:ext uri="{BB962C8B-B14F-4D97-AF65-F5344CB8AC3E}">
        <p14:creationId xmlns:p14="http://schemas.microsoft.com/office/powerpoint/2010/main" val="191838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Recent RTCBTF Discussion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726" y="914400"/>
            <a:ext cx="85344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Discussion of NPRR 1268- IMM Modifications to ASDCs / IMM staff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a.  Hunt Energy Presentation and prior comments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b.  ERCOT presentation and draft comments</a:t>
            </a:r>
          </a:p>
          <a:p>
            <a:pPr marL="0" indent="0">
              <a:buNone/>
            </a:pPr>
            <a:r>
              <a:rPr lang="en-US" sz="600" b="1" dirty="0">
                <a:solidFill>
                  <a:schemeClr val="tx2"/>
                </a:solidFill>
                <a:latin typeface="+mj-lt"/>
              </a:rPr>
              <a:t>      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Discussion of NPRR 1269- ERCOT 3 Parameter Policy issues  / ERCOT staff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a.  AS Proxy Offer Floor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     -  IMM comments filed 2/6/25 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b.  RUC ASDC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     -  ERCOT to share analysis in presentation 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c.  Ramp sharing</a:t>
            </a:r>
          </a:p>
          <a:p>
            <a:pPr marL="0" indent="0">
              <a:buNone/>
            </a:pPr>
            <a:endParaRPr lang="en-US" sz="900" b="1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Discussion of NPRR 1270 Clarification and AS Qualification / Nitika Mago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a.  No comments filed</a:t>
            </a:r>
          </a:p>
          <a:p>
            <a:pPr marL="0" indent="0">
              <a:buNone/>
            </a:pPr>
            <a:endParaRPr lang="en-US" sz="900" b="1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rgbClr val="C00000"/>
                </a:solidFill>
                <a:latin typeface="+mj-lt"/>
              </a:rPr>
              <a:t>Market Readiness    /  ERCOT Staff</a:t>
            </a:r>
          </a:p>
          <a:p>
            <a:pPr marL="0" indent="0">
              <a:buNone/>
            </a:pPr>
            <a:r>
              <a:rPr lang="en-US" sz="1200" b="1" dirty="0">
                <a:solidFill>
                  <a:srgbClr val="C00000"/>
                </a:solidFill>
                <a:latin typeface="+mj-lt"/>
              </a:rPr>
              <a:t>       a. Initial Review of Handbook #3 – Open Loop SCED</a:t>
            </a:r>
          </a:p>
          <a:p>
            <a:pPr marL="0" indent="0">
              <a:buNone/>
            </a:pPr>
            <a:r>
              <a:rPr lang="en-US" sz="1200" b="1" dirty="0">
                <a:solidFill>
                  <a:srgbClr val="C00000"/>
                </a:solidFill>
                <a:latin typeface="+mj-lt"/>
              </a:rPr>
              <a:t>       b. Initial Review of Handbook #4 – QSE Telemetry Tests</a:t>
            </a:r>
          </a:p>
          <a:p>
            <a:pPr marL="0" indent="0">
              <a:buNone/>
            </a:pPr>
            <a:r>
              <a:rPr lang="en-US" sz="1200" b="1" dirty="0">
                <a:solidFill>
                  <a:srgbClr val="C00000"/>
                </a:solidFill>
                <a:latin typeface="+mj-lt"/>
              </a:rPr>
              <a:t>       c. Draft Operator Training Seminar slides (work-in-progress)</a:t>
            </a:r>
          </a:p>
          <a:p>
            <a:pPr marL="0" indent="0">
              <a:buNone/>
            </a:pPr>
            <a:r>
              <a:rPr lang="en-US" sz="1200" b="1" dirty="0">
                <a:solidFill>
                  <a:srgbClr val="C00000"/>
                </a:solidFill>
                <a:highlight>
                  <a:srgbClr val="FFFF00"/>
                </a:highlight>
                <a:latin typeface="+mj-lt"/>
                <a:hlinkClick r:id="rId2"/>
              </a:rPr>
              <a:t>DRAFT HANDBOOKS POSTED HERE (RTCBTF 2/19/25 meeting page)</a:t>
            </a:r>
            <a:endParaRPr lang="en-US" sz="1200" b="1" dirty="0">
              <a:solidFill>
                <a:srgbClr val="C00000"/>
              </a:solidFill>
              <a:highlight>
                <a:srgbClr val="FFFF00"/>
              </a:highlight>
              <a:latin typeface="+mj-lt"/>
            </a:endParaRPr>
          </a:p>
          <a:p>
            <a:pPr marL="0" indent="0">
              <a:buNone/>
            </a:pPr>
            <a:endParaRPr lang="en-US" sz="1200" b="1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Extra meeting- Friday March 7 for NPRRs (before March 12 PRS meeting)</a:t>
            </a:r>
          </a:p>
        </p:txBody>
      </p:sp>
    </p:spTree>
    <p:extLst>
      <p:ext uri="{BB962C8B-B14F-4D97-AF65-F5344CB8AC3E}">
        <p14:creationId xmlns:p14="http://schemas.microsoft.com/office/powerpoint/2010/main" val="680624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Updates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1"/>
            <a:ext cx="8534400" cy="44196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800" u="sng" dirty="0"/>
              <a:t>TWG Meetings</a:t>
            </a:r>
            <a:r>
              <a:rPr lang="en-US" sz="1800" dirty="0"/>
              <a:t>- ERCOT will continue to support detailed technical conversations such as adding telemetry points to network model, digital certificates, accessing ERCOT systems in March/April timeframe</a:t>
            </a:r>
          </a:p>
          <a:p>
            <a:pPr>
              <a:buFontTx/>
              <a:buChar char="-"/>
            </a:pPr>
            <a:r>
              <a:rPr lang="en-US" sz="1800" dirty="0"/>
              <a:t>Goal of strengthening communication and centralize content in March</a:t>
            </a:r>
          </a:p>
          <a:p>
            <a:pPr lvl="1">
              <a:buFontTx/>
              <a:buChar char="-"/>
            </a:pPr>
            <a:r>
              <a:rPr lang="en-US" sz="1400" dirty="0"/>
              <a:t>Developing new folders on RTCBTF home page </a:t>
            </a:r>
          </a:p>
          <a:p>
            <a:pPr lvl="2">
              <a:buFontTx/>
              <a:buChar char="-"/>
            </a:pPr>
            <a:r>
              <a:rPr lang="en-US" sz="1000" u="sng" dirty="0"/>
              <a:t>Market Trials folder</a:t>
            </a:r>
            <a:r>
              <a:rPr lang="en-US" sz="1000" dirty="0"/>
              <a:t>: Handbooks and supporting materials / FAQ</a:t>
            </a:r>
          </a:p>
          <a:p>
            <a:pPr lvl="2">
              <a:buFontTx/>
              <a:buChar char="-"/>
            </a:pPr>
            <a:r>
              <a:rPr lang="en-US" sz="1000" u="sng" dirty="0"/>
              <a:t>Technical Support folder</a:t>
            </a:r>
            <a:r>
              <a:rPr lang="en-US" sz="1000" dirty="0"/>
              <a:t>: Key TWG technical materials </a:t>
            </a:r>
          </a:p>
          <a:p>
            <a:pPr lvl="1">
              <a:buFontTx/>
              <a:buChar char="-"/>
            </a:pPr>
            <a:r>
              <a:rPr lang="en-US" sz="1400" dirty="0"/>
              <a:t>Leverage </a:t>
            </a:r>
            <a:r>
              <a:rPr lang="en-US" sz="1400" dirty="0">
                <a:hlinkClick r:id="rId2"/>
              </a:rPr>
              <a:t>RTCB@ercot.com</a:t>
            </a:r>
            <a:r>
              <a:rPr lang="en-US" sz="1400" dirty="0"/>
              <a:t> mailbox for support of stakeholder implementation questions</a:t>
            </a:r>
          </a:p>
          <a:p>
            <a:pPr lvl="1">
              <a:buFontTx/>
              <a:buChar char="-"/>
            </a:pPr>
            <a:r>
              <a:rPr lang="en-US" sz="1400" dirty="0"/>
              <a:t>Post ICCP/telemetry explanation video (recorded and posting later this week)</a:t>
            </a:r>
          </a:p>
          <a:p>
            <a:pPr lvl="1">
              <a:buFontTx/>
              <a:buChar char="-"/>
            </a:pPr>
            <a:r>
              <a:rPr lang="en-US" sz="1400" dirty="0"/>
              <a:t>Following guidance from RTCBTF to engage DSWG separately (ERCOT developing content)</a:t>
            </a:r>
          </a:p>
          <a:p>
            <a:pPr>
              <a:buFontTx/>
              <a:buChar char="-"/>
            </a:pPr>
            <a:r>
              <a:rPr lang="en-US" sz="1800" dirty="0"/>
              <a:t>Acknowledge need to get ahead of Closed-Loop LFC planning</a:t>
            </a:r>
          </a:p>
          <a:p>
            <a:pPr>
              <a:buFontTx/>
              <a:buChar char="-"/>
            </a:pPr>
            <a:r>
              <a:rPr lang="en-US" sz="1800" dirty="0"/>
              <a:t>Formal Market Trials begin in about 10 weeks</a:t>
            </a:r>
          </a:p>
          <a:p>
            <a:pPr lvl="1">
              <a:buFontTx/>
              <a:buChar char="-"/>
            </a:pPr>
            <a:endParaRPr lang="en-US" sz="1400" dirty="0"/>
          </a:p>
          <a:p>
            <a:pPr lvl="2">
              <a:buFontTx/>
              <a:buChar char="-"/>
            </a:pPr>
            <a:endParaRPr lang="en-US" sz="1000" dirty="0"/>
          </a:p>
          <a:p>
            <a:pPr marL="457200" lvl="1" indent="0">
              <a:buNone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58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6DDC5-06D0-00F9-0CDA-1B4A392A2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Snapshot of Folders on RTCBTF webpage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DE6D7F-5922-50FF-19E3-3A918B108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C64F3D-3547-B764-7602-BD2AFF7A64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9650"/>
            <a:ext cx="9144000" cy="5558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347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6B892-42C2-DF43-EFC5-C83E034AA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Training videos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ADEC20-8C60-1FAB-D904-FACE9FD528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 descr="Graphical user interface, application&#10;&#10;AI-generated content may be incorrect.">
            <a:extLst>
              <a:ext uri="{FF2B5EF4-FFF2-40B4-BE49-F238E27FC236}">
                <a16:creationId xmlns:a16="http://schemas.microsoft.com/office/drawing/2014/main" id="{C7BC55FE-AB7F-5163-D6D4-4F16371BBC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082107"/>
            <a:ext cx="7772400" cy="4693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23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E7946-75D4-F8A2-4B53-17C4E8F77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8919C-AC9B-CD3D-C5F8-7D19241F6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Market Notice being released about Sandbox</a:t>
            </a:r>
          </a:p>
          <a:p>
            <a:r>
              <a:rPr lang="en-US" sz="2400" dirty="0"/>
              <a:t>RTCBTF </a:t>
            </a:r>
          </a:p>
          <a:p>
            <a:pPr lvl="1"/>
            <a:r>
              <a:rPr lang="en-US" sz="2000" dirty="0"/>
              <a:t>March 5- Half day meeting for NPRR changes</a:t>
            </a:r>
          </a:p>
          <a:p>
            <a:pPr lvl="1"/>
            <a:r>
              <a:rPr lang="en-US" sz="2000" dirty="0"/>
              <a:t>March 25- Full meeting (Discuss market comments back on Handbooks #3 and #4)</a:t>
            </a:r>
          </a:p>
          <a:p>
            <a:pPr lvl="1"/>
            <a:endParaRPr lang="en-US" sz="2000" dirty="0"/>
          </a:p>
          <a:p>
            <a:r>
              <a:rPr lang="en-US" sz="2800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B2DD26-A009-4FCC-272B-6720634B18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271026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customXml/itemProps3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23046</TotalTime>
  <Words>776</Words>
  <Application>Microsoft Office PowerPoint</Application>
  <PresentationFormat>On-screen Show (4:3)</PresentationFormat>
  <Paragraphs>148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Cover Slide</vt:lpstr>
      <vt:lpstr>Horizontal Theme</vt:lpstr>
      <vt:lpstr>PowerPoint Presentation</vt:lpstr>
      <vt:lpstr>RTCBTF Issues List</vt:lpstr>
      <vt:lpstr>PowerPoint Presentation</vt:lpstr>
      <vt:lpstr>Summary and Timeline of NPRRs that will be in flight</vt:lpstr>
      <vt:lpstr>Recent RTCBTF Discussion</vt:lpstr>
      <vt:lpstr>Other Updates </vt:lpstr>
      <vt:lpstr>Snapshot of Folders on RTCBTF webpage</vt:lpstr>
      <vt:lpstr>RTC+B Training videos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618</cp:revision>
  <cp:lastPrinted>2017-10-10T21:31:05Z</cp:lastPrinted>
  <dcterms:created xsi:type="dcterms:W3CDTF">2016-01-21T15:20:31Z</dcterms:created>
  <dcterms:modified xsi:type="dcterms:W3CDTF">2025-02-26T15:20:05Z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