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9"/>
  </p:notesMasterIdLst>
  <p:handoutMasterIdLst>
    <p:handoutMasterId r:id="rId10"/>
  </p:handoutMasterIdLst>
  <p:sldIdLst>
    <p:sldId id="260" r:id="rId6"/>
    <p:sldId id="2688" r:id="rId7"/>
    <p:sldId id="2689" r:id="rId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359" autoAdjust="0"/>
    <p:restoredTop sz="94660"/>
  </p:normalViewPr>
  <p:slideViewPr>
    <p:cSldViewPr showGuides="1">
      <p:cViewPr varScale="1">
        <p:scale>
          <a:sx n="120" d="100"/>
          <a:sy n="120" d="100"/>
        </p:scale>
        <p:origin x="612" y="96"/>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2/17/2025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2/17/2025</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334000" y="2819400"/>
            <a:ext cx="5646034" cy="1323439"/>
          </a:xfrm>
          <a:prstGeom prst="rect">
            <a:avLst/>
          </a:prstGeom>
          <a:noFill/>
        </p:spPr>
        <p:txBody>
          <a:bodyPr wrap="square" rtlCol="0">
            <a:spAutoFit/>
          </a:bodyPr>
          <a:lstStyle/>
          <a:p>
            <a:r>
              <a:rPr lang="en-US" sz="4000" dirty="0">
                <a:solidFill>
                  <a:schemeClr val="tx2"/>
                </a:solidFill>
              </a:rPr>
              <a:t>ERCOT Updates</a:t>
            </a:r>
          </a:p>
          <a:p>
            <a:r>
              <a:rPr lang="en-US" sz="4000" dirty="0">
                <a:solidFill>
                  <a:schemeClr val="tx2"/>
                </a:solidFill>
              </a:rPr>
              <a:t>NDSWG February 2025</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EE9C3-5E28-C818-7B82-FD0FEA75AD39}"/>
              </a:ext>
            </a:extLst>
          </p:cNvPr>
          <p:cNvSpPr>
            <a:spLocks noGrp="1"/>
          </p:cNvSpPr>
          <p:nvPr>
            <p:ph type="title"/>
          </p:nvPr>
        </p:nvSpPr>
        <p:spPr/>
        <p:txBody>
          <a:bodyPr/>
          <a:lstStyle/>
          <a:p>
            <a:r>
              <a:rPr lang="en-US" dirty="0"/>
              <a:t>Topics</a:t>
            </a:r>
          </a:p>
        </p:txBody>
      </p:sp>
      <p:sp>
        <p:nvSpPr>
          <p:cNvPr id="3" name="Content Placeholder 2">
            <a:extLst>
              <a:ext uri="{FF2B5EF4-FFF2-40B4-BE49-F238E27FC236}">
                <a16:creationId xmlns:a16="http://schemas.microsoft.com/office/drawing/2014/main" id="{B1155F30-EF39-00B0-B36B-13DD068CFF33}"/>
              </a:ext>
            </a:extLst>
          </p:cNvPr>
          <p:cNvSpPr>
            <a:spLocks noGrp="1"/>
          </p:cNvSpPr>
          <p:nvPr>
            <p:ph idx="1"/>
          </p:nvPr>
        </p:nvSpPr>
        <p:spPr>
          <a:xfrm>
            <a:off x="406400" y="762000"/>
            <a:ext cx="11379200" cy="5410199"/>
          </a:xfrm>
        </p:spPr>
        <p:txBody>
          <a:bodyPr>
            <a:normAutofit/>
          </a:bodyPr>
          <a:lstStyle/>
          <a:p>
            <a:r>
              <a:rPr lang="en-US" sz="3200" dirty="0"/>
              <a:t>NPRR 1265 - Unregistered Distributed Generator</a:t>
            </a:r>
          </a:p>
          <a:p>
            <a:pPr lvl="1"/>
            <a:r>
              <a:rPr lang="en-US" dirty="0"/>
              <a:t>DG reporting under HB 3390</a:t>
            </a:r>
          </a:p>
          <a:p>
            <a:r>
              <a:rPr lang="en-US" sz="3200" dirty="0"/>
              <a:t>NPRR 1234 - Interconnection Requirements for Large Loads and Modeling Standards for Loads 25 MW or Greater</a:t>
            </a:r>
          </a:p>
          <a:p>
            <a:pPr lvl="1"/>
            <a:r>
              <a:rPr lang="en-US" dirty="0"/>
              <a:t>Review Comments.</a:t>
            </a:r>
          </a:p>
          <a:p>
            <a:r>
              <a:rPr lang="en-US" sz="3200" dirty="0"/>
              <a:t>Annual Double Circuit Review</a:t>
            </a:r>
          </a:p>
          <a:p>
            <a:pPr lvl="1"/>
            <a:r>
              <a:rPr lang="en-US" dirty="0"/>
              <a:t>Kickoff email will be sent by early March.</a:t>
            </a:r>
          </a:p>
          <a:p>
            <a:r>
              <a:rPr lang="en-US" sz="3200" dirty="0"/>
              <a:t>EPS Meter Design Proposal</a:t>
            </a:r>
          </a:p>
          <a:p>
            <a:pPr marL="457200" lvl="1" indent="0">
              <a:buNone/>
            </a:pPr>
            <a:endParaRPr lang="en-US" dirty="0"/>
          </a:p>
        </p:txBody>
      </p:sp>
      <p:sp>
        <p:nvSpPr>
          <p:cNvPr id="4" name="Slide Number Placeholder 3">
            <a:extLst>
              <a:ext uri="{FF2B5EF4-FFF2-40B4-BE49-F238E27FC236}">
                <a16:creationId xmlns:a16="http://schemas.microsoft.com/office/drawing/2014/main" id="{54BC2FCC-FEA1-BB84-8930-B24DF6BDF132}"/>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62256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EE9C3-5E28-C818-7B82-FD0FEA75AD39}"/>
              </a:ext>
            </a:extLst>
          </p:cNvPr>
          <p:cNvSpPr>
            <a:spLocks noGrp="1"/>
          </p:cNvSpPr>
          <p:nvPr>
            <p:ph type="title"/>
          </p:nvPr>
        </p:nvSpPr>
        <p:spPr/>
        <p:txBody>
          <a:bodyPr/>
          <a:lstStyle/>
          <a:p>
            <a:r>
              <a:rPr lang="en-US" dirty="0"/>
              <a:t>EPS Design Meter Proposal</a:t>
            </a:r>
          </a:p>
        </p:txBody>
      </p:sp>
      <p:sp>
        <p:nvSpPr>
          <p:cNvPr id="3" name="Content Placeholder 2">
            <a:extLst>
              <a:ext uri="{FF2B5EF4-FFF2-40B4-BE49-F238E27FC236}">
                <a16:creationId xmlns:a16="http://schemas.microsoft.com/office/drawing/2014/main" id="{B1155F30-EF39-00B0-B36B-13DD068CFF33}"/>
              </a:ext>
            </a:extLst>
          </p:cNvPr>
          <p:cNvSpPr>
            <a:spLocks noGrp="1"/>
          </p:cNvSpPr>
          <p:nvPr>
            <p:ph idx="1"/>
          </p:nvPr>
        </p:nvSpPr>
        <p:spPr>
          <a:xfrm>
            <a:off x="406400" y="762000"/>
            <a:ext cx="11379200" cy="5410199"/>
          </a:xfrm>
        </p:spPr>
        <p:txBody>
          <a:bodyPr>
            <a:normAutofit/>
          </a:bodyPr>
          <a:lstStyle/>
          <a:p>
            <a:r>
              <a:rPr lang="en-US" sz="3200" dirty="0"/>
              <a:t>EPS Meter Design Proposal will be part of the technical documentation that is required to be submitted to ERCOT for modeling per Nodal Protocol (NP) 3.10.1 and is subject to the modeling timeline in NP 3.10.1 (3).</a:t>
            </a:r>
          </a:p>
          <a:p>
            <a:pPr lvl="1"/>
            <a:r>
              <a:rPr lang="en-US" dirty="0"/>
              <a:t>EPS Meter Design Proposal is required to be submitted to ERCOT metering prior to approval of the Resource Registration Data for full registration. </a:t>
            </a:r>
          </a:p>
          <a:p>
            <a:pPr lvl="1"/>
            <a:r>
              <a:rPr lang="en-US" dirty="0"/>
              <a:t>EPS Meter Design Proposal will be required for projects planning to meet July 2</a:t>
            </a:r>
            <a:r>
              <a:rPr lang="en-US" baseline="30000" dirty="0"/>
              <a:t>nd</a:t>
            </a:r>
            <a:r>
              <a:rPr lang="en-US" dirty="0"/>
              <a:t>,2025</a:t>
            </a:r>
            <a:r>
              <a:rPr lang="en-US" baseline="30000" dirty="0"/>
              <a:t> </a:t>
            </a:r>
            <a:r>
              <a:rPr lang="en-US" dirty="0"/>
              <a:t>PLD but recommended for June 4</a:t>
            </a:r>
            <a:r>
              <a:rPr lang="en-US" baseline="30000" dirty="0"/>
              <a:t>th</a:t>
            </a:r>
            <a:r>
              <a:rPr lang="en-US" dirty="0"/>
              <a:t>,2025 PLD to avoid delays.</a:t>
            </a:r>
          </a:p>
        </p:txBody>
      </p:sp>
      <p:sp>
        <p:nvSpPr>
          <p:cNvPr id="4" name="Slide Number Placeholder 3">
            <a:extLst>
              <a:ext uri="{FF2B5EF4-FFF2-40B4-BE49-F238E27FC236}">
                <a16:creationId xmlns:a16="http://schemas.microsoft.com/office/drawing/2014/main" id="{54BC2FCC-FEA1-BB84-8930-B24DF6BDF132}"/>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836093848"/>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www.w3.org/XML/1998/namespace"/>
    <ds:schemaRef ds:uri="http://schemas.microsoft.com/office/2006/documentManagement/types"/>
    <ds:schemaRef ds:uri="http://purl.org/dc/elements/1.1/"/>
    <ds:schemaRef ds:uri="http://schemas.openxmlformats.org/package/2006/metadata/core-properties"/>
    <ds:schemaRef ds:uri="c34af464-7aa1-4edd-9be4-83dffc1cb926"/>
    <ds:schemaRef ds:uri="http://schemas.microsoft.com/office/2006/metadata/properties"/>
    <ds:schemaRef ds:uri="http://purl.org/dc/terms/"/>
    <ds:schemaRef ds:uri="http://schemas.microsoft.com/office/infopath/2007/PartnerControls"/>
    <ds:schemaRef ds:uri="http://purl.org/dc/dcmitype/"/>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4229</TotalTime>
  <Words>154</Words>
  <Application>Microsoft Office PowerPoint</Application>
  <PresentationFormat>Widescreen</PresentationFormat>
  <Paragraphs>16</Paragraphs>
  <Slides>3</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3</vt:i4>
      </vt:variant>
    </vt:vector>
  </HeadingPairs>
  <TitlesOfParts>
    <vt:vector size="7" baseType="lpstr">
      <vt:lpstr>Arial</vt:lpstr>
      <vt:lpstr>Calibri</vt:lpstr>
      <vt:lpstr>1_Custom Design</vt:lpstr>
      <vt:lpstr>Office Theme</vt:lpstr>
      <vt:lpstr>PowerPoint Presentation</vt:lpstr>
      <vt:lpstr>Topics</vt:lpstr>
      <vt:lpstr>EPS Design Meter Proposal</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Rochie Guiyab</cp:lastModifiedBy>
  <cp:revision>52</cp:revision>
  <cp:lastPrinted>2016-01-21T20:53:15Z</cp:lastPrinted>
  <dcterms:created xsi:type="dcterms:W3CDTF">2016-01-21T15:20:31Z</dcterms:created>
  <dcterms:modified xsi:type="dcterms:W3CDTF">2025-02-18T23:46:02Z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2024-04-15T18:06:42Z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e51fc623-24ea-4f11-b528-23f2c0609a93</vt:lpwstr>
  </property>
  <property fmtid="{D5CDD505-2E9C-101B-9397-08002B2CF9AE}" pid="9" name="MSIP_Label_7084cbda-52b8-46fb-a7b7-cb5bd465ed85_ContentBits">
    <vt:lpwstr>0</vt:lpwstr>
  </property>
</Properties>
</file>