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4.xml" ContentType="application/vnd.openxmlformats-officedocument.theme+xml"/>
  <Override PartName="/ppt/theme/theme5.xml" ContentType="application/vnd.openxmlformats-officedocument.them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3" r:id="rId4"/>
    <p:sldMasterId id="2147483663" r:id="rId5"/>
    <p:sldMasterId id="2147483756" r:id="rId6"/>
  </p:sldMasterIdLst>
  <p:notesMasterIdLst>
    <p:notesMasterId r:id="rId16"/>
  </p:notesMasterIdLst>
  <p:handoutMasterIdLst>
    <p:handoutMasterId r:id="rId17"/>
  </p:handoutMasterIdLst>
  <p:sldIdLst>
    <p:sldId id="542" r:id="rId7"/>
    <p:sldId id="618" r:id="rId8"/>
    <p:sldId id="582" r:id="rId9"/>
    <p:sldId id="620" r:id="rId10"/>
    <p:sldId id="621" r:id="rId11"/>
    <p:sldId id="619" r:id="rId12"/>
    <p:sldId id="622" r:id="rId13"/>
    <p:sldId id="623" r:id="rId14"/>
    <p:sldId id="624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AED60BC-6DC8-9208-15EC-10DB2B0CE731}" name="Mereness, Matt" initials="MM" userId="S::matt.mereness@ercot.com::6db1126a-164e-4475-8d86-5dde160acd3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CDD9"/>
    <a:srgbClr val="26D07C"/>
    <a:srgbClr val="0076C6"/>
    <a:srgbClr val="00AEC7"/>
    <a:srgbClr val="E6EBF0"/>
    <a:srgbClr val="093C61"/>
    <a:srgbClr val="98C3FA"/>
    <a:srgbClr val="8DC3E5"/>
    <a:srgbClr val="A9E5EA"/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21" d="100"/>
          <a:sy n="121" d="100"/>
        </p:scale>
        <p:origin x="131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202"/>
    </p:cViewPr>
  </p:sorterViewPr>
  <p:notesViewPr>
    <p:cSldViewPr showGuides="1">
      <p:cViewPr varScale="1">
        <p:scale>
          <a:sx n="61" d="100"/>
          <a:sy n="61" d="100"/>
        </p:scale>
        <p:origin x="2285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microsoft.com/office/2018/10/relationships/authors" Target="authors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dri, Sreenivas" userId="0b43dccd-042e-4be0-871d-afa1d90d6a2e" providerId="ADAL" clId="{8C00DF3B-2E84-40B3-B4F7-7E599FDAD6A7}"/>
    <pc:docChg chg="custSel modSld">
      <pc:chgData name="Badri, Sreenivas" userId="0b43dccd-042e-4be0-871d-afa1d90d6a2e" providerId="ADAL" clId="{8C00DF3B-2E84-40B3-B4F7-7E599FDAD6A7}" dt="2025-02-27T19:49:27.148" v="98"/>
      <pc:docMkLst>
        <pc:docMk/>
      </pc:docMkLst>
      <pc:sldChg chg="modSp mod">
        <pc:chgData name="Badri, Sreenivas" userId="0b43dccd-042e-4be0-871d-afa1d90d6a2e" providerId="ADAL" clId="{8C00DF3B-2E84-40B3-B4F7-7E599FDAD6A7}" dt="2025-02-27T19:49:27.148" v="98"/>
        <pc:sldMkLst>
          <pc:docMk/>
          <pc:sldMk cId="3858704502" sldId="582"/>
        </pc:sldMkLst>
        <pc:spChg chg="mod">
          <ac:chgData name="Badri, Sreenivas" userId="0b43dccd-042e-4be0-871d-afa1d90d6a2e" providerId="ADAL" clId="{8C00DF3B-2E84-40B3-B4F7-7E599FDAD6A7}" dt="2025-02-27T19:49:27.148" v="98"/>
          <ac:spMkLst>
            <pc:docMk/>
            <pc:sldMk cId="3858704502" sldId="582"/>
            <ac:spMk id="5" creationId="{2E2BCA5C-ED85-50C0-31F9-6AFEE1F2059D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2/27/2025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2/27/2025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Master" Target="../slideMasters/slideMaster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51E1165-2D5E-A8BA-AD01-59C2367A0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209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1068C6B-C94E-547A-7102-71442E874B5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1242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 descr="xdgdfgdfg">
            <a:extLst>
              <a:ext uri="{FF2B5EF4-FFF2-40B4-BE49-F238E27FC236}">
                <a16:creationId xmlns:a16="http://schemas.microsoft.com/office/drawing/2014/main" id="{11BF4596-49BD-5DCB-711C-47030A443E0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04800" y="1058219"/>
            <a:ext cx="853440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2FC120C-B1CB-16E5-B00E-55E88FB1592E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3524730"/>
            <a:ext cx="853440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8573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EC87C22B-ECB6-24C9-CA51-802C0CC5A9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902CBC-1565-53AF-76EE-5EA87EAAE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AF8B1A1-8352-B98E-3C78-48C46BD8F2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40D7F8C-7E87-E617-9858-400C5F8AC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F6FD2C47-F578-2F9E-22DF-DA95B857A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ED327A-7496-0E17-F5C8-2E5C3BB96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0B85CC8-6F83-6404-ACAA-F1FA4529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AE8A331-9F84-084C-7267-CFE65AA777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DA8C3691-EDE4-B07C-F114-E502244790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7B83F30-EC1D-F71C-95D7-1B5BC9FD2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6364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31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5B677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BA199AC-D2A1-091A-DA81-F6D6886C50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6458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6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F8914-EDD3-FC49-4CAF-D7AFEA0598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334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1D9533-CB1D-41E2-A7CA-83FDF6B75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1D418E-9C88-65C3-7644-3BFD9E325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F5400B3-30FC-250E-0E40-F769CD495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3661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F5400B3-30FC-250E-0E40-F769CD495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 descr="xdgdfgdfg">
            <a:extLst>
              <a:ext uri="{FF2B5EF4-FFF2-40B4-BE49-F238E27FC236}">
                <a16:creationId xmlns:a16="http://schemas.microsoft.com/office/drawing/2014/main" id="{598BF201-9067-3A1D-911D-FB3EA47FFC0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1058219"/>
            <a:ext cx="853328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  <a:lvl2pPr>
              <a:defRPr sz="1050">
                <a:solidFill>
                  <a:schemeClr val="tx1"/>
                </a:solidFill>
              </a:defRPr>
            </a:lvl2pPr>
            <a:lvl3pPr>
              <a:defRPr sz="9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13BC7D2-FAD9-20EE-F85E-A8C0876CD499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304800" y="3524730"/>
            <a:ext cx="853328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  <a:lvl2pPr>
              <a:defRPr sz="1050">
                <a:solidFill>
                  <a:schemeClr val="tx2"/>
                </a:solidFill>
              </a:defRPr>
            </a:lvl2pPr>
            <a:lvl3pPr>
              <a:defRPr sz="9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0002836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1500" b="1">
                <a:solidFill>
                  <a:schemeClr val="tx1"/>
                </a:solidFill>
              </a:defRPr>
            </a:lvl1pPr>
            <a:lvl2pPr>
              <a:defRPr sz="1350">
                <a:solidFill>
                  <a:srgbClr val="5B6770"/>
                </a:solidFill>
              </a:defRPr>
            </a:lvl2pPr>
            <a:lvl3pPr>
              <a:defRPr sz="1200">
                <a:solidFill>
                  <a:srgbClr val="5B6770"/>
                </a:solidFill>
              </a:defRPr>
            </a:lvl3pPr>
            <a:lvl4pPr>
              <a:defRPr sz="1050">
                <a:solidFill>
                  <a:srgbClr val="5B6770"/>
                </a:solidFill>
              </a:defRPr>
            </a:lvl4pPr>
            <a:lvl5pPr>
              <a:defRPr sz="900">
                <a:solidFill>
                  <a:srgbClr val="5B677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271C7-351C-6A53-1BD1-4B6987F11F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5955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97280" rIns="274320" bIns="731520"/>
          <a:lstStyle>
            <a:lvl1pPr marL="0" indent="0" algn="l">
              <a:buNone/>
              <a:defRPr sz="1500" b="0">
                <a:solidFill>
                  <a:schemeClr val="tx1"/>
                </a:solidFill>
              </a:defRPr>
            </a:lvl1pPr>
            <a:lvl2pPr algn="l">
              <a:defRPr sz="1350">
                <a:solidFill>
                  <a:schemeClr val="tx2"/>
                </a:solidFill>
              </a:defRPr>
            </a:lvl2pPr>
            <a:lvl3pPr algn="l">
              <a:defRPr sz="1200">
                <a:solidFill>
                  <a:schemeClr val="tx2"/>
                </a:solidFill>
              </a:defRPr>
            </a:lvl3pPr>
            <a:lvl4pPr algn="l">
              <a:defRPr sz="1050">
                <a:solidFill>
                  <a:schemeClr val="tx2"/>
                </a:solidFill>
              </a:defRPr>
            </a:lvl4pPr>
            <a:lvl5pPr algn="l">
              <a:defRPr sz="9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1">
                <a:solidFill>
                  <a:schemeClr val="tx1"/>
                </a:solidFill>
                <a:latin typeface="+mj-lt"/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 sz="1050">
                <a:solidFill>
                  <a:schemeClr val="tx2"/>
                </a:solidFill>
              </a:defRPr>
            </a:lvl4pPr>
            <a:lvl5pPr>
              <a:defRPr sz="9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DBED4E2-E7A2-AE66-639C-4EE96FC06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8926B97-2A6D-A2E6-33E5-91F5C2A6F7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2712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EA07743-71C9-2937-9D4F-786590E10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FC980251-D77A-C3CE-5889-2579FFB6AC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55BA22F1-2EF4-FAB1-48BA-4636D4B7C15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97280" rIns="274320" bIns="731520"/>
          <a:lstStyle>
            <a:lvl1pPr marL="0" indent="0" algn="l">
              <a:buNone/>
              <a:defRPr sz="1500" b="0">
                <a:solidFill>
                  <a:schemeClr val="accent1"/>
                </a:solidFill>
              </a:defRPr>
            </a:lvl1pPr>
            <a:lvl2pPr algn="l">
              <a:defRPr sz="1350">
                <a:solidFill>
                  <a:schemeClr val="tx2"/>
                </a:solidFill>
              </a:defRPr>
            </a:lvl2pPr>
            <a:lvl3pPr algn="l">
              <a:defRPr sz="1200">
                <a:solidFill>
                  <a:schemeClr val="tx2"/>
                </a:solidFill>
              </a:defRPr>
            </a:lvl3pPr>
            <a:lvl4pPr algn="l">
              <a:defRPr sz="1050">
                <a:solidFill>
                  <a:schemeClr val="tx2"/>
                </a:solidFill>
              </a:defRPr>
            </a:lvl4pPr>
            <a:lvl5pPr algn="l">
              <a:defRPr sz="9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6AA29EA-E088-D81E-2199-D3C6680B1D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1">
                <a:solidFill>
                  <a:schemeClr val="tx1"/>
                </a:solidFill>
                <a:latin typeface="+mj-lt"/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 sz="1050">
                <a:solidFill>
                  <a:schemeClr val="tx2"/>
                </a:solidFill>
              </a:defRPr>
            </a:lvl4pPr>
            <a:lvl5pPr>
              <a:defRPr sz="9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240354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A0D26C4-F0B9-8786-63BA-3230F0D9E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2746A8-CEB7-DA32-2E46-4CD875A53BE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5B6770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81F622A-1E5B-9C1F-4B89-952F231997D8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504BE0D-CAFF-A353-053D-04E6FAB570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3886198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  <a:lvl2pPr>
              <a:defRPr sz="1500">
                <a:solidFill>
                  <a:schemeClr val="tx1"/>
                </a:solidFill>
              </a:defRPr>
            </a:lvl2pPr>
            <a:lvl3pPr>
              <a:defRPr sz="135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0A47C1F-9F12-8BE1-EFDD-1FE189FAAD52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648200"/>
            <a:ext cx="8534400" cy="14478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  <a:lvl2pPr>
              <a:defRPr sz="1050">
                <a:solidFill>
                  <a:schemeClr val="tx1"/>
                </a:solidFill>
              </a:defRPr>
            </a:lvl2pPr>
            <a:lvl3pPr>
              <a:defRPr sz="9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4BAB97C9-A225-B5FE-3934-62A46DFCC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744CFBEC-5C8F-3F37-0431-43415179EE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63392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1FF48671-73D4-A8B4-B73D-773427B400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3886198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  <a:lvl2pPr>
              <a:defRPr sz="1500">
                <a:solidFill>
                  <a:schemeClr val="tx1"/>
                </a:solidFill>
              </a:defRPr>
            </a:lvl2pPr>
            <a:lvl3pPr>
              <a:defRPr sz="135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BAC8498-C400-3675-A8B1-3E1519AB81C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648200"/>
            <a:ext cx="8534400" cy="14478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0">
                <a:solidFill>
                  <a:schemeClr val="accent1"/>
                </a:solidFill>
              </a:defRPr>
            </a:lvl1pPr>
            <a:lvl2pPr>
              <a:defRPr sz="1050">
                <a:solidFill>
                  <a:schemeClr val="tx1"/>
                </a:solidFill>
              </a:defRPr>
            </a:lvl2pPr>
            <a:lvl3pPr>
              <a:defRPr sz="9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51446096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811FEB3-47F2-0622-E85A-BC25AB9BF11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648198"/>
            <a:ext cx="8534400" cy="14478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0">
                <a:solidFill>
                  <a:schemeClr val="accent1"/>
                </a:solidFill>
              </a:defRPr>
            </a:lvl1pPr>
            <a:lvl2pPr>
              <a:defRPr sz="1050">
                <a:solidFill>
                  <a:schemeClr val="accent1"/>
                </a:solidFill>
              </a:defRPr>
            </a:lvl2pPr>
            <a:lvl3pPr>
              <a:defRPr sz="900">
                <a:solidFill>
                  <a:schemeClr val="accent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1A157481-F789-46DE-2E72-928DE50214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3886198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  <a:lvl2pPr>
              <a:defRPr sz="1500">
                <a:solidFill>
                  <a:schemeClr val="tx1"/>
                </a:solidFill>
              </a:defRPr>
            </a:lvl2pPr>
            <a:lvl3pPr>
              <a:defRPr sz="135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155235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5626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1">
                <a:solidFill>
                  <a:schemeClr val="tx1"/>
                </a:solidFill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762000"/>
            <a:ext cx="2971800" cy="5334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1">
                <a:solidFill>
                  <a:schemeClr val="tx1"/>
                </a:solidFill>
              </a:defRPr>
            </a:lvl1pPr>
            <a:lvl2pPr>
              <a:defRPr sz="1050" b="1">
                <a:solidFill>
                  <a:schemeClr val="tx1"/>
                </a:solidFill>
              </a:defRPr>
            </a:lvl2pPr>
            <a:lvl3pPr>
              <a:defRPr sz="900" b="1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D41AE20F-67AB-7F58-E5C0-B80B60EB4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BB40FEBA-A659-D520-0764-206779E237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91997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1C8B81A-95BD-E991-9B9F-3E9298BDD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D1C03C-3DF7-A3DE-6887-F11B8EF5149C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FB76CBF-9431-A50C-08E3-E8EE4F23614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B59DB38-0284-35BB-FCF2-EAA64B408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9556402B-DC9D-8431-8023-AD33522805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26476B1-2B93-3388-ACFC-33AE1AE583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5626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1">
                <a:solidFill>
                  <a:schemeClr val="tx1"/>
                </a:solidFill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463BB2B-CBD9-709B-A906-D89DFB66823B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762000"/>
            <a:ext cx="2971800" cy="5334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1">
                <a:solidFill>
                  <a:schemeClr val="accent1"/>
                </a:solidFill>
              </a:defRPr>
            </a:lvl1pPr>
            <a:lvl2pPr>
              <a:defRPr sz="1050" b="0">
                <a:solidFill>
                  <a:schemeClr val="tx1"/>
                </a:solidFill>
              </a:defRPr>
            </a:lvl2pPr>
            <a:lvl3pPr>
              <a:defRPr sz="900" b="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683579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F378818-BDFE-F884-8C6C-4CCC2735F4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41FCBFE-0DE4-6F22-6E66-AE772DD05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3DA0FCEA-D36B-8171-D6EF-668CFAA33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435EFE1-64FF-A596-7050-A720211A5B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177308-3907-6CA9-7CB5-C0735CA9F2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5626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1">
                <a:solidFill>
                  <a:schemeClr val="tx1"/>
                </a:solidFill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75F68D-3D9A-6D91-3F0D-447EAB2D4871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762000"/>
            <a:ext cx="2971800" cy="533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62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1">
                <a:solidFill>
                  <a:schemeClr val="tx1"/>
                </a:solidFill>
              </a:defRPr>
            </a:lvl1pPr>
            <a:lvl2pPr>
              <a:defRPr sz="1050" b="0">
                <a:solidFill>
                  <a:schemeClr val="tx1"/>
                </a:solidFill>
              </a:defRPr>
            </a:lvl2pPr>
            <a:lvl3pPr>
              <a:defRPr sz="900" b="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71856536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CEE2A56D-1F8F-6D34-5142-3AFE504C0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19A953EB-673D-F477-0F68-19BB330849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454326" y="1066802"/>
            <a:ext cx="8384875" cy="201285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1500">
                <a:solidFill>
                  <a:schemeClr val="tx2"/>
                </a:solidFill>
              </a:defRPr>
            </a:lvl1pPr>
            <a:lvl2pPr>
              <a:defRPr sz="1350">
                <a:solidFill>
                  <a:schemeClr val="accent2"/>
                </a:solidFill>
              </a:defRPr>
            </a:lvl2pPr>
            <a:lvl3pPr>
              <a:defRPr sz="1200">
                <a:solidFill>
                  <a:schemeClr val="accent2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454326" y="3574376"/>
            <a:ext cx="8384875" cy="2077492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  <a:lvl2pPr>
              <a:defRPr sz="1350">
                <a:solidFill>
                  <a:schemeClr val="bg1"/>
                </a:solidFill>
              </a:defRPr>
            </a:lvl2pPr>
            <a:lvl3pPr marL="685800" indent="0">
              <a:buNone/>
              <a:defRPr sz="12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96070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1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15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4EF78B07-4E0F-444F-3584-E6AC1A3DD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4">
            <a:extLst>
              <a:ext uri="{FF2B5EF4-FFF2-40B4-BE49-F238E27FC236}">
                <a16:creationId xmlns:a16="http://schemas.microsoft.com/office/drawing/2014/main" id="{F102CE92-D29A-FB05-C2BE-5719859D9A95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4629150" y="762001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15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81795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5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5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id="{3C43E465-E8F7-518D-DB0A-14D6D41085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4385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E8A51F0A-9475-9DAE-242E-33E187825E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Content Placeholder 4">
            <a:extLst>
              <a:ext uri="{FF2B5EF4-FFF2-40B4-BE49-F238E27FC236}">
                <a16:creationId xmlns:a16="http://schemas.microsoft.com/office/drawing/2014/main" id="{1C3F1F4B-3D53-13EB-F7A7-FBE1490E5A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4800" y="838200"/>
            <a:ext cx="26098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15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Content Placeholder 4">
            <a:extLst>
              <a:ext uri="{FF2B5EF4-FFF2-40B4-BE49-F238E27FC236}">
                <a16:creationId xmlns:a16="http://schemas.microsoft.com/office/drawing/2014/main" id="{8969C8AB-1BCA-24D0-736D-93C929E8286C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3267075" y="838200"/>
            <a:ext cx="26098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15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Content Placeholder 4">
            <a:extLst>
              <a:ext uri="{FF2B5EF4-FFF2-40B4-BE49-F238E27FC236}">
                <a16:creationId xmlns:a16="http://schemas.microsoft.com/office/drawing/2014/main" id="{4C6A27E7-4D0F-AFA6-D74E-7A37DB1ACC12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6229350" y="838200"/>
            <a:ext cx="26098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15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05382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E1BA5E2-F942-F1C0-42B8-24244D128F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113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45B7A48-1656-2C3F-0296-FBEF4281AB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866302B-9158-11F4-3B77-9F86EAAEC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66858FE-C979-8B8E-03D2-C3C16DE57A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C82599C-5AEF-12A9-5E15-1FCCC1DE3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0" y="762000"/>
            <a:ext cx="8534400" cy="2080570"/>
          </a:xfrm>
          <a:prstGeom prst="rect">
            <a:avLst/>
          </a:prstGeom>
          <a:noFill/>
          <a:ln w="15875" cap="rnd" cmpd="sng">
            <a:noFill/>
            <a:miter lim="800000"/>
          </a:ln>
          <a:effectLst/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56E5B54-4089-96A7-2D9D-9DE3B556DE6C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0" y="4283179"/>
            <a:ext cx="8534400" cy="17235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6C41BB5-1EEC-FCDB-01DA-7245FD308E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DE784D3-CB7A-BC89-24C2-BFB1A7600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65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5758650-6057-27BA-3042-74E6ED3D2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5F3A14D9-11BE-48EC-BFD4-7B66ECAF9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2DD23C-49EE-C657-D737-13CB53F52F7D}"/>
              </a:ext>
            </a:extLst>
          </p:cNvPr>
          <p:cNvSpPr txBox="1"/>
          <p:nvPr userDrawn="1"/>
        </p:nvSpPr>
        <p:spPr>
          <a:xfrm>
            <a:off x="5638800" y="914400"/>
            <a:ext cx="3124200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00AE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rtlCol="0">
            <a:spAutoFit/>
          </a:bodyPr>
          <a:lstStyle/>
          <a:p>
            <a:pPr lvl="0"/>
            <a:r>
              <a:rPr lang="en-US" sz="1600" dirty="0">
                <a:solidFill>
                  <a:schemeClr val="tx1"/>
                </a:solidFill>
              </a:rPr>
              <a:t>Click to edit Master text styles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Second level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Third level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257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FB953F4-81A3-8A2B-DF43-0A159C2AA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F00FF52-E6F1-3C2A-4808-5A12AA395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45720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0584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8A006D7-B111-59A0-C107-A76290263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25D1E40-D3DE-D4F4-AD78-7AD3CD8F1D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19" Type="http://schemas.openxmlformats.org/officeDocument/2006/relationships/theme" Target="../theme/theme3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324604"/>
            <a:ext cx="533399" cy="5333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324600"/>
            <a:ext cx="124369" cy="533396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3246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3246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096000"/>
            <a:ext cx="1181868" cy="4572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58BBB7-4F61-67AB-A4FB-BF4DCCE49743}"/>
              </a:ext>
            </a:extLst>
          </p:cNvPr>
          <p:cNvSpPr txBox="1"/>
          <p:nvPr userDrawn="1"/>
        </p:nvSpPr>
        <p:spPr>
          <a:xfrm>
            <a:off x="54675" y="632460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 dirty="0">
              <a:solidFill>
                <a:schemeClr val="tx1"/>
              </a:solidFill>
            </a:endParaRPr>
          </a:p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Public</a:t>
            </a:r>
            <a:endParaRPr lang="en-US" sz="1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38" r:id="rId4"/>
    <p:sldLayoutId id="2147483739" r:id="rId5"/>
    <p:sldLayoutId id="2147483719" r:id="rId6"/>
    <p:sldLayoutId id="2147483713" r:id="rId7"/>
    <p:sldLayoutId id="2147483714" r:id="rId8"/>
    <p:sldLayoutId id="2147483716" r:id="rId9"/>
    <p:sldLayoutId id="2147483740" r:id="rId10"/>
    <p:sldLayoutId id="2147483717" r:id="rId11"/>
    <p:sldLayoutId id="2147483720" r:id="rId12"/>
    <p:sldLayoutId id="2147483666" r:id="rId13"/>
    <p:sldLayoutId id="2147483737" r:id="rId14"/>
    <p:sldLayoutId id="2147483721" r:id="rId15"/>
    <p:sldLayoutId id="2147483755" r:id="rId1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3" y="6477006"/>
            <a:ext cx="533399" cy="381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1" y="6477000"/>
            <a:ext cx="124369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527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>
            <a:cxnSpLocks/>
          </p:cNvCxnSpPr>
          <p:nvPr userDrawn="1"/>
        </p:nvCxnSpPr>
        <p:spPr>
          <a:xfrm>
            <a:off x="76200" y="6477000"/>
            <a:ext cx="4953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 userDrawn="1"/>
        </p:nvCxnSpPr>
        <p:spPr>
          <a:xfrm>
            <a:off x="1600200" y="6477006"/>
            <a:ext cx="7452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 userDrawn="1"/>
        </p:nvSpPr>
        <p:spPr>
          <a:xfrm>
            <a:off x="0" y="6480104"/>
            <a:ext cx="103061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b="1">
                <a:solidFill>
                  <a:srgbClr val="5B6770"/>
                </a:solidFill>
              </a:rPr>
              <a:t>Item 4.2</a:t>
            </a:r>
          </a:p>
          <a:p>
            <a:r>
              <a:rPr lang="en-US" sz="750" b="1">
                <a:solidFill>
                  <a:srgbClr val="5B6770"/>
                </a:solidFill>
              </a:rPr>
              <a:t>ERCOT Public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0578DE2-3155-2E8B-BE55-260C3ABC19B3}"/>
              </a:ext>
            </a:extLst>
          </p:cNvPr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031" y="6217200"/>
            <a:ext cx="897566" cy="462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9250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  <p:sldLayoutId id="2147483769" r:id="rId13"/>
    <p:sldLayoutId id="2147483770" r:id="rId14"/>
    <p:sldLayoutId id="2147483771" r:id="rId15"/>
    <p:sldLayoutId id="2147483772" r:id="rId16"/>
    <p:sldLayoutId id="2147483773" r:id="rId17"/>
    <p:sldLayoutId id="2147483774" r:id="rId18"/>
  </p:sldLayoutIdLst>
  <p:hf hdr="0" ft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HATEOAS" TargetMode="Externa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B380C9-83F4-13B7-773B-9880F0F13E5F}"/>
              </a:ext>
            </a:extLst>
          </p:cNvPr>
          <p:cNvSpPr txBox="1"/>
          <p:nvPr/>
        </p:nvSpPr>
        <p:spPr>
          <a:xfrm>
            <a:off x="3810000" y="1674673"/>
            <a:ext cx="53340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NPRR1253 – Public API Specification for ESR Data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Sreenivas Badri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dirty="0">
                <a:solidFill>
                  <a:schemeClr val="tx2"/>
                </a:solidFill>
                <a:latin typeface="Calibri" panose="020F0502020204030204" pitchFamily="34" charset="0"/>
              </a:rPr>
              <a:t>Michael Ackermann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02/27/2025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676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NPRR-1253 - Summary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E2BCA5C-ED85-50C0-31F9-6AFEE1F20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14634"/>
            <a:ext cx="8534400" cy="5105400"/>
          </a:xfrm>
        </p:spPr>
        <p:txBody>
          <a:bodyPr/>
          <a:lstStyle/>
          <a:p>
            <a:r>
              <a:rPr lang="en-US" sz="1600" dirty="0"/>
              <a:t>An increasing number of energy Customers are responding to potential 4-Coincident Peak (4-CP) intervals by curtailing their load.  This reduction in load by these consumers increases reliability by reducing stress on the ERCOT Transmission Grid at the time when needed most.</a:t>
            </a:r>
          </a:p>
          <a:p>
            <a:pPr marL="0" indent="0">
              <a:buNone/>
            </a:pPr>
            <a:endParaRPr lang="en-US" sz="1600" dirty="0"/>
          </a:p>
          <a:p>
            <a:r>
              <a:rPr lang="en-US" sz="1600" dirty="0"/>
              <a:t>Customers relying on the Demand as reported on ERCOT’s website may miss these important 4-CP intervals because the Demand reported by ERCOT includes Wholesale Storage Load (WSL) while the Protocols defining the 4-CP intervals specifically exclude WSL. Per the Protocols, WSL incorporates multiple sources of load, but the largest and rapidly growing source of WSL is associated with ESR charging Load. </a:t>
            </a:r>
          </a:p>
          <a:p>
            <a:endParaRPr lang="en-US" sz="1600" dirty="0"/>
          </a:p>
          <a:p>
            <a:r>
              <a:rPr lang="en-US" sz="1600" dirty="0"/>
              <a:t>Currently system level ESR charging MW (5 minute Average value) is shown on ercot.com website ESR Dashboard and data available to market participants download manually. </a:t>
            </a:r>
          </a:p>
          <a:p>
            <a:endParaRPr lang="en-US" sz="1600" dirty="0"/>
          </a:p>
          <a:p>
            <a:r>
              <a:rPr lang="en-US" sz="1600" dirty="0"/>
              <a:t>This NPRR requests ERCOT to send system level ESR charging MW through ICCP and make available through ercot website to download programmatically through API. </a:t>
            </a:r>
          </a:p>
        </p:txBody>
      </p:sp>
    </p:spTree>
    <p:extLst>
      <p:ext uri="{BB962C8B-B14F-4D97-AF65-F5344CB8AC3E}">
        <p14:creationId xmlns:p14="http://schemas.microsoft.com/office/powerpoint/2010/main" val="2043031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 Approach and Timelines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E2BCA5C-ED85-50C0-31F9-6AFEE1F20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88316"/>
            <a:ext cx="8534400" cy="5281367"/>
          </a:xfrm>
        </p:spPr>
        <p:txBody>
          <a:bodyPr/>
          <a:lstStyle/>
          <a:p>
            <a:pPr marL="455613" lvl="1">
              <a:buFont typeface="Arial" panose="020B0604020202020204" pitchFamily="34" charset="0"/>
              <a:buChar char="•"/>
            </a:pPr>
            <a:r>
              <a:rPr lang="en-US" sz="1600" dirty="0"/>
              <a:t>ICCP and Public API system changes will be implemented on or before 06/01/2025 to provide the capability to Market Participants to access ESR charging MW programmatically with 4 seconds granular data.</a:t>
            </a:r>
          </a:p>
          <a:p>
            <a:pPr marL="455613"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455613" lvl="1">
              <a:buFont typeface="Arial" panose="020B0604020202020204" pitchFamily="34" charset="0"/>
              <a:buChar char="•"/>
            </a:pPr>
            <a:r>
              <a:rPr lang="en-US" sz="1600" b="1" u="sng" dirty="0"/>
              <a:t>ICCP Telemetry Changes</a:t>
            </a:r>
          </a:p>
          <a:p>
            <a:pPr marL="912813" lvl="2" indent="-342900">
              <a:buFont typeface="Courier New" panose="02070309020205020404" pitchFamily="49" charset="0"/>
              <a:buChar char="o"/>
            </a:pPr>
            <a:r>
              <a:rPr lang="en-US" sz="1400" dirty="0"/>
              <a:t>New ICCP Telemetry point </a:t>
            </a:r>
            <a:r>
              <a:rPr lang="en-US" sz="1400" b="1" dirty="0"/>
              <a:t>TCMW</a:t>
            </a:r>
            <a:r>
              <a:rPr lang="en-US" sz="1400" dirty="0"/>
              <a:t>  (Total ESR Charging MW) will be added to ERCOT ICCP system and make it available to all Market Participants (TSPs and QSEs)</a:t>
            </a:r>
          </a:p>
          <a:p>
            <a:pPr marL="912813" lvl="2" indent="-342900">
              <a:buFont typeface="Courier New" panose="02070309020205020404" pitchFamily="49" charset="0"/>
              <a:buChar char="o"/>
            </a:pPr>
            <a:r>
              <a:rPr lang="en-US" sz="1400" dirty="0"/>
              <a:t>It is a 4 seconds value. This transfer frequency aligns with 4 seconds system demand being sent currently through ICCP and avoids time difference to calculate 4CP values.</a:t>
            </a:r>
          </a:p>
          <a:p>
            <a:pPr marL="912813" lvl="2" indent="-342900">
              <a:buFont typeface="Courier New" panose="02070309020205020404" pitchFamily="49" charset="0"/>
              <a:buChar char="o"/>
            </a:pPr>
            <a:r>
              <a:rPr lang="en-US" sz="1400" dirty="0"/>
              <a:t>ICCP Handbook will be updated with this new ICCP telemetry point object name and other required details by Go Live date.</a:t>
            </a:r>
          </a:p>
          <a:p>
            <a:pPr marL="912813" lvl="2" indent="-342900">
              <a:buFont typeface="Courier New" panose="02070309020205020404" pitchFamily="49" charset="0"/>
              <a:buChar char="o"/>
            </a:pPr>
            <a:r>
              <a:rPr lang="en-US" sz="1400" dirty="0"/>
              <a:t>Go Live – March 26</a:t>
            </a:r>
            <a:r>
              <a:rPr lang="en-US" sz="1400" baseline="30000" dirty="0"/>
              <a:t>th</a:t>
            </a:r>
            <a:r>
              <a:rPr lang="en-US" sz="1400" dirty="0"/>
              <a:t> with MAR_ML4 Model load. </a:t>
            </a:r>
          </a:p>
          <a:p>
            <a:pPr marL="169863" lvl="1" indent="0">
              <a:buNone/>
            </a:pPr>
            <a:endParaRPr lang="en-US" sz="1700" dirty="0"/>
          </a:p>
          <a:p>
            <a:pPr marL="455613" lvl="1">
              <a:buFont typeface="Arial" panose="020B0604020202020204" pitchFamily="34" charset="0"/>
              <a:buChar char="•"/>
            </a:pPr>
            <a:r>
              <a:rPr lang="en-US" sz="1600" b="1" u="sng" dirty="0"/>
              <a:t>Public API Changes</a:t>
            </a:r>
            <a:endParaRPr lang="en-US" sz="1700" dirty="0"/>
          </a:p>
          <a:p>
            <a:pPr marL="912813" lvl="2" indent="-342900">
              <a:buFont typeface="Courier New" panose="02070309020205020404" pitchFamily="49" charset="0"/>
              <a:buChar char="o"/>
            </a:pPr>
            <a:r>
              <a:rPr lang="en-US" sz="1400" dirty="0"/>
              <a:t>4 second system level ESR charging MW and System Demand MW values will be made available through </a:t>
            </a:r>
            <a:r>
              <a:rPr lang="en-US" sz="1400" b="1" dirty="0"/>
              <a:t>both file and direct data request via the existing Public API interface</a:t>
            </a:r>
            <a:r>
              <a:rPr lang="en-US" sz="1400" dirty="0"/>
              <a:t>. Both will be served in JSON format. Files will contain complete data for 5 minute intervals.</a:t>
            </a:r>
          </a:p>
          <a:p>
            <a:pPr marL="912813" lvl="2" indent="-342900">
              <a:buFont typeface="Courier New" panose="02070309020205020404" pitchFamily="49" charset="0"/>
              <a:buChar char="o"/>
            </a:pPr>
            <a:r>
              <a:rPr lang="en-US" sz="1400" dirty="0"/>
              <a:t>Implementation timelines are being developed but this change will go live on or before June 1</a:t>
            </a:r>
            <a:r>
              <a:rPr lang="en-US" sz="1400" baseline="30000" dirty="0"/>
              <a:t>st</a:t>
            </a:r>
            <a:endParaRPr lang="en-US" sz="1400" dirty="0"/>
          </a:p>
          <a:p>
            <a:pPr marL="912813" lvl="2" indent="-342900">
              <a:buFont typeface="Courier New" panose="02070309020205020404" pitchFamily="49" charset="0"/>
              <a:buChar char="o"/>
            </a:pPr>
            <a:r>
              <a:rPr lang="en-US" sz="1400" dirty="0"/>
              <a:t>JSON file format will be made available through Public Portal (link)</a:t>
            </a:r>
          </a:p>
          <a:p>
            <a:pPr marL="912813" lvl="2" indent="-342900">
              <a:buFont typeface="Courier New" panose="02070309020205020404" pitchFamily="49" charset="0"/>
              <a:buChar char="o"/>
            </a:pPr>
            <a:r>
              <a:rPr lang="en-US" sz="1400" dirty="0"/>
              <a:t>Today – We will present the tentative </a:t>
            </a:r>
            <a:r>
              <a:rPr lang="en-US" sz="1400" dirty="0" err="1"/>
              <a:t>OpenAPI</a:t>
            </a:r>
            <a:r>
              <a:rPr lang="en-US" sz="1400" dirty="0"/>
              <a:t> specification, API endpoints along with response samples.</a:t>
            </a:r>
          </a:p>
          <a:p>
            <a:pPr marL="912813" lvl="2" indent="-342900">
              <a:buFont typeface="Courier New" panose="02070309020205020404" pitchFamily="49" charset="0"/>
              <a:buChar char="o"/>
            </a:pPr>
            <a:endParaRPr lang="en-US" sz="1400" dirty="0"/>
          </a:p>
          <a:p>
            <a:pPr marL="912813" lvl="2" indent="-342900">
              <a:buFont typeface="Courier New" panose="02070309020205020404" pitchFamily="49" charset="0"/>
              <a:buChar char="o"/>
            </a:pPr>
            <a:endParaRPr lang="en-US" sz="14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1700" dirty="0">
              <a:latin typeface="Aptos" panose="020B00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69863" lvl="1" indent="0">
              <a:buNone/>
            </a:pP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3858704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Specification for Public API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9C779F47-5FCE-BEA5-671B-963659A078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2847964"/>
              </p:ext>
            </p:extLst>
          </p:nvPr>
        </p:nvGraphicFramePr>
        <p:xfrm>
          <a:off x="381000" y="1066800"/>
          <a:ext cx="8381999" cy="41249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405944">
                  <a:extLst>
                    <a:ext uri="{9D8B030D-6E8A-4147-A177-3AD203B41FA5}">
                      <a16:colId xmlns:a16="http://schemas.microsoft.com/office/drawing/2014/main" val="1924689307"/>
                    </a:ext>
                  </a:extLst>
                </a:gridCol>
                <a:gridCol w="1862666">
                  <a:extLst>
                    <a:ext uri="{9D8B030D-6E8A-4147-A177-3AD203B41FA5}">
                      <a16:colId xmlns:a16="http://schemas.microsoft.com/office/drawing/2014/main" val="2648979419"/>
                    </a:ext>
                  </a:extLst>
                </a:gridCol>
                <a:gridCol w="4113389">
                  <a:extLst>
                    <a:ext uri="{9D8B030D-6E8A-4147-A177-3AD203B41FA5}">
                      <a16:colId xmlns:a16="http://schemas.microsoft.com/office/drawing/2014/main" val="20495172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Field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Data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71394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AGCExecTime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 /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Time of AGC application completion</a:t>
                      </a:r>
                    </a:p>
                    <a:p>
                      <a:r>
                        <a:rPr lang="en-US" dirty="0"/>
                        <a:t>In Central Prevailing Time. AGC application calculates system demand and ESR Charging MW.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44048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DSTFlag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Boolean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Flag indicating repeat hour in Fall daylight savings time change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97515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AGCExecTimeUTC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 /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Time of AGC application completion</a:t>
                      </a:r>
                    </a:p>
                    <a:p>
                      <a:r>
                        <a:rPr lang="en-US" dirty="0"/>
                        <a:t>In Coordinated Universal Time (+0)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73447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systemDemand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Numeric (8,8)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System Demand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29228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ESRChargingMW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Numeric (8,12)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Energy Storage Resource charging in MW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7900448"/>
                  </a:ext>
                </a:extLst>
              </a:tr>
            </a:tbl>
          </a:graphicData>
        </a:graphic>
      </p:graphicFrame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CB15785-6AC7-0549-32F3-59DAC11641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5410200"/>
            <a:ext cx="8381999" cy="381000"/>
          </a:xfrm>
        </p:spPr>
        <p:txBody>
          <a:bodyPr/>
          <a:lstStyle/>
          <a:p>
            <a:pPr marL="0" indent="-230187" algn="ctr">
              <a:buNone/>
            </a:pPr>
            <a:r>
              <a:rPr lang="en-US" sz="1600" i="1" dirty="0"/>
              <a:t>Note: Field names and/or data types are subject to change prior to final release.</a:t>
            </a:r>
          </a:p>
          <a:p>
            <a:pPr marL="912813" lvl="2" indent="-342900" algn="ctr">
              <a:buFont typeface="Courier New" panose="02070309020205020404" pitchFamily="49" charset="0"/>
              <a:buChar char="o"/>
            </a:pPr>
            <a:endParaRPr lang="en-US" sz="1400" dirty="0"/>
          </a:p>
          <a:p>
            <a:pPr marL="912813" lvl="2" indent="-342900" algn="ctr">
              <a:buFont typeface="Courier New" panose="02070309020205020404" pitchFamily="49" charset="0"/>
              <a:buChar char="o"/>
            </a:pPr>
            <a:endParaRPr lang="en-US" sz="1400" dirty="0"/>
          </a:p>
          <a:p>
            <a:pPr marL="912813" lvl="2" indent="-342900" algn="ctr">
              <a:buFont typeface="Courier New" panose="02070309020205020404" pitchFamily="49" charset="0"/>
              <a:buChar char="o"/>
            </a:pPr>
            <a:endParaRPr lang="en-US" sz="1400" dirty="0"/>
          </a:p>
          <a:p>
            <a:pPr marL="512763" lvl="1" indent="-342900" algn="ctr">
              <a:buFont typeface="Courier New" panose="02070309020205020404" pitchFamily="49" charset="0"/>
              <a:buChar char="o"/>
            </a:pPr>
            <a:endParaRPr lang="en-US" sz="1700" dirty="0">
              <a:latin typeface="Aptos" panose="020B00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69863" lvl="1" indent="0" algn="ctr">
              <a:buNone/>
            </a:pP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958921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82EA092-093C-8B6B-DC1E-FBDCAF3936C8}"/>
              </a:ext>
            </a:extLst>
          </p:cNvPr>
          <p:cNvSpPr/>
          <p:nvPr/>
        </p:nvSpPr>
        <p:spPr>
          <a:xfrm>
            <a:off x="685800" y="2514600"/>
            <a:ext cx="7696200" cy="28956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JSON Payload – Metadata Specification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E2BCA5C-ED85-50C0-31F9-6AFEE1F20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538167"/>
            <a:ext cx="7543800" cy="2643433"/>
          </a:xfrm>
          <a:ln>
            <a:noFill/>
          </a:ln>
        </p:spPr>
        <p:txBody>
          <a:bodyPr/>
          <a:lstStyle/>
          <a:p>
            <a:pPr marL="0" indent="0"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"_meta": {</a:t>
            </a:r>
          </a:p>
          <a:p>
            <a:pPr marL="0" indent="0"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"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totalRecords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": 4,</a:t>
            </a:r>
          </a:p>
          <a:p>
            <a:pPr marL="0" indent="0"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"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pageSize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": 4,</a:t>
            </a:r>
          </a:p>
          <a:p>
            <a:pPr marL="0" indent="0"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"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totalPages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": 1,</a:t>
            </a:r>
          </a:p>
          <a:p>
            <a:pPr marL="0" indent="0"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"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currentPage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": 1,</a:t>
            </a:r>
          </a:p>
          <a:p>
            <a:pPr marL="0" indent="0"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"query": {</a:t>
            </a:r>
          </a:p>
          <a:p>
            <a:pPr marL="0" indent="0"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parameterCount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": 2,</a:t>
            </a:r>
          </a:p>
          <a:p>
            <a:pPr marL="0" indent="0"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"parameters": {</a:t>
            </a:r>
          </a:p>
          <a:p>
            <a:pPr marL="0" indent="0"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"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AGCExecTimeUTCFrom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": "2025-02-10T17:05:02",</a:t>
            </a:r>
          </a:p>
          <a:p>
            <a:pPr marL="0" indent="0"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"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AGCExecTimeUTCTo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": "2025-02-10T17:05:14"</a:t>
            </a:r>
          </a:p>
          <a:p>
            <a:pPr marL="0" indent="0"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},</a:t>
            </a:r>
          </a:p>
          <a:p>
            <a:pPr marL="0" indent="0"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sortedBy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": "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AGCExecTimeUTC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: ASC"</a:t>
            </a:r>
          </a:p>
          <a:p>
            <a:pPr marL="0" indent="0"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},</a:t>
            </a: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3F752906-E980-B0BA-446E-F015D528FBA5}"/>
              </a:ext>
            </a:extLst>
          </p:cNvPr>
          <p:cNvSpPr txBox="1">
            <a:spLocks/>
          </p:cNvSpPr>
          <p:nvPr/>
        </p:nvSpPr>
        <p:spPr>
          <a:xfrm>
            <a:off x="685800" y="914400"/>
            <a:ext cx="8077199" cy="15240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-230187">
              <a:buFont typeface="Arial" panose="020B0604020202020204" pitchFamily="34" charset="0"/>
              <a:buNone/>
            </a:pPr>
            <a:r>
              <a:rPr lang="en-US" sz="1600" dirty="0"/>
              <a:t>Example: Typical metadata payload for an interval specific query parameter list:</a:t>
            </a:r>
            <a:endParaRPr lang="en-US" sz="1400" dirty="0"/>
          </a:p>
          <a:p>
            <a:pPr marL="569913" lvl="2" indent="0">
              <a:buNone/>
            </a:pPr>
            <a:endParaRPr lang="en-US" sz="800" dirty="0"/>
          </a:p>
          <a:p>
            <a:pPr marL="0" indent="-230187"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../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api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/public-data/nprr1253/4_sec_esr_charging_mw \</a:t>
            </a:r>
          </a:p>
          <a:p>
            <a:pPr marL="0" indent="-230187"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	?AGCExecTimeUTCFrom=2025-02-10T17:05:02 \</a:t>
            </a:r>
          </a:p>
          <a:p>
            <a:pPr marL="0" indent="-230187"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	&amp;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AGCExecTimeUTCTo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=2025-02-10T17:05:14 \</a:t>
            </a:r>
          </a:p>
          <a:p>
            <a:pPr marL="0" indent="-230187"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	&amp;sort=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AGCExecTimeUTC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\</a:t>
            </a:r>
          </a:p>
          <a:p>
            <a:pPr marL="0" indent="-230187"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	&amp;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dir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asc</a:t>
            </a:r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2763" lvl="1" indent="-342900" algn="ctr">
              <a:buFont typeface="Courier New" panose="02070309020205020404" pitchFamily="49" charset="0"/>
              <a:buChar char="o"/>
            </a:pPr>
            <a:endParaRPr lang="en-US" sz="1700" dirty="0">
              <a:latin typeface="Aptos" panose="020B00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69863" lvl="1" indent="0" algn="ctr">
              <a:buFont typeface="Arial" panose="020B0604020202020204" pitchFamily="34" charset="0"/>
              <a:buNone/>
            </a:pPr>
            <a:endParaRPr lang="en-US" sz="1700" dirty="0"/>
          </a:p>
        </p:txBody>
      </p:sp>
      <p:sp>
        <p:nvSpPr>
          <p:cNvPr id="9" name="Content Placeholder 4">
            <a:extLst>
              <a:ext uri="{FF2B5EF4-FFF2-40B4-BE49-F238E27FC236}">
                <a16:creationId xmlns:a16="http://schemas.microsoft.com/office/drawing/2014/main" id="{A59BA6B8-CCF3-AD71-B733-E0F9FB0F16A4}"/>
              </a:ext>
            </a:extLst>
          </p:cNvPr>
          <p:cNvSpPr txBox="1">
            <a:spLocks/>
          </p:cNvSpPr>
          <p:nvPr/>
        </p:nvSpPr>
        <p:spPr>
          <a:xfrm>
            <a:off x="381000" y="5638800"/>
            <a:ext cx="8381999" cy="3810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-230187" algn="ctr">
              <a:buFont typeface="Arial" panose="020B0604020202020204" pitchFamily="34" charset="0"/>
              <a:buNone/>
            </a:pPr>
            <a:r>
              <a:rPr lang="en-US" sz="1600" i="1" dirty="0"/>
              <a:t>Note: URL’s and API operations are subject to change prior to final release.</a:t>
            </a:r>
          </a:p>
          <a:p>
            <a:pPr marL="912813" lvl="2" indent="-342900" algn="ctr">
              <a:buFont typeface="Courier New" panose="02070309020205020404" pitchFamily="49" charset="0"/>
              <a:buChar char="o"/>
            </a:pPr>
            <a:endParaRPr lang="en-US" sz="1400" dirty="0"/>
          </a:p>
          <a:p>
            <a:pPr marL="912813" lvl="2" indent="-342900" algn="ctr">
              <a:buFont typeface="Courier New" panose="02070309020205020404" pitchFamily="49" charset="0"/>
              <a:buChar char="o"/>
            </a:pPr>
            <a:endParaRPr lang="en-US" sz="1400" dirty="0"/>
          </a:p>
          <a:p>
            <a:pPr marL="912813" lvl="2" indent="-342900" algn="ctr">
              <a:buFont typeface="Courier New" panose="02070309020205020404" pitchFamily="49" charset="0"/>
              <a:buChar char="o"/>
            </a:pPr>
            <a:endParaRPr lang="en-US" sz="1400" dirty="0"/>
          </a:p>
          <a:p>
            <a:pPr marL="512763" lvl="1" indent="-342900" algn="ctr">
              <a:buFont typeface="Courier New" panose="02070309020205020404" pitchFamily="49" charset="0"/>
              <a:buChar char="o"/>
            </a:pPr>
            <a:endParaRPr lang="en-US" sz="1700" dirty="0">
              <a:latin typeface="Aptos" panose="020B00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69863" lvl="1" indent="0" algn="ctr">
              <a:buFont typeface="Arial" panose="020B0604020202020204" pitchFamily="34" charset="0"/>
              <a:buNone/>
            </a:pP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2522920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0963D2D-858D-F45F-B791-66B45C7A6E4E}"/>
              </a:ext>
            </a:extLst>
          </p:cNvPr>
          <p:cNvSpPr/>
          <p:nvPr/>
        </p:nvSpPr>
        <p:spPr>
          <a:xfrm>
            <a:off x="762000" y="904340"/>
            <a:ext cx="3733800" cy="508182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2F39A15-42A6-E838-8B24-A6A5AA52439B}"/>
              </a:ext>
            </a:extLst>
          </p:cNvPr>
          <p:cNvSpPr/>
          <p:nvPr/>
        </p:nvSpPr>
        <p:spPr>
          <a:xfrm>
            <a:off x="4876798" y="904340"/>
            <a:ext cx="3886202" cy="5081829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JSON Payload – Field Specification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E2BCA5C-ED85-50C0-31F9-6AFEE1F20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980540"/>
            <a:ext cx="3733801" cy="5005632"/>
          </a:xfrm>
          <a:noFill/>
          <a:ln>
            <a:noFill/>
          </a:ln>
        </p:spPr>
        <p:txBody>
          <a:bodyPr/>
          <a:lstStyle/>
          <a:p>
            <a:pPr marL="0" indent="0"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"fields": [</a:t>
            </a:r>
          </a:p>
          <a:p>
            <a:pPr marL="0" indent="0"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"name": "</a:t>
            </a:r>
            <a:r>
              <a:rPr lang="en-US" sz="9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AGCExecTime</a:t>
            </a: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",</a:t>
            </a:r>
          </a:p>
          <a:p>
            <a:pPr marL="0" indent="0"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"label": "AGC Exec Time",</a:t>
            </a:r>
          </a:p>
          <a:p>
            <a:pPr marL="0" indent="0"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"cardinality": 1,</a:t>
            </a:r>
          </a:p>
          <a:p>
            <a:pPr marL="0" indent="0"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</a:t>
            </a:r>
            <a:r>
              <a:rPr lang="en-US" sz="9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dataType</a:t>
            </a: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": "DATETIME",</a:t>
            </a:r>
          </a:p>
          <a:p>
            <a:pPr marL="0" indent="0"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"searchable": true,</a:t>
            </a:r>
          </a:p>
          <a:p>
            <a:pPr marL="0" indent="0"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"sortable": true,</a:t>
            </a:r>
          </a:p>
          <a:p>
            <a:pPr marL="0" indent="0"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</a:t>
            </a:r>
            <a:r>
              <a:rPr lang="en-US" sz="9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hasRange</a:t>
            </a: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": true</a:t>
            </a:r>
          </a:p>
          <a:p>
            <a:pPr marL="0" indent="0"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},</a:t>
            </a:r>
          </a:p>
          <a:p>
            <a:pPr marL="0" indent="0"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"name": "</a:t>
            </a:r>
            <a:r>
              <a:rPr lang="en-US" sz="9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DSTFlag</a:t>
            </a: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",</a:t>
            </a:r>
          </a:p>
          <a:p>
            <a:pPr marL="0" indent="0"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"label": "DST Flag",</a:t>
            </a:r>
          </a:p>
          <a:p>
            <a:pPr marL="0" indent="0"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"cardinality": 2,</a:t>
            </a:r>
          </a:p>
          <a:p>
            <a:pPr marL="0" indent="0"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</a:t>
            </a:r>
            <a:r>
              <a:rPr lang="en-US" sz="9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dataType</a:t>
            </a: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": "BOOLEAN",</a:t>
            </a:r>
          </a:p>
          <a:p>
            <a:pPr marL="0" indent="0"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"searchable": true,</a:t>
            </a:r>
          </a:p>
          <a:p>
            <a:pPr marL="0" indent="0"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"sortable": true,</a:t>
            </a:r>
          </a:p>
          <a:p>
            <a:pPr marL="0" indent="0"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</a:t>
            </a:r>
            <a:r>
              <a:rPr lang="en-US" sz="9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hasRange</a:t>
            </a: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": false</a:t>
            </a:r>
          </a:p>
          <a:p>
            <a:pPr marL="0" indent="0"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},</a:t>
            </a:r>
          </a:p>
          <a:p>
            <a:pPr marL="0" indent="0"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"name": "</a:t>
            </a:r>
            <a:r>
              <a:rPr lang="en-US" sz="9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AGCExecTimeUTC</a:t>
            </a: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",</a:t>
            </a:r>
          </a:p>
          <a:p>
            <a:pPr marL="0" indent="0"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"label": "AGC Exec Time (UTC)",</a:t>
            </a:r>
          </a:p>
          <a:p>
            <a:pPr marL="0" indent="0"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"cardinality": 3,</a:t>
            </a:r>
          </a:p>
          <a:p>
            <a:pPr marL="0" indent="0"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</a:t>
            </a:r>
            <a:r>
              <a:rPr lang="en-US" sz="9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dataType</a:t>
            </a: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": "DATETIME",</a:t>
            </a:r>
          </a:p>
          <a:p>
            <a:pPr marL="0" indent="0"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"searchable": true,</a:t>
            </a:r>
          </a:p>
          <a:p>
            <a:pPr marL="0" indent="0"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"sortable": true,</a:t>
            </a:r>
          </a:p>
          <a:p>
            <a:pPr marL="0" indent="0"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</a:t>
            </a:r>
            <a:r>
              <a:rPr lang="en-US" sz="9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hasRange</a:t>
            </a: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": true</a:t>
            </a:r>
          </a:p>
          <a:p>
            <a:pPr marL="0" indent="0"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},</a:t>
            </a:r>
          </a:p>
          <a:p>
            <a:pPr marL="0" indent="0"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</a:p>
        </p:txBody>
      </p:sp>
      <p:sp>
        <p:nvSpPr>
          <p:cNvPr id="3" name="Content Placeholder 4">
            <a:extLst>
              <a:ext uri="{FF2B5EF4-FFF2-40B4-BE49-F238E27FC236}">
                <a16:creationId xmlns:a16="http://schemas.microsoft.com/office/drawing/2014/main" id="{B05109A0-DB6D-3BF4-EACE-CA86A11EA031}"/>
              </a:ext>
            </a:extLst>
          </p:cNvPr>
          <p:cNvSpPr txBox="1">
            <a:spLocks/>
          </p:cNvSpPr>
          <p:nvPr/>
        </p:nvSpPr>
        <p:spPr>
          <a:xfrm>
            <a:off x="4876799" y="980540"/>
            <a:ext cx="3886201" cy="4998444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"name": "</a:t>
            </a:r>
            <a:r>
              <a:rPr lang="en-US" sz="9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systemDemand</a:t>
            </a: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",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"label": "System Demand",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"cardinality": 4,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</a:t>
            </a:r>
            <a:r>
              <a:rPr lang="en-US" sz="9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dataType</a:t>
            </a: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": "DOUBLE",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"searchable": true,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"sortable": true,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</a:t>
            </a:r>
            <a:r>
              <a:rPr lang="en-US" sz="9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hasRange</a:t>
            </a: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": true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},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"name": "</a:t>
            </a:r>
            <a:r>
              <a:rPr lang="en-US" sz="9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ESRChargingMW</a:t>
            </a: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",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"label": "ESR Charging MW",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"cardinality": 5,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</a:t>
            </a:r>
            <a:r>
              <a:rPr lang="en-US" sz="9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dataType</a:t>
            </a: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": "DOUBLE",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"searchable": true,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"sortable": true,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</a:t>
            </a:r>
            <a:r>
              <a:rPr lang="en-US" sz="9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hasRange</a:t>
            </a: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": true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950" dirty="0">
                <a:latin typeface="Courier New" panose="02070309020205020404" pitchFamily="49" charset="0"/>
                <a:cs typeface="Courier New" panose="02070309020205020404" pitchFamily="49" charset="0"/>
              </a:rPr>
              <a:t>    ],</a:t>
            </a:r>
          </a:p>
        </p:txBody>
      </p:sp>
    </p:spTree>
    <p:extLst>
      <p:ext uri="{BB962C8B-B14F-4D97-AF65-F5344CB8AC3E}">
        <p14:creationId xmlns:p14="http://schemas.microsoft.com/office/powerpoint/2010/main" val="4083053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0963D2D-858D-F45F-B791-66B45C7A6E4E}"/>
              </a:ext>
            </a:extLst>
          </p:cNvPr>
          <p:cNvSpPr/>
          <p:nvPr/>
        </p:nvSpPr>
        <p:spPr>
          <a:xfrm>
            <a:off x="762000" y="904340"/>
            <a:ext cx="3733800" cy="508182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JSON Payload – Data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6C07DBEF-34BC-06F7-096D-DB3C3EA23F9B}"/>
              </a:ext>
            </a:extLst>
          </p:cNvPr>
          <p:cNvSpPr/>
          <p:nvPr/>
        </p:nvSpPr>
        <p:spPr>
          <a:xfrm>
            <a:off x="1143000" y="2321314"/>
            <a:ext cx="2667000" cy="1183886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E2BCA5C-ED85-50C0-31F9-6AFEE1F20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980540"/>
            <a:ext cx="3733801" cy="5005632"/>
          </a:xfrm>
          <a:noFill/>
          <a:ln>
            <a:noFill/>
          </a:ln>
        </p:spPr>
        <p:txBody>
          <a:bodyPr/>
          <a:lstStyle/>
          <a:p>
            <a:pPr marL="0" indent="0"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"data": [</a:t>
            </a:r>
          </a:p>
          <a:p>
            <a:pPr marL="0" indent="0"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[</a:t>
            </a:r>
          </a:p>
          <a:p>
            <a:pPr marL="0" indent="0"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"2025-02-11T11:05:02",</a:t>
            </a:r>
          </a:p>
          <a:p>
            <a:pPr marL="0" indent="0"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false,</a:t>
            </a:r>
          </a:p>
          <a:p>
            <a:pPr marL="0" indent="0"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"2025-02-10T17:05:02",</a:t>
            </a:r>
          </a:p>
          <a:p>
            <a:pPr marL="0" indent="0"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53577.19921875,</a:t>
            </a:r>
          </a:p>
          <a:p>
            <a:pPr marL="0" indent="0"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561.719421386719</a:t>
            </a:r>
          </a:p>
          <a:p>
            <a:pPr marL="0" indent="0"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],</a:t>
            </a:r>
          </a:p>
          <a:p>
            <a:pPr marL="0" indent="0"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[</a:t>
            </a:r>
          </a:p>
          <a:p>
            <a:pPr marL="0" indent="0"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2025-02-11T11:05:06</a:t>
            </a: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",</a:t>
            </a:r>
          </a:p>
          <a:p>
            <a:pPr marL="0" indent="0"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2025-02-10T17:05:06</a:t>
            </a: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",</a:t>
            </a:r>
          </a:p>
          <a:p>
            <a:pPr marL="0" indent="0"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53584.15234375</a:t>
            </a: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557.368765108933</a:t>
            </a:r>
          </a:p>
          <a:p>
            <a:pPr marL="0" indent="0"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],</a:t>
            </a:r>
          </a:p>
          <a:p>
            <a:pPr marL="0" indent="0"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[</a:t>
            </a:r>
          </a:p>
          <a:p>
            <a:pPr marL="0" indent="0"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"2025-02-11T11:05:10",</a:t>
            </a:r>
          </a:p>
          <a:p>
            <a:pPr marL="0" indent="0"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false,</a:t>
            </a:r>
          </a:p>
          <a:p>
            <a:pPr marL="0" indent="0"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"2025-02-10T17:05:10",</a:t>
            </a:r>
          </a:p>
          <a:p>
            <a:pPr marL="0" indent="0"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53588.44356761,</a:t>
            </a:r>
          </a:p>
          <a:p>
            <a:pPr marL="0" indent="0"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556.877104837540</a:t>
            </a:r>
          </a:p>
          <a:p>
            <a:pPr marL="0" indent="0"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],</a:t>
            </a:r>
          </a:p>
          <a:p>
            <a:pPr marL="0" indent="0"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[</a:t>
            </a:r>
          </a:p>
          <a:p>
            <a:pPr marL="0" indent="0"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"2025-02-11T11:05:14",</a:t>
            </a:r>
          </a:p>
          <a:p>
            <a:pPr marL="0" indent="0"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false,</a:t>
            </a:r>
          </a:p>
          <a:p>
            <a:pPr marL="0" indent="0"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"2025-02-10T17:05:14",</a:t>
            </a:r>
          </a:p>
          <a:p>
            <a:pPr marL="0" indent="0"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53586.33650982,</a:t>
            </a:r>
          </a:p>
          <a:p>
            <a:pPr marL="0" indent="0"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558.118463850838</a:t>
            </a:r>
          </a:p>
          <a:p>
            <a:pPr marL="0" indent="0"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],</a:t>
            </a:r>
          </a:p>
          <a:p>
            <a:pPr marL="0" indent="0">
              <a:buNone/>
            </a:pPr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...        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41FE73A4-856F-0105-C152-1C4D4ACAFB3C}"/>
              </a:ext>
            </a:extLst>
          </p:cNvPr>
          <p:cNvGrpSpPr/>
          <p:nvPr/>
        </p:nvGrpSpPr>
        <p:grpSpPr>
          <a:xfrm>
            <a:off x="6021955" y="1502803"/>
            <a:ext cx="2360045" cy="3884903"/>
            <a:chOff x="5867400" y="1524000"/>
            <a:chExt cx="2360045" cy="3884903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B567241E-427E-1972-6625-CB8FD0F2F205}"/>
                </a:ext>
              </a:extLst>
            </p:cNvPr>
            <p:cNvSpPr txBox="1"/>
            <p:nvPr/>
          </p:nvSpPr>
          <p:spPr>
            <a:xfrm>
              <a:off x="5867400" y="1524000"/>
              <a:ext cx="2360044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dirty="0" err="1"/>
                <a:t>AGCExecTime</a:t>
              </a:r>
              <a:endParaRPr lang="en-US" dirty="0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F47627B-2DD1-F83A-3639-57ED53B6A314}"/>
                </a:ext>
              </a:extLst>
            </p:cNvPr>
            <p:cNvSpPr txBox="1"/>
            <p:nvPr/>
          </p:nvSpPr>
          <p:spPr>
            <a:xfrm>
              <a:off x="5867400" y="2402893"/>
              <a:ext cx="2360044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dirty="0" err="1"/>
                <a:t>DSTFlag</a:t>
              </a:r>
              <a:endParaRPr lang="en-US" dirty="0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1B077367-B2FD-D018-693D-AE422B2CBCB0}"/>
                </a:ext>
              </a:extLst>
            </p:cNvPr>
            <p:cNvSpPr txBox="1"/>
            <p:nvPr/>
          </p:nvSpPr>
          <p:spPr>
            <a:xfrm>
              <a:off x="5867400" y="3281786"/>
              <a:ext cx="2360044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dirty="0" err="1"/>
                <a:t>AGCExecTimeUTC</a:t>
              </a:r>
              <a:endParaRPr lang="en-US" dirty="0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4556CBB1-EDA1-C040-3E48-F54B008E5538}"/>
                </a:ext>
              </a:extLst>
            </p:cNvPr>
            <p:cNvSpPr txBox="1"/>
            <p:nvPr/>
          </p:nvSpPr>
          <p:spPr>
            <a:xfrm>
              <a:off x="5867401" y="4160679"/>
              <a:ext cx="2360044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dirty="0" err="1"/>
                <a:t>systemDemand</a:t>
              </a:r>
              <a:endParaRPr lang="en-US" dirty="0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21374B0A-29DC-D58F-953F-A09766C0729F}"/>
                </a:ext>
              </a:extLst>
            </p:cNvPr>
            <p:cNvSpPr txBox="1"/>
            <p:nvPr/>
          </p:nvSpPr>
          <p:spPr>
            <a:xfrm>
              <a:off x="5867400" y="5039571"/>
              <a:ext cx="2360044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dirty="0" err="1"/>
                <a:t>ESRChargingMW</a:t>
              </a:r>
              <a:endParaRPr lang="en-US" dirty="0"/>
            </a:p>
          </p:txBody>
        </p:sp>
      </p:grpSp>
      <p:cxnSp>
        <p:nvCxnSpPr>
          <p:cNvPr id="20" name="Connector: Curved 19">
            <a:extLst>
              <a:ext uri="{FF2B5EF4-FFF2-40B4-BE49-F238E27FC236}">
                <a16:creationId xmlns:a16="http://schemas.microsoft.com/office/drawing/2014/main" id="{B1FB7670-F499-D984-E23E-023B2D8F71F7}"/>
              </a:ext>
            </a:extLst>
          </p:cNvPr>
          <p:cNvCxnSpPr>
            <a:cxnSpLocks/>
            <a:endCxn id="7" idx="1"/>
          </p:cNvCxnSpPr>
          <p:nvPr/>
        </p:nvCxnSpPr>
        <p:spPr>
          <a:xfrm flipV="1">
            <a:off x="3224844" y="1687469"/>
            <a:ext cx="2797111" cy="872832"/>
          </a:xfrm>
          <a:prstGeom prst="bentConnector3">
            <a:avLst>
              <a:gd name="adj1" fmla="val 75289"/>
            </a:avLst>
          </a:prstGeom>
          <a:ln cap="rnd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or: Curved 19">
            <a:extLst>
              <a:ext uri="{FF2B5EF4-FFF2-40B4-BE49-F238E27FC236}">
                <a16:creationId xmlns:a16="http://schemas.microsoft.com/office/drawing/2014/main" id="{9254B3DD-849D-C8F6-A34C-4421F8C4A73B}"/>
              </a:ext>
            </a:extLst>
          </p:cNvPr>
          <p:cNvCxnSpPr>
            <a:cxnSpLocks/>
          </p:cNvCxnSpPr>
          <p:nvPr/>
        </p:nvCxnSpPr>
        <p:spPr>
          <a:xfrm flipV="1">
            <a:off x="2133600" y="2560305"/>
            <a:ext cx="3924298" cy="165907"/>
          </a:xfrm>
          <a:prstGeom prst="bentConnector3">
            <a:avLst>
              <a:gd name="adj1" fmla="val 86930"/>
            </a:avLst>
          </a:prstGeom>
          <a:ln cap="rnd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or: Curved 19">
            <a:extLst>
              <a:ext uri="{FF2B5EF4-FFF2-40B4-BE49-F238E27FC236}">
                <a16:creationId xmlns:a16="http://schemas.microsoft.com/office/drawing/2014/main" id="{FDBBD92C-D1DA-13ED-0907-4BD7158DB3C9}"/>
              </a:ext>
            </a:extLst>
          </p:cNvPr>
          <p:cNvCxnSpPr>
            <a:cxnSpLocks/>
          </p:cNvCxnSpPr>
          <p:nvPr/>
        </p:nvCxnSpPr>
        <p:spPr>
          <a:xfrm>
            <a:off x="3224844" y="2887569"/>
            <a:ext cx="2797110" cy="567585"/>
          </a:xfrm>
          <a:prstGeom prst="bentConnector3">
            <a:avLst>
              <a:gd name="adj1" fmla="val 75598"/>
            </a:avLst>
          </a:prstGeom>
          <a:ln cap="rnd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or: Curved 19">
            <a:extLst>
              <a:ext uri="{FF2B5EF4-FFF2-40B4-BE49-F238E27FC236}">
                <a16:creationId xmlns:a16="http://schemas.microsoft.com/office/drawing/2014/main" id="{9C23B1BC-2760-F5A5-81AA-2B653E9B5429}"/>
              </a:ext>
            </a:extLst>
          </p:cNvPr>
          <p:cNvCxnSpPr>
            <a:cxnSpLocks/>
          </p:cNvCxnSpPr>
          <p:nvPr/>
        </p:nvCxnSpPr>
        <p:spPr>
          <a:xfrm>
            <a:off x="2743200" y="3058118"/>
            <a:ext cx="3278754" cy="1298071"/>
          </a:xfrm>
          <a:prstGeom prst="bentConnector3">
            <a:avLst>
              <a:gd name="adj1" fmla="val 73153"/>
            </a:avLst>
          </a:prstGeom>
          <a:ln cap="rnd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or: Curved 19">
            <a:extLst>
              <a:ext uri="{FF2B5EF4-FFF2-40B4-BE49-F238E27FC236}">
                <a16:creationId xmlns:a16="http://schemas.microsoft.com/office/drawing/2014/main" id="{0295990D-A0CE-B764-0239-2695FE036A8D}"/>
              </a:ext>
            </a:extLst>
          </p:cNvPr>
          <p:cNvCxnSpPr>
            <a:cxnSpLocks/>
          </p:cNvCxnSpPr>
          <p:nvPr/>
        </p:nvCxnSpPr>
        <p:spPr>
          <a:xfrm>
            <a:off x="2856424" y="3229544"/>
            <a:ext cx="3165530" cy="1973496"/>
          </a:xfrm>
          <a:prstGeom prst="bentConnector3">
            <a:avLst>
              <a:gd name="adj1" fmla="val 66078"/>
            </a:avLst>
          </a:prstGeom>
          <a:ln cap="rnd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02371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82EA092-093C-8B6B-DC1E-FBDCAF3936C8}"/>
              </a:ext>
            </a:extLst>
          </p:cNvPr>
          <p:cNvSpPr/>
          <p:nvPr/>
        </p:nvSpPr>
        <p:spPr>
          <a:xfrm>
            <a:off x="685800" y="914400"/>
            <a:ext cx="7696200" cy="1881433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JSON Payload – Links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E2BCA5C-ED85-50C0-31F9-6AFEE1F20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937967"/>
            <a:ext cx="7543800" cy="1881433"/>
          </a:xfrm>
          <a:ln>
            <a:noFill/>
          </a:ln>
        </p:spPr>
        <p:txBody>
          <a:bodyPr/>
          <a:lstStyle/>
          <a:p>
            <a:pPr marL="0" indent="0"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"_links": {</a:t>
            </a:r>
          </a:p>
          <a:p>
            <a:pPr marL="0" indent="0"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"self": {</a:t>
            </a:r>
          </a:p>
          <a:p>
            <a:pPr marL="0" indent="0"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href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": "https://api.ercot.com/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api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/public-data/nprr1253/4_sec_esr_charging_mw"</a:t>
            </a:r>
          </a:p>
          <a:p>
            <a:pPr marL="0" indent="0"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},</a:t>
            </a:r>
          </a:p>
          <a:p>
            <a:pPr marL="0" indent="0"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"parent": {</a:t>
            </a:r>
          </a:p>
          <a:p>
            <a:pPr marL="0" indent="0"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href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": "https://api.ercot.com/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api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/public-data/nprr1253"</a:t>
            </a:r>
          </a:p>
          <a:p>
            <a:pPr marL="0" indent="0"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endParaRPr lang="en-US" sz="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4">
            <a:extLst>
              <a:ext uri="{FF2B5EF4-FFF2-40B4-BE49-F238E27FC236}">
                <a16:creationId xmlns:a16="http://schemas.microsoft.com/office/drawing/2014/main" id="{15AA4E33-EDF8-098B-A82E-BAE7DACA2130}"/>
              </a:ext>
            </a:extLst>
          </p:cNvPr>
          <p:cNvSpPr txBox="1">
            <a:spLocks/>
          </p:cNvSpPr>
          <p:nvPr/>
        </p:nvSpPr>
        <p:spPr>
          <a:xfrm>
            <a:off x="685800" y="3200400"/>
            <a:ext cx="8077199" cy="1828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-230187">
              <a:buFont typeface="Arial" panose="020B0604020202020204" pitchFamily="34" charset="0"/>
              <a:buNone/>
            </a:pPr>
            <a:r>
              <a:rPr lang="en-US" sz="1600" dirty="0"/>
              <a:t>All Public API JSON payloads include Hypertext Application Language (HAL) link references.  HAL is an implementation of HATEOAS (Hypertext As The Engine Of Application State).</a:t>
            </a:r>
          </a:p>
          <a:p>
            <a:pPr marL="0" indent="-230187">
              <a:buFont typeface="Arial" panose="020B0604020202020204" pitchFamily="34" charset="0"/>
              <a:buNone/>
            </a:pPr>
            <a:endParaRPr lang="en-US" sz="1600" dirty="0"/>
          </a:p>
          <a:p>
            <a:pPr marL="0" indent="-230187">
              <a:buFont typeface="Arial" panose="020B0604020202020204" pitchFamily="34" charset="0"/>
              <a:buNone/>
            </a:pPr>
            <a:r>
              <a:rPr lang="en-US" sz="1600" dirty="0"/>
              <a:t>For additional information, see </a:t>
            </a:r>
            <a:r>
              <a:rPr lang="en-US" sz="1600" dirty="0">
                <a:hlinkClick r:id="rId2"/>
              </a:rPr>
              <a:t>https://en.wikipedia.org/wiki/HATEOAS</a:t>
            </a:r>
            <a:endParaRPr lang="en-US" sz="800" dirty="0"/>
          </a:p>
          <a:p>
            <a:pPr marL="512763" lvl="1" indent="-342900" algn="ctr">
              <a:buFont typeface="Courier New" panose="02070309020205020404" pitchFamily="49" charset="0"/>
              <a:buChar char="o"/>
            </a:pPr>
            <a:endParaRPr lang="en-US" sz="1700" dirty="0">
              <a:latin typeface="Aptos" panose="020B00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69863" lvl="1" indent="0" algn="ctr">
              <a:buFont typeface="Arial" panose="020B0604020202020204" pitchFamily="34" charset="0"/>
              <a:buNone/>
            </a:pP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3769281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3" name="Content Placeholder 4">
            <a:extLst>
              <a:ext uri="{FF2B5EF4-FFF2-40B4-BE49-F238E27FC236}">
                <a16:creationId xmlns:a16="http://schemas.microsoft.com/office/drawing/2014/main" id="{15AA4E33-EDF8-098B-A82E-BAE7DACA2130}"/>
              </a:ext>
            </a:extLst>
          </p:cNvPr>
          <p:cNvSpPr txBox="1">
            <a:spLocks/>
          </p:cNvSpPr>
          <p:nvPr/>
        </p:nvSpPr>
        <p:spPr>
          <a:xfrm>
            <a:off x="533400" y="2667000"/>
            <a:ext cx="8077199" cy="4572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-230187" algn="ctr">
              <a:buFont typeface="Arial" panose="020B0604020202020204" pitchFamily="34" charset="0"/>
              <a:buNone/>
            </a:pPr>
            <a:r>
              <a:rPr lang="en-US" sz="2400" dirty="0"/>
              <a:t>Questions / Comments / Feedback</a:t>
            </a:r>
          </a:p>
        </p:txBody>
      </p:sp>
    </p:spTree>
    <p:extLst>
      <p:ext uri="{BB962C8B-B14F-4D97-AF65-F5344CB8AC3E}">
        <p14:creationId xmlns:p14="http://schemas.microsoft.com/office/powerpoint/2010/main" val="1930866219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Custom 1">
      <a:dk1>
        <a:srgbClr val="2D3338"/>
      </a:dk1>
      <a:lt1>
        <a:srgbClr val="FFFFFF"/>
      </a:lt1>
      <a:dk2>
        <a:srgbClr val="2D3338"/>
      </a:dk2>
      <a:lt2>
        <a:srgbClr val="E6EBF0"/>
      </a:lt2>
      <a:accent1>
        <a:srgbClr val="00AEC7"/>
      </a:accent1>
      <a:accent2>
        <a:srgbClr val="7C858C"/>
      </a:accent2>
      <a:accent3>
        <a:srgbClr val="2BA565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1_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8d5ee879-813f-4fb9-b7c2-a59846c21aeb" xsi:nil="true"/>
    <Audience xmlns="8d5ee879-813f-4fb9-b7c2-a59846c21aeb">Public</Audience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0999AAC16EAB41985F08B9B30BD6F8" ma:contentTypeVersion="4" ma:contentTypeDescription="Create a new document." ma:contentTypeScope="" ma:versionID="e17db7c92bbe4a954239b0aad63199c1">
  <xsd:schema xmlns:xsd="http://www.w3.org/2001/XMLSchema" xmlns:xs="http://www.w3.org/2001/XMLSchema" xmlns:p="http://schemas.microsoft.com/office/2006/metadata/properties" xmlns:ns2="8d5ee879-813f-4fb9-b7c2-a59846c21aeb" targetNamespace="http://schemas.microsoft.com/office/2006/metadata/properties" ma:root="true" ma:fieldsID="dbeeea33673683b355d19f3b50507d1a" ns2:_="">
    <xsd:import namespace="8d5ee879-813f-4fb9-b7c2-a59846c21aeb"/>
    <xsd:element name="properties">
      <xsd:complexType>
        <xsd:sequence>
          <xsd:element name="documentManagement">
            <xsd:complexType>
              <xsd:all>
                <xsd:element ref="ns2:Audience" minOccurs="0"/>
                <xsd:element ref="ns2:Year" minOccurs="0"/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5ee879-813f-4fb9-b7c2-a59846c21aeb" elementFormDefault="qualified">
    <xsd:import namespace="http://schemas.microsoft.com/office/2006/documentManagement/types"/>
    <xsd:import namespace="http://schemas.microsoft.com/office/infopath/2007/PartnerControls"/>
    <xsd:element name="Audience" ma:index="8" nillable="true" ma:displayName="Audience" ma:format="Dropdown" ma:internalName="Audience">
      <xsd:simpleType>
        <xsd:restriction base="dms:Choice">
          <xsd:enumeration value="Internal "/>
          <xsd:enumeration value="Confidential"/>
          <xsd:enumeration value="Public"/>
        </xsd:restriction>
      </xsd:simpleType>
    </xsd:element>
    <xsd:element name="Year" ma:index="9" nillable="true" ma:displayName="Year" ma:format="Dropdown" ma:internalName="Year">
      <xsd:simpleType>
        <xsd:restriction base="dms:Choice">
          <xsd:enumeration value="2022"/>
          <xsd:enumeration value="2023"/>
          <xsd:enumeration value="2024"/>
          <xsd:enumeration value="2025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A526C54-2038-4DDB-9077-84C80FF069E0}">
  <ds:schemaRefs>
    <ds:schemaRef ds:uri="http://purl.org/dc/dcmitype/"/>
    <ds:schemaRef ds:uri="http://purl.org/dc/elements/1.1/"/>
    <ds:schemaRef ds:uri="http://schemas.microsoft.com/office/2006/documentManagement/types"/>
    <ds:schemaRef ds:uri="http://schemas.microsoft.com/office/2006/metadata/properties"/>
    <ds:schemaRef ds:uri="c34af464-7aa1-4edd-9be4-83dffc1cb926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www.w3.org/XML/1998/namespace"/>
    <ds:schemaRef ds:uri="8d5ee879-813f-4fb9-b7c2-a59846c21aeb"/>
  </ds:schemaRefs>
</ds:datastoreItem>
</file>

<file path=customXml/itemProps3.xml><?xml version="1.0" encoding="utf-8"?>
<ds:datastoreItem xmlns:ds="http://schemas.openxmlformats.org/officeDocument/2006/customXml" ds:itemID="{1BCE88CD-E9E0-4BB6-AD83-C594282F53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5ee879-813f-4fb9-b7c2-a59846c21a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30707</TotalTime>
  <Words>1146</Words>
  <Application>Microsoft Office PowerPoint</Application>
  <PresentationFormat>On-screen Show (4:3)</PresentationFormat>
  <Paragraphs>189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Aptos</vt:lpstr>
      <vt:lpstr>Arial</vt:lpstr>
      <vt:lpstr>Calibri</vt:lpstr>
      <vt:lpstr>Courier New</vt:lpstr>
      <vt:lpstr>Cover Slide</vt:lpstr>
      <vt:lpstr>Horizontal Theme</vt:lpstr>
      <vt:lpstr>1_Horizontal Theme</vt:lpstr>
      <vt:lpstr>PowerPoint Presentation</vt:lpstr>
      <vt:lpstr>NPRR-1253 - Summary</vt:lpstr>
      <vt:lpstr>Implementation Approach and Timelines</vt:lpstr>
      <vt:lpstr>Data Specification for Public API</vt:lpstr>
      <vt:lpstr>JSON Payload – Metadata Specification</vt:lpstr>
      <vt:lpstr>JSON Payload – Field Specification</vt:lpstr>
      <vt:lpstr>JSON Payload – Data</vt:lpstr>
      <vt:lpstr>JSON Payload – Links</vt:lpstr>
      <vt:lpstr>Questions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Badri, Sreenivas</cp:lastModifiedBy>
  <cp:revision>609</cp:revision>
  <cp:lastPrinted>2017-10-10T21:31:05Z</cp:lastPrinted>
  <dcterms:created xsi:type="dcterms:W3CDTF">2016-01-21T15:20:31Z</dcterms:created>
  <dcterms:modified xsi:type="dcterms:W3CDTF">2025-02-27T19:49:30Z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0x0101006D0999AAC16EAB41985F08B9B30BD6F8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ActionId">
    <vt:lpwstr>c62e7908-7660-43a6-b1c8-5c5c95dc1f11</vt:lpwstr>
  </property>
  <property fmtid="{D5CDD505-2E9C-101B-9397-08002B2CF9AE}" pid="5" name="MSIP_Label_7084cbda-52b8-46fb-a7b7-cb5bd465ed85_SetDate">
    <vt:lpwstr>2023-05-09T20:19:39Z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ContentBits">
    <vt:lpwstr>0</vt:lpwstr>
  </property>
  <property fmtid="{D5CDD505-2E9C-101B-9397-08002B2CF9AE}" pid="8" name="MSIP_Label_7084cbda-52b8-46fb-a7b7-cb5bd465ed85_SiteId">
    <vt:lpwstr>0afb747d-bff7-4596-a9fc-950ef9e0ec45</vt:lpwstr>
  </property>
  <property fmtid="{D5CDD505-2E9C-101B-9397-08002B2CF9AE}" pid="9" name="MSIP_Label_7084cbda-52b8-46fb-a7b7-cb5bd465ed85_Method">
    <vt:lpwstr>Standard</vt:lpwstr>
  </property>
</Properties>
</file>