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9" r:id="rId7"/>
    <p:sldId id="270" r:id="rId8"/>
    <p:sldId id="267" r:id="rId9"/>
    <p:sldId id="290" r:id="rId10"/>
    <p:sldId id="292" r:id="rId11"/>
    <p:sldId id="281" r:id="rId12"/>
    <p:sldId id="289" r:id="rId13"/>
    <p:sldId id="291" r:id="rId14"/>
    <p:sldId id="287" r:id="rId15"/>
    <p:sldId id="279" r:id="rId16"/>
    <p:sldId id="2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C612D-16F1-43E4-8238-DA9D08CCDB78}" v="21" dt="2025-02-27T17:04:30.6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19:58:13.593" v="1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3BC612D-16F1-43E4-8238-DA9D08CCDB78}" dt="2025-02-25T19:58:13.593" v="1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23BC612D-16F1-43E4-8238-DA9D08CCDB78}" dt="2025-02-27T17:04:32.331" v="324" actId="108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23BC612D-16F1-43E4-8238-DA9D08CCDB78}" dt="2025-02-27T17:04:32.331" v="324" actId="108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23BC612D-16F1-43E4-8238-DA9D08CCDB78}" dt="2025-02-25T20:12:50.552" v="243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23BC612D-16F1-43E4-8238-DA9D08CCDB78}" dt="2025-02-25T20:09:01.411" v="181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23BC612D-16F1-43E4-8238-DA9D08CCDB78}" dt="2025-02-25T20:11:22.936" v="214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23BC612D-16F1-43E4-8238-DA9D08CCDB78}" dt="2025-02-25T20:11:47.893" v="228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23BC612D-16F1-43E4-8238-DA9D08CCDB78}" dt="2025-02-26T20:30:19.718" v="28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23BC612D-16F1-43E4-8238-DA9D08CCDB78}" dt="2025-02-25T20:08:13.506" v="149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08:44.722" v="179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23BC612D-16F1-43E4-8238-DA9D08CCDB78}" dt="2025-02-25T20:10:24.077" v="187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11:00.789" v="211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2971502-9BCA-4639-904C-E445DC697E6D}" dt="2024-12-18T20:19:24.6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42971502-9BCA-4639-904C-E445DC697E6D}" dt="2024-12-19T13:26:44.413" v="375" actId="20577"/>
          <ac:graphicFrameMkLst>
            <pc:docMk/>
            <pc:sldMk cId="3190927396" sldId="267"/>
            <ac:graphicFrameMk id="3" creationId="{7AE49BF9-9DAA-2DC6-23DD-DB48C88E3F67}"/>
          </ac:graphicFrameMkLst>
        </pc:graphicFrameChg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  <pc:spChg chg="mod">
          <ac:chgData name="Badri, Sreenivas" userId="0b43dccd-042e-4be0-871d-afa1d90d6a2e" providerId="ADAL" clId="{42971502-9BCA-4639-904C-E445DC697E6D}" dt="2024-12-18T21:02:26.875" v="286" actId="5793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42971502-9BCA-4639-904C-E445DC697E6D}" dt="2024-12-19T13:28:41.481" v="423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  <pc:spChg chg="mod">
          <ac:chgData name="Badri, Sreenivas" userId="0b43dccd-042e-4be0-871d-afa1d90d6a2e" providerId="ADAL" clId="{42971502-9BCA-4639-904C-E445DC697E6D}" dt="2024-12-18T21:04:55.987" v="317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42971502-9BCA-4639-904C-E445DC697E6D}" dt="2024-12-18T21:04:50.894" v="316" actId="255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42971502-9BCA-4639-904C-E445DC697E6D}" dt="2024-12-18T21:04:23.362" v="312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03.554" v="311" actId="108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42971502-9BCA-4639-904C-E445DC697E6D}" dt="2024-12-18T21:04:31.424" v="313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40.909" v="314" actId="255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BF0CD9D-9BD1-4BD0-84AE-A96B309CAD0D}" dt="2025-01-29T01:43:35.60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9BF0CD9D-9BD1-4BD0-84AE-A96B309CAD0D}" dt="2025-01-29T01:43:48.801" v="27" actId="47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add mod modGraphic">
          <ac:chgData name="Badri, Sreenivas" userId="0b43dccd-042e-4be0-871d-afa1d90d6a2e" providerId="ADAL" clId="{9BF0CD9D-9BD1-4BD0-84AE-A96B309CAD0D}" dt="2025-01-29T01:54:24.505" v="326" actId="20577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9BF0CD9D-9BD1-4BD0-84AE-A96B309CAD0D}" dt="2025-01-29T01:51:40.172" v="281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9BF0CD9D-9BD1-4BD0-84AE-A96B309CAD0D}" dt="2025-01-29T01:49:02.754" v="20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9BF0CD9D-9BD1-4BD0-84AE-A96B309CAD0D}" dt="2025-01-29T01:51:21.575" v="259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9BF0CD9D-9BD1-4BD0-84AE-A96B309CAD0D}" dt="2025-01-29T01:51:29.539" v="27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9BF0CD9D-9BD1-4BD0-84AE-A96B309CAD0D}" dt="2025-01-29T01:50:12.954" v="241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49:51.760" v="238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9BF0CD9D-9BD1-4BD0-84AE-A96B309CAD0D}" dt="2025-01-29T01:50:40.666" v="244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50:54.163" v="257" actId="20577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27,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SCR829 – NDCRC API Implementation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SCR829 – NDCRC API Implementation Approach – Nick Barbas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Seeking Vice-Chair Nominations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lvl="2"/>
            <a:r>
              <a:rPr lang="en-US" sz="1800" dirty="0"/>
              <a:t>MPIM Redesign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0AD5EE-D1B1-329E-F49F-02AB76E94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470325"/>
              </p:ext>
            </p:extLst>
          </p:nvPr>
        </p:nvGraphicFramePr>
        <p:xfrm>
          <a:off x="266700" y="838200"/>
          <a:ext cx="8534400" cy="5333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948">
                  <a:extLst>
                    <a:ext uri="{9D8B030D-6E8A-4147-A177-3AD203B41FA5}">
                      <a16:colId xmlns:a16="http://schemas.microsoft.com/office/drawing/2014/main" val="262102521"/>
                    </a:ext>
                  </a:extLst>
                </a:gridCol>
                <a:gridCol w="3121531">
                  <a:extLst>
                    <a:ext uri="{9D8B030D-6E8A-4147-A177-3AD203B41FA5}">
                      <a16:colId xmlns:a16="http://schemas.microsoft.com/office/drawing/2014/main" val="3228936994"/>
                    </a:ext>
                  </a:extLst>
                </a:gridCol>
                <a:gridCol w="3055116">
                  <a:extLst>
                    <a:ext uri="{9D8B030D-6E8A-4147-A177-3AD203B41FA5}">
                      <a16:colId xmlns:a16="http://schemas.microsoft.com/office/drawing/2014/main" val="4114651554"/>
                    </a:ext>
                  </a:extLst>
                </a:gridCol>
                <a:gridCol w="1726805">
                  <a:extLst>
                    <a:ext uri="{9D8B030D-6E8A-4147-A177-3AD203B41FA5}">
                      <a16:colId xmlns:a16="http://schemas.microsoft.com/office/drawing/2014/main" val="3463803452"/>
                    </a:ext>
                  </a:extLst>
                </a:gridCol>
              </a:tblGrid>
              <a:tr h="535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1463907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Sreenivas Badri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79897383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NERC Update – EMSWG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 Qui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2:02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3373114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 Updates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Troy Anderson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2:10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99649242"/>
                  </a:ext>
                </a:extLst>
              </a:tr>
              <a:tr h="171848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Program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Refresher on Telemetry Setup and Market Submissions dual entry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ERCOT RTC+B Market Trial System Readiness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ICCP Handbook Updates</a:t>
                      </a:r>
                    </a:p>
                    <a:p>
                      <a:pPr marL="342900" marR="0" lvl="0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questions on ICCP Telemetry modeling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Matt Mereness/Sruthi Hariharan/Tejaswi Potluri/Kevin McGarrahan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2:20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0087258"/>
                  </a:ext>
                </a:extLst>
              </a:tr>
              <a:tr h="4909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NPRR1253 – Technical Specifications Discussion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Sreenivas Badri/Michael Ackerman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           3:00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6448827"/>
                  </a:ext>
                </a:extLst>
              </a:tr>
              <a:tr h="4909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DPC Automation Process -Technical Implementation Approach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         3:20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374622"/>
                  </a:ext>
                </a:extLst>
              </a:tr>
              <a:tr h="4909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SCR829 – NDCRC API Implementation Approach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Nick Barbas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         3:30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2085889"/>
                  </a:ext>
                </a:extLst>
              </a:tr>
              <a:tr h="4909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Round Table Discussion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3:45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0450690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Adjourn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84376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Update - EMSWG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NERC Updates - EMSWG </a:t>
            </a:r>
            <a:r>
              <a:rPr lang="en-US" sz="3200" dirty="0"/>
              <a:t>– Wei Qui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0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800" dirty="0"/>
              <a:t>RTC+B Updates </a:t>
            </a:r>
            <a:r>
              <a:rPr lang="en-US" sz="2400" dirty="0"/>
              <a:t>– Matt Mereness/Sruthi Hariharan/Tejaswi Potluri/Kevin McGarrahan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NPRR1253 – Technical Implementation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NPRR1253 – Technical Specifications Discussion </a:t>
            </a:r>
            <a:r>
              <a:rPr lang="en-US" dirty="0"/>
              <a:t>– Sreenivas Badri/Michael Ackerman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000" dirty="0"/>
              <a:t>DPC Automation Process -Technical Implementation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DPC Automation Process -Technical Implementation Approach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4235</TotalTime>
  <Words>311</Words>
  <Application>Microsoft Office PowerPoint</Application>
  <PresentationFormat>On-screen Show (4:3)</PresentationFormat>
  <Paragraphs>120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Update - EMSWG</vt:lpstr>
      <vt:lpstr>Project Updates</vt:lpstr>
      <vt:lpstr>RTC+B Updates</vt:lpstr>
      <vt:lpstr>NPRR1253 – Technical Implementation Approach </vt:lpstr>
      <vt:lpstr>DPC Automation Process -Technical Implementation Approach</vt:lpstr>
      <vt:lpstr>SCR829 – NDCRC API Implementation Approach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2025-02-27T17:04:36Z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