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8"/>
  </p:notesMasterIdLst>
  <p:handoutMasterIdLst>
    <p:handoutMasterId r:id="rId19"/>
  </p:handoutMasterIdLst>
  <p:sldIdLst>
    <p:sldId id="260" r:id="rId7"/>
    <p:sldId id="562" r:id="rId8"/>
    <p:sldId id="557" r:id="rId9"/>
    <p:sldId id="558" r:id="rId10"/>
    <p:sldId id="563" r:id="rId11"/>
    <p:sldId id="560" r:id="rId12"/>
    <p:sldId id="559" r:id="rId13"/>
    <p:sldId id="564" r:id="rId14"/>
    <p:sldId id="565" r:id="rId15"/>
    <p:sldId id="566" r:id="rId16"/>
    <p:sldId id="567"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6" autoAdjust="0"/>
    <p:restoredTop sz="94660"/>
  </p:normalViewPr>
  <p:slideViewPr>
    <p:cSldViewPr snapToGrid="0">
      <p:cViewPr varScale="1">
        <p:scale>
          <a:sx n="121" d="100"/>
          <a:sy n="121" d="100"/>
        </p:scale>
        <p:origin x="1260"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users\arosel\000000000%20-%20Director%20Settlements%20Retail%20and%20Credit\00000%20-%20Active%20Issues\CARD%20Reallocation\2025\Final%20Analysis\revenue_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users\arosel\000000000%20-%20Director%20Settlements%20Retail%20and%20Credit\00000%20-%20Active%20Issues\CARD%20Reallocation\2025\Final%20Analysis\Transmission_Rates_Charges_History%20(with%2056050%20info)%20-%20Cop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5-02-10%20CARD%20analysis/Impact%20of%20congestion%20cost%20on%20load%20zone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CRR Revenues Over</a:t>
            </a:r>
            <a:r>
              <a:rPr lang="en-US" baseline="0"/>
              <a:t> Time ($M)</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Sheet2!$A$11</c:f>
              <c:strCache>
                <c:ptCount val="1"/>
                <c:pt idx="0">
                  <c:v>CRR Balancing Account Amount</c:v>
                </c:pt>
              </c:strCache>
            </c:strRef>
          </c:tx>
          <c:spPr>
            <a:ln w="28575" cap="rnd">
              <a:solidFill>
                <a:schemeClr val="accent1"/>
              </a:solidFill>
              <a:round/>
            </a:ln>
            <a:effectLst/>
          </c:spPr>
          <c:marker>
            <c:symbol val="none"/>
          </c:marker>
          <c:cat>
            <c:numRef>
              <c:f>Sheet2!$B$10:$H$10</c:f>
              <c:numCache>
                <c:formatCode>General</c:formatCode>
                <c:ptCount val="7"/>
                <c:pt idx="0">
                  <c:v>2018</c:v>
                </c:pt>
                <c:pt idx="1">
                  <c:v>2019</c:v>
                </c:pt>
                <c:pt idx="2">
                  <c:v>2020</c:v>
                </c:pt>
                <c:pt idx="3">
                  <c:v>2021</c:v>
                </c:pt>
                <c:pt idx="4">
                  <c:v>2022</c:v>
                </c:pt>
                <c:pt idx="5">
                  <c:v>2023</c:v>
                </c:pt>
                <c:pt idx="6">
                  <c:v>2024</c:v>
                </c:pt>
              </c:numCache>
            </c:numRef>
          </c:cat>
          <c:val>
            <c:numRef>
              <c:f>Sheet2!$B$11:$H$11</c:f>
              <c:numCache>
                <c:formatCode>_("$"* #,##0_);_("$"* \(#,##0\);_("$"* "-"??_);_(@_)</c:formatCode>
                <c:ptCount val="7"/>
                <c:pt idx="0">
                  <c:v>64.983934630000007</c:v>
                </c:pt>
                <c:pt idx="1">
                  <c:v>112.90970591</c:v>
                </c:pt>
                <c:pt idx="2">
                  <c:v>53.435780869999995</c:v>
                </c:pt>
                <c:pt idx="3">
                  <c:v>111.84129734</c:v>
                </c:pt>
                <c:pt idx="4">
                  <c:v>298.70178747999995</c:v>
                </c:pt>
                <c:pt idx="5">
                  <c:v>261.10660996000001</c:v>
                </c:pt>
                <c:pt idx="6">
                  <c:v>239.14126639999998</c:v>
                </c:pt>
              </c:numCache>
            </c:numRef>
          </c:val>
          <c:smooth val="0"/>
          <c:extLst>
            <c:ext xmlns:c16="http://schemas.microsoft.com/office/drawing/2014/chart" uri="{C3380CC4-5D6E-409C-BE32-E72D297353CC}">
              <c16:uniqueId val="{00000000-8CB0-4A5D-B7A9-FBBB71C67DE6}"/>
            </c:ext>
          </c:extLst>
        </c:ser>
        <c:ser>
          <c:idx val="1"/>
          <c:order val="1"/>
          <c:tx>
            <c:strRef>
              <c:f>Sheet2!$A$12</c:f>
              <c:strCache>
                <c:ptCount val="1"/>
                <c:pt idx="0">
                  <c:v>CRR Monthly Revenue Non-Zonal Amount</c:v>
                </c:pt>
              </c:strCache>
            </c:strRef>
          </c:tx>
          <c:spPr>
            <a:ln w="28575" cap="rnd">
              <a:solidFill>
                <a:schemeClr val="accent2"/>
              </a:solidFill>
              <a:round/>
            </a:ln>
            <a:effectLst/>
          </c:spPr>
          <c:marker>
            <c:symbol val="none"/>
          </c:marker>
          <c:cat>
            <c:numRef>
              <c:f>Sheet2!$B$10:$H$10</c:f>
              <c:numCache>
                <c:formatCode>General</c:formatCode>
                <c:ptCount val="7"/>
                <c:pt idx="0">
                  <c:v>2018</c:v>
                </c:pt>
                <c:pt idx="1">
                  <c:v>2019</c:v>
                </c:pt>
                <c:pt idx="2">
                  <c:v>2020</c:v>
                </c:pt>
                <c:pt idx="3">
                  <c:v>2021</c:v>
                </c:pt>
                <c:pt idx="4">
                  <c:v>2022</c:v>
                </c:pt>
                <c:pt idx="5">
                  <c:v>2023</c:v>
                </c:pt>
                <c:pt idx="6">
                  <c:v>2024</c:v>
                </c:pt>
              </c:numCache>
            </c:numRef>
          </c:cat>
          <c:val>
            <c:numRef>
              <c:f>Sheet2!$B$12:$H$12</c:f>
              <c:numCache>
                <c:formatCode>_("$"* #,##0_);_("$"* \(#,##0\);_("$"* "-"??_);_(@_)</c:formatCode>
                <c:ptCount val="7"/>
                <c:pt idx="0">
                  <c:v>137.95460864</c:v>
                </c:pt>
                <c:pt idx="1">
                  <c:v>137.77322602999999</c:v>
                </c:pt>
                <c:pt idx="2">
                  <c:v>150.27609749999999</c:v>
                </c:pt>
                <c:pt idx="3">
                  <c:v>236.20192808000002</c:v>
                </c:pt>
                <c:pt idx="4">
                  <c:v>416.30487528999998</c:v>
                </c:pt>
                <c:pt idx="5">
                  <c:v>515.12817373000007</c:v>
                </c:pt>
                <c:pt idx="6">
                  <c:v>519.47897636000005</c:v>
                </c:pt>
              </c:numCache>
            </c:numRef>
          </c:val>
          <c:smooth val="0"/>
          <c:extLst>
            <c:ext xmlns:c16="http://schemas.microsoft.com/office/drawing/2014/chart" uri="{C3380CC4-5D6E-409C-BE32-E72D297353CC}">
              <c16:uniqueId val="{00000001-8CB0-4A5D-B7A9-FBBB71C67DE6}"/>
            </c:ext>
          </c:extLst>
        </c:ser>
        <c:ser>
          <c:idx val="2"/>
          <c:order val="2"/>
          <c:tx>
            <c:strRef>
              <c:f>Sheet2!$A$13</c:f>
              <c:strCache>
                <c:ptCount val="1"/>
                <c:pt idx="0">
                  <c:v>CRR Monthly Revenue Zonal Amount</c:v>
                </c:pt>
              </c:strCache>
            </c:strRef>
          </c:tx>
          <c:spPr>
            <a:ln w="28575" cap="rnd">
              <a:solidFill>
                <a:schemeClr val="accent3"/>
              </a:solidFill>
              <a:round/>
            </a:ln>
            <a:effectLst/>
          </c:spPr>
          <c:marker>
            <c:symbol val="none"/>
          </c:marker>
          <c:cat>
            <c:numRef>
              <c:f>Sheet2!$B$10:$H$10</c:f>
              <c:numCache>
                <c:formatCode>General</c:formatCode>
                <c:ptCount val="7"/>
                <c:pt idx="0">
                  <c:v>2018</c:v>
                </c:pt>
                <c:pt idx="1">
                  <c:v>2019</c:v>
                </c:pt>
                <c:pt idx="2">
                  <c:v>2020</c:v>
                </c:pt>
                <c:pt idx="3">
                  <c:v>2021</c:v>
                </c:pt>
                <c:pt idx="4">
                  <c:v>2022</c:v>
                </c:pt>
                <c:pt idx="5">
                  <c:v>2023</c:v>
                </c:pt>
                <c:pt idx="6">
                  <c:v>2024</c:v>
                </c:pt>
              </c:numCache>
            </c:numRef>
          </c:cat>
          <c:val>
            <c:numRef>
              <c:f>Sheet2!$B$13:$H$13</c:f>
              <c:numCache>
                <c:formatCode>_("$"* #,##0_);_("$"* \(#,##0\);_("$"* "-"??_);_(@_)</c:formatCode>
                <c:ptCount val="7"/>
                <c:pt idx="0">
                  <c:v>391.69455869000001</c:v>
                </c:pt>
                <c:pt idx="1">
                  <c:v>474.61415478999993</c:v>
                </c:pt>
                <c:pt idx="2">
                  <c:v>575.22051322000016</c:v>
                </c:pt>
                <c:pt idx="3">
                  <c:v>595.34279098000002</c:v>
                </c:pt>
                <c:pt idx="4">
                  <c:v>681.34514225999999</c:v>
                </c:pt>
                <c:pt idx="5">
                  <c:v>927.0810314199997</c:v>
                </c:pt>
                <c:pt idx="6">
                  <c:v>1190.4790081299998</c:v>
                </c:pt>
              </c:numCache>
            </c:numRef>
          </c:val>
          <c:smooth val="0"/>
          <c:extLst>
            <c:ext xmlns:c16="http://schemas.microsoft.com/office/drawing/2014/chart" uri="{C3380CC4-5D6E-409C-BE32-E72D297353CC}">
              <c16:uniqueId val="{00000002-8CB0-4A5D-B7A9-FBBB71C67DE6}"/>
            </c:ext>
          </c:extLst>
        </c:ser>
        <c:dLbls>
          <c:showLegendKey val="0"/>
          <c:showVal val="0"/>
          <c:showCatName val="0"/>
          <c:showSerName val="0"/>
          <c:showPercent val="0"/>
          <c:showBubbleSize val="0"/>
        </c:dLbls>
        <c:smooth val="0"/>
        <c:axId val="1711643679"/>
        <c:axId val="1551068111"/>
      </c:lineChart>
      <c:catAx>
        <c:axId val="1711643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1068111"/>
        <c:crosses val="autoZero"/>
        <c:auto val="1"/>
        <c:lblAlgn val="ctr"/>
        <c:lblOffset val="100"/>
        <c:noMultiLvlLbl val="0"/>
      </c:catAx>
      <c:valAx>
        <c:axId val="1551068111"/>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16436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zones.xlsx]Option2!PivotTable8</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Houston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Option2!$Q$90</c:f>
              <c:strCache>
                <c:ptCount val="1"/>
                <c:pt idx="0">
                  <c:v> COMMERCIAL</c:v>
                </c:pt>
              </c:strCache>
            </c:strRef>
          </c:tx>
          <c:spPr>
            <a:solidFill>
              <a:schemeClr val="accent1"/>
            </a:solidFill>
            <a:ln>
              <a:noFill/>
            </a:ln>
            <a:effectLst/>
          </c:spPr>
          <c:invertIfNegative val="0"/>
          <c:cat>
            <c:strRef>
              <c:f>Option2!$P$91:$P$97</c:f>
              <c:strCache>
                <c:ptCount val="7"/>
                <c:pt idx="0">
                  <c:v>2018</c:v>
                </c:pt>
                <c:pt idx="1">
                  <c:v>2019</c:v>
                </c:pt>
                <c:pt idx="2">
                  <c:v>2020</c:v>
                </c:pt>
                <c:pt idx="3">
                  <c:v>2021</c:v>
                </c:pt>
                <c:pt idx="4">
                  <c:v>2022</c:v>
                </c:pt>
                <c:pt idx="5">
                  <c:v>2023</c:v>
                </c:pt>
                <c:pt idx="6">
                  <c:v>2024</c:v>
                </c:pt>
              </c:strCache>
            </c:strRef>
          </c:cat>
          <c:val>
            <c:numRef>
              <c:f>Option2!$Q$91:$Q$97</c:f>
              <c:numCache>
                <c:formatCode>_("$"* #,##0.00_);_("$"* \(#,##0.00\);_("$"* "-"??_);_(@_)</c:formatCode>
                <c:ptCount val="7"/>
                <c:pt idx="0">
                  <c:v>35211438.641994603</c:v>
                </c:pt>
                <c:pt idx="1">
                  <c:v>27393321.447898217</c:v>
                </c:pt>
                <c:pt idx="2">
                  <c:v>29397630.583887145</c:v>
                </c:pt>
                <c:pt idx="3">
                  <c:v>84471813.242312476</c:v>
                </c:pt>
                <c:pt idx="4">
                  <c:v>204418727.26344246</c:v>
                </c:pt>
                <c:pt idx="5">
                  <c:v>48413175.257405698</c:v>
                </c:pt>
                <c:pt idx="6">
                  <c:v>12060042.773251321</c:v>
                </c:pt>
              </c:numCache>
            </c:numRef>
          </c:val>
          <c:extLst>
            <c:ext xmlns:c16="http://schemas.microsoft.com/office/drawing/2014/chart" uri="{C3380CC4-5D6E-409C-BE32-E72D297353CC}">
              <c16:uniqueId val="{00000000-6F00-4E31-A49D-E3EDA4ECFEAF}"/>
            </c:ext>
          </c:extLst>
        </c:ser>
        <c:ser>
          <c:idx val="1"/>
          <c:order val="1"/>
          <c:tx>
            <c:strRef>
              <c:f>Option2!$R$90</c:f>
              <c:strCache>
                <c:ptCount val="1"/>
                <c:pt idx="0">
                  <c:v> RESIDENTIAL</c:v>
                </c:pt>
              </c:strCache>
            </c:strRef>
          </c:tx>
          <c:spPr>
            <a:solidFill>
              <a:schemeClr val="accent2"/>
            </a:solidFill>
            <a:ln>
              <a:noFill/>
            </a:ln>
            <a:effectLst/>
          </c:spPr>
          <c:invertIfNegative val="0"/>
          <c:cat>
            <c:strRef>
              <c:f>Option2!$P$91:$P$97</c:f>
              <c:strCache>
                <c:ptCount val="7"/>
                <c:pt idx="0">
                  <c:v>2018</c:v>
                </c:pt>
                <c:pt idx="1">
                  <c:v>2019</c:v>
                </c:pt>
                <c:pt idx="2">
                  <c:v>2020</c:v>
                </c:pt>
                <c:pt idx="3">
                  <c:v>2021</c:v>
                </c:pt>
                <c:pt idx="4">
                  <c:v>2022</c:v>
                </c:pt>
                <c:pt idx="5">
                  <c:v>2023</c:v>
                </c:pt>
                <c:pt idx="6">
                  <c:v>2024</c:v>
                </c:pt>
              </c:strCache>
            </c:strRef>
          </c:cat>
          <c:val>
            <c:numRef>
              <c:f>Option2!$R$91:$R$97</c:f>
              <c:numCache>
                <c:formatCode>_("$"* #,##0.00_);_("$"* \(#,##0.00\);_("$"* "-"??_);_(@_)</c:formatCode>
                <c:ptCount val="7"/>
                <c:pt idx="0">
                  <c:v>58271121.782784984</c:v>
                </c:pt>
                <c:pt idx="1">
                  <c:v>48561918.081951603</c:v>
                </c:pt>
                <c:pt idx="2">
                  <c:v>55389580.745173439</c:v>
                </c:pt>
                <c:pt idx="3">
                  <c:v>132387275.69333398</c:v>
                </c:pt>
                <c:pt idx="4">
                  <c:v>399710082.73149592</c:v>
                </c:pt>
                <c:pt idx="5">
                  <c:v>102573856.26427765</c:v>
                </c:pt>
                <c:pt idx="6">
                  <c:v>21933495.856557295</c:v>
                </c:pt>
              </c:numCache>
            </c:numRef>
          </c:val>
          <c:extLst>
            <c:ext xmlns:c16="http://schemas.microsoft.com/office/drawing/2014/chart" uri="{C3380CC4-5D6E-409C-BE32-E72D297353CC}">
              <c16:uniqueId val="{00000001-6F00-4E31-A49D-E3EDA4ECFEAF}"/>
            </c:ext>
          </c:extLst>
        </c:ser>
        <c:ser>
          <c:idx val="2"/>
          <c:order val="2"/>
          <c:tx>
            <c:strRef>
              <c:f>Option2!$S$90</c:f>
              <c:strCache>
                <c:ptCount val="1"/>
                <c:pt idx="0">
                  <c:v> LARGE_C_I</c:v>
                </c:pt>
              </c:strCache>
            </c:strRef>
          </c:tx>
          <c:spPr>
            <a:solidFill>
              <a:schemeClr val="accent3"/>
            </a:solidFill>
            <a:ln>
              <a:noFill/>
            </a:ln>
            <a:effectLst/>
          </c:spPr>
          <c:invertIfNegative val="0"/>
          <c:cat>
            <c:strRef>
              <c:f>Option2!$P$91:$P$97</c:f>
              <c:strCache>
                <c:ptCount val="7"/>
                <c:pt idx="0">
                  <c:v>2018</c:v>
                </c:pt>
                <c:pt idx="1">
                  <c:v>2019</c:v>
                </c:pt>
                <c:pt idx="2">
                  <c:v>2020</c:v>
                </c:pt>
                <c:pt idx="3">
                  <c:v>2021</c:v>
                </c:pt>
                <c:pt idx="4">
                  <c:v>2022</c:v>
                </c:pt>
                <c:pt idx="5">
                  <c:v>2023</c:v>
                </c:pt>
                <c:pt idx="6">
                  <c:v>2024</c:v>
                </c:pt>
              </c:strCache>
            </c:strRef>
          </c:cat>
          <c:val>
            <c:numRef>
              <c:f>Option2!$S$91:$S$97</c:f>
              <c:numCache>
                <c:formatCode>_("$"* #,##0.00_);_("$"* \(#,##0.00\);_("$"* "-"??_);_(@_)</c:formatCode>
                <c:ptCount val="7"/>
                <c:pt idx="0">
                  <c:v>66373384.808999583</c:v>
                </c:pt>
                <c:pt idx="1">
                  <c:v>53014312.957986064</c:v>
                </c:pt>
                <c:pt idx="2">
                  <c:v>67753833.76672855</c:v>
                </c:pt>
                <c:pt idx="3">
                  <c:v>215010310.31129742</c:v>
                </c:pt>
                <c:pt idx="4">
                  <c:v>452493362.41021365</c:v>
                </c:pt>
                <c:pt idx="5">
                  <c:v>95798452.593192503</c:v>
                </c:pt>
                <c:pt idx="6">
                  <c:v>29203995.019318029</c:v>
                </c:pt>
              </c:numCache>
            </c:numRef>
          </c:val>
          <c:extLst>
            <c:ext xmlns:c16="http://schemas.microsoft.com/office/drawing/2014/chart" uri="{C3380CC4-5D6E-409C-BE32-E72D297353CC}">
              <c16:uniqueId val="{00000002-6F00-4E31-A49D-E3EDA4ECFEAF}"/>
            </c:ext>
          </c:extLst>
        </c:ser>
        <c:ser>
          <c:idx val="3"/>
          <c:order val="3"/>
          <c:tx>
            <c:strRef>
              <c:f>Option2!$T$90</c:f>
              <c:strCache>
                <c:ptCount val="1"/>
                <c:pt idx="0">
                  <c:v> NOIE</c:v>
                </c:pt>
              </c:strCache>
            </c:strRef>
          </c:tx>
          <c:spPr>
            <a:solidFill>
              <a:schemeClr val="accent4"/>
            </a:solidFill>
            <a:ln>
              <a:noFill/>
            </a:ln>
            <a:effectLst/>
          </c:spPr>
          <c:invertIfNegative val="0"/>
          <c:cat>
            <c:strRef>
              <c:f>Option2!$P$91:$P$97</c:f>
              <c:strCache>
                <c:ptCount val="7"/>
                <c:pt idx="0">
                  <c:v>2018</c:v>
                </c:pt>
                <c:pt idx="1">
                  <c:v>2019</c:v>
                </c:pt>
                <c:pt idx="2">
                  <c:v>2020</c:v>
                </c:pt>
                <c:pt idx="3">
                  <c:v>2021</c:v>
                </c:pt>
                <c:pt idx="4">
                  <c:v>2022</c:v>
                </c:pt>
                <c:pt idx="5">
                  <c:v>2023</c:v>
                </c:pt>
                <c:pt idx="6">
                  <c:v>2024</c:v>
                </c:pt>
              </c:strCache>
            </c:strRef>
          </c:cat>
          <c:val>
            <c:numRef>
              <c:f>Option2!$T$91:$T$97</c:f>
              <c:numCache>
                <c:formatCode>_("$"* #,##0.00_);_("$"* \(#,##0.00\);_("$"* "-"??_);_(@_)</c:formatCode>
                <c:ptCount val="7"/>
                <c:pt idx="0">
                  <c:v>38890.686463509533</c:v>
                </c:pt>
                <c:pt idx="1">
                  <c:v>26297.185592366106</c:v>
                </c:pt>
                <c:pt idx="2">
                  <c:v>41903.56325267355</c:v>
                </c:pt>
                <c:pt idx="3">
                  <c:v>147589.77536255936</c:v>
                </c:pt>
                <c:pt idx="4">
                  <c:v>298016.07710894913</c:v>
                </c:pt>
                <c:pt idx="5">
                  <c:v>8467.5368931753837</c:v>
                </c:pt>
                <c:pt idx="6">
                  <c:v>28.590811995081278</c:v>
                </c:pt>
              </c:numCache>
            </c:numRef>
          </c:val>
          <c:extLst>
            <c:ext xmlns:c16="http://schemas.microsoft.com/office/drawing/2014/chart" uri="{C3380CC4-5D6E-409C-BE32-E72D297353CC}">
              <c16:uniqueId val="{00000003-6F00-4E31-A49D-E3EDA4ECFEAF}"/>
            </c:ext>
          </c:extLst>
        </c:ser>
        <c:dLbls>
          <c:showLegendKey val="0"/>
          <c:showVal val="0"/>
          <c:showCatName val="0"/>
          <c:showSerName val="0"/>
          <c:showPercent val="0"/>
          <c:showBubbleSize val="0"/>
        </c:dLbls>
        <c:gapWidth val="150"/>
        <c:overlap val="100"/>
        <c:axId val="2127422304"/>
        <c:axId val="140617312"/>
      </c:barChart>
      <c:catAx>
        <c:axId val="212742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617312"/>
        <c:crosses val="autoZero"/>
        <c:auto val="1"/>
        <c:lblAlgn val="ctr"/>
        <c:lblOffset val="100"/>
        <c:noMultiLvlLbl val="0"/>
      </c:catAx>
      <c:valAx>
        <c:axId val="140617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a:t>
                </a:r>
                <a:r>
                  <a:rPr lang="en-US" baseline="0"/>
                  <a:t> Cost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223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Option1!$B$115</c:f>
              <c:strCache>
                <c:ptCount val="1"/>
                <c:pt idx="0">
                  <c:v>NORTH</c:v>
                </c:pt>
              </c:strCache>
            </c:strRef>
          </c:tx>
          <c:spPr>
            <a:solidFill>
              <a:schemeClr val="accent1"/>
            </a:solidFill>
            <a:ln>
              <a:noFill/>
            </a:ln>
            <a:effectLst/>
          </c:spPr>
          <c:invertIfNegative val="0"/>
          <c:cat>
            <c:numRef>
              <c:f>Option1!$A$116:$A$122</c:f>
              <c:numCache>
                <c:formatCode>General</c:formatCode>
                <c:ptCount val="7"/>
                <c:pt idx="0">
                  <c:v>2018</c:v>
                </c:pt>
                <c:pt idx="1">
                  <c:v>2019</c:v>
                </c:pt>
                <c:pt idx="2">
                  <c:v>2020</c:v>
                </c:pt>
                <c:pt idx="3">
                  <c:v>2021</c:v>
                </c:pt>
                <c:pt idx="4">
                  <c:v>2022</c:v>
                </c:pt>
                <c:pt idx="5">
                  <c:v>2023</c:v>
                </c:pt>
                <c:pt idx="6">
                  <c:v>2024</c:v>
                </c:pt>
              </c:numCache>
            </c:numRef>
          </c:cat>
          <c:val>
            <c:numRef>
              <c:f>Option1!$B$116:$B$122</c:f>
              <c:numCache>
                <c:formatCode>_("$"* #,##0_);_("$"* \(#,##0\);_("$"* "-"??_);_(@_)</c:formatCode>
                <c:ptCount val="7"/>
                <c:pt idx="0">
                  <c:v>138485302.94660091</c:v>
                </c:pt>
                <c:pt idx="1">
                  <c:v>69220754.032697022</c:v>
                </c:pt>
                <c:pt idx="2">
                  <c:v>50993528.83417435</c:v>
                </c:pt>
                <c:pt idx="3">
                  <c:v>191832022.85426879</c:v>
                </c:pt>
                <c:pt idx="4">
                  <c:v>140897410.84384847</c:v>
                </c:pt>
                <c:pt idx="5">
                  <c:v>79152332.318299547</c:v>
                </c:pt>
                <c:pt idx="6">
                  <c:v>117323933.30252628</c:v>
                </c:pt>
              </c:numCache>
            </c:numRef>
          </c:val>
          <c:extLst>
            <c:ext xmlns:c16="http://schemas.microsoft.com/office/drawing/2014/chart" uri="{C3380CC4-5D6E-409C-BE32-E72D297353CC}">
              <c16:uniqueId val="{00000000-C121-4B94-869B-6C026FB54DA9}"/>
            </c:ext>
          </c:extLst>
        </c:ser>
        <c:ser>
          <c:idx val="1"/>
          <c:order val="1"/>
          <c:tx>
            <c:strRef>
              <c:f>Option1!$C$115</c:f>
              <c:strCache>
                <c:ptCount val="1"/>
                <c:pt idx="0">
                  <c:v>SOUTH</c:v>
                </c:pt>
              </c:strCache>
            </c:strRef>
          </c:tx>
          <c:spPr>
            <a:solidFill>
              <a:schemeClr val="accent2"/>
            </a:solidFill>
            <a:ln>
              <a:noFill/>
            </a:ln>
            <a:effectLst/>
          </c:spPr>
          <c:invertIfNegative val="0"/>
          <c:cat>
            <c:numRef>
              <c:f>Option1!$A$116:$A$122</c:f>
              <c:numCache>
                <c:formatCode>General</c:formatCode>
                <c:ptCount val="7"/>
                <c:pt idx="0">
                  <c:v>2018</c:v>
                </c:pt>
                <c:pt idx="1">
                  <c:v>2019</c:v>
                </c:pt>
                <c:pt idx="2">
                  <c:v>2020</c:v>
                </c:pt>
                <c:pt idx="3">
                  <c:v>2021</c:v>
                </c:pt>
                <c:pt idx="4">
                  <c:v>2022</c:v>
                </c:pt>
                <c:pt idx="5">
                  <c:v>2023</c:v>
                </c:pt>
                <c:pt idx="6">
                  <c:v>2024</c:v>
                </c:pt>
              </c:numCache>
            </c:numRef>
          </c:cat>
          <c:val>
            <c:numRef>
              <c:f>Option1!$C$116:$C$122</c:f>
              <c:numCache>
                <c:formatCode>_("$"* #,##0.00_);_("$"* \(#,##0.00\);_("$"* "-"??_);_(@_)</c:formatCode>
                <c:ptCount val="7"/>
                <c:pt idx="0">
                  <c:v>232169157.75340658</c:v>
                </c:pt>
                <c:pt idx="1">
                  <c:v>119100901.87111935</c:v>
                </c:pt>
                <c:pt idx="2">
                  <c:v>279936633.53559983</c:v>
                </c:pt>
                <c:pt idx="3">
                  <c:v>36477859.133589566</c:v>
                </c:pt>
                <c:pt idx="4">
                  <c:v>-61646062.272956148</c:v>
                </c:pt>
                <c:pt idx="5">
                  <c:v>-95127826.564228922</c:v>
                </c:pt>
                <c:pt idx="6">
                  <c:v>278335071.98338962</c:v>
                </c:pt>
              </c:numCache>
            </c:numRef>
          </c:val>
          <c:extLst>
            <c:ext xmlns:c16="http://schemas.microsoft.com/office/drawing/2014/chart" uri="{C3380CC4-5D6E-409C-BE32-E72D297353CC}">
              <c16:uniqueId val="{00000001-C121-4B94-869B-6C026FB54DA9}"/>
            </c:ext>
          </c:extLst>
        </c:ser>
        <c:ser>
          <c:idx val="2"/>
          <c:order val="2"/>
          <c:tx>
            <c:strRef>
              <c:f>Option1!$D$115</c:f>
              <c:strCache>
                <c:ptCount val="1"/>
                <c:pt idx="0">
                  <c:v>WEST</c:v>
                </c:pt>
              </c:strCache>
            </c:strRef>
          </c:tx>
          <c:spPr>
            <a:solidFill>
              <a:schemeClr val="accent3"/>
            </a:solidFill>
            <a:ln>
              <a:noFill/>
            </a:ln>
            <a:effectLst/>
          </c:spPr>
          <c:invertIfNegative val="0"/>
          <c:cat>
            <c:numRef>
              <c:f>Option1!$A$116:$A$122</c:f>
              <c:numCache>
                <c:formatCode>General</c:formatCode>
                <c:ptCount val="7"/>
                <c:pt idx="0">
                  <c:v>2018</c:v>
                </c:pt>
                <c:pt idx="1">
                  <c:v>2019</c:v>
                </c:pt>
                <c:pt idx="2">
                  <c:v>2020</c:v>
                </c:pt>
                <c:pt idx="3">
                  <c:v>2021</c:v>
                </c:pt>
                <c:pt idx="4">
                  <c:v>2022</c:v>
                </c:pt>
                <c:pt idx="5">
                  <c:v>2023</c:v>
                </c:pt>
                <c:pt idx="6">
                  <c:v>2024</c:v>
                </c:pt>
              </c:numCache>
            </c:numRef>
          </c:cat>
          <c:val>
            <c:numRef>
              <c:f>Option1!$D$116:$D$122</c:f>
              <c:numCache>
                <c:formatCode>_("$"* #,##0.00_);_("$"* \(#,##0.00\);_("$"* "-"??_);_(@_)</c:formatCode>
                <c:ptCount val="7"/>
                <c:pt idx="0">
                  <c:v>395734549.78931391</c:v>
                </c:pt>
                <c:pt idx="1">
                  <c:v>544426301.42920518</c:v>
                </c:pt>
                <c:pt idx="2">
                  <c:v>517638730.62955689</c:v>
                </c:pt>
                <c:pt idx="3">
                  <c:v>134351868.50699112</c:v>
                </c:pt>
                <c:pt idx="4">
                  <c:v>281562272.71571314</c:v>
                </c:pt>
                <c:pt idx="5">
                  <c:v>619354981.08433294</c:v>
                </c:pt>
                <c:pt idx="6">
                  <c:v>619427362.21793282</c:v>
                </c:pt>
              </c:numCache>
            </c:numRef>
          </c:val>
          <c:extLst>
            <c:ext xmlns:c16="http://schemas.microsoft.com/office/drawing/2014/chart" uri="{C3380CC4-5D6E-409C-BE32-E72D297353CC}">
              <c16:uniqueId val="{00000002-C121-4B94-869B-6C026FB54DA9}"/>
            </c:ext>
          </c:extLst>
        </c:ser>
        <c:ser>
          <c:idx val="3"/>
          <c:order val="3"/>
          <c:tx>
            <c:strRef>
              <c:f>Option1!$E$115</c:f>
              <c:strCache>
                <c:ptCount val="1"/>
                <c:pt idx="0">
                  <c:v>HOUSTON</c:v>
                </c:pt>
              </c:strCache>
            </c:strRef>
          </c:tx>
          <c:spPr>
            <a:solidFill>
              <a:schemeClr val="accent4"/>
            </a:solidFill>
            <a:ln>
              <a:noFill/>
            </a:ln>
            <a:effectLst/>
          </c:spPr>
          <c:invertIfNegative val="0"/>
          <c:cat>
            <c:numRef>
              <c:f>Option1!$A$116:$A$122</c:f>
              <c:numCache>
                <c:formatCode>General</c:formatCode>
                <c:ptCount val="7"/>
                <c:pt idx="0">
                  <c:v>2018</c:v>
                </c:pt>
                <c:pt idx="1">
                  <c:v>2019</c:v>
                </c:pt>
                <c:pt idx="2">
                  <c:v>2020</c:v>
                </c:pt>
                <c:pt idx="3">
                  <c:v>2021</c:v>
                </c:pt>
                <c:pt idx="4">
                  <c:v>2022</c:v>
                </c:pt>
                <c:pt idx="5">
                  <c:v>2023</c:v>
                </c:pt>
                <c:pt idx="6">
                  <c:v>2024</c:v>
                </c:pt>
              </c:numCache>
            </c:numRef>
          </c:cat>
          <c:val>
            <c:numRef>
              <c:f>Option1!$E$116:$E$122</c:f>
              <c:numCache>
                <c:formatCode>_("$"* #,##0.00_);_("$"* \(#,##0.00\);_("$"* "-"??_);_(@_)</c:formatCode>
                <c:ptCount val="7"/>
                <c:pt idx="0">
                  <c:v>58181343.368246891</c:v>
                </c:pt>
                <c:pt idx="1">
                  <c:v>27860515.048413325</c:v>
                </c:pt>
                <c:pt idx="2">
                  <c:v>10125200.421132151</c:v>
                </c:pt>
                <c:pt idx="3">
                  <c:v>112009450.78347331</c:v>
                </c:pt>
                <c:pt idx="4">
                  <c:v>123943858.57535802</c:v>
                </c:pt>
                <c:pt idx="5">
                  <c:v>19938427.157188337</c:v>
                </c:pt>
                <c:pt idx="6">
                  <c:v>34088456.452395335</c:v>
                </c:pt>
              </c:numCache>
            </c:numRef>
          </c:val>
          <c:extLst>
            <c:ext xmlns:c16="http://schemas.microsoft.com/office/drawing/2014/chart" uri="{C3380CC4-5D6E-409C-BE32-E72D297353CC}">
              <c16:uniqueId val="{00000003-C121-4B94-869B-6C026FB54DA9}"/>
            </c:ext>
          </c:extLst>
        </c:ser>
        <c:dLbls>
          <c:showLegendKey val="0"/>
          <c:showVal val="0"/>
          <c:showCatName val="0"/>
          <c:showSerName val="0"/>
          <c:showPercent val="0"/>
          <c:showBubbleSize val="0"/>
        </c:dLbls>
        <c:gapWidth val="219"/>
        <c:overlap val="-27"/>
        <c:axId val="2127416064"/>
        <c:axId val="2127418944"/>
      </c:barChart>
      <c:catAx>
        <c:axId val="212741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18944"/>
        <c:crosses val="autoZero"/>
        <c:auto val="1"/>
        <c:lblAlgn val="ctr"/>
        <c:lblOffset val="100"/>
        <c:noMultiLvlLbl val="0"/>
      </c:catAx>
      <c:valAx>
        <c:axId val="2127418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a:t>
                </a:r>
                <a:r>
                  <a:rPr lang="en-US" baseline="0"/>
                  <a:t> Cost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16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Option2!$B$115</c:f>
              <c:strCache>
                <c:ptCount val="1"/>
                <c:pt idx="0">
                  <c:v>NORTH</c:v>
                </c:pt>
              </c:strCache>
            </c:strRef>
          </c:tx>
          <c:spPr>
            <a:solidFill>
              <a:schemeClr val="accent1"/>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Option2!$B$116:$B$122</c:f>
              <c:numCache>
                <c:formatCode>_("$"* #,##0.00_);_("$"* \(#,##0.00\);_("$"* "-"??_);_(@_)</c:formatCode>
                <c:ptCount val="7"/>
                <c:pt idx="0">
                  <c:v>183294784.66486794</c:v>
                </c:pt>
                <c:pt idx="1">
                  <c:v>98551099.044996321</c:v>
                </c:pt>
                <c:pt idx="2">
                  <c:v>87013775.344040394</c:v>
                </c:pt>
                <c:pt idx="3">
                  <c:v>436842571.29929245</c:v>
                </c:pt>
                <c:pt idx="4">
                  <c:v>136469007.24938053</c:v>
                </c:pt>
                <c:pt idx="5">
                  <c:v>183965429.1995284</c:v>
                </c:pt>
                <c:pt idx="6">
                  <c:v>-1260643.8893507493</c:v>
                </c:pt>
              </c:numCache>
            </c:numRef>
          </c:val>
          <c:extLst>
            <c:ext xmlns:c16="http://schemas.microsoft.com/office/drawing/2014/chart" uri="{C3380CC4-5D6E-409C-BE32-E72D297353CC}">
              <c16:uniqueId val="{00000000-1CD4-4B1C-9DC9-5C33CD208DE1}"/>
            </c:ext>
          </c:extLst>
        </c:ser>
        <c:ser>
          <c:idx val="1"/>
          <c:order val="1"/>
          <c:tx>
            <c:strRef>
              <c:f>Option2!$C$115</c:f>
              <c:strCache>
                <c:ptCount val="1"/>
                <c:pt idx="0">
                  <c:v>SOUTH</c:v>
                </c:pt>
              </c:strCache>
            </c:strRef>
          </c:tx>
          <c:spPr>
            <a:solidFill>
              <a:schemeClr val="accent2"/>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Option2!$C$116:$C$122</c:f>
              <c:numCache>
                <c:formatCode>_("$"* #,##0.00_);_("$"* \(#,##0.00\);_("$"* "-"??_);_(@_)</c:formatCode>
                <c:ptCount val="7"/>
                <c:pt idx="0">
                  <c:v>257776165.77221778</c:v>
                </c:pt>
                <c:pt idx="1">
                  <c:v>119489126.40668771</c:v>
                </c:pt>
                <c:pt idx="2">
                  <c:v>291695514.78566062</c:v>
                </c:pt>
                <c:pt idx="3">
                  <c:v>-54629121.148131818</c:v>
                </c:pt>
                <c:pt idx="4">
                  <c:v>-198954229.49918684</c:v>
                </c:pt>
                <c:pt idx="5">
                  <c:v>-293615830.06348979</c:v>
                </c:pt>
                <c:pt idx="6">
                  <c:v>309115181.50231707</c:v>
                </c:pt>
              </c:numCache>
            </c:numRef>
          </c:val>
          <c:extLst>
            <c:ext xmlns:c16="http://schemas.microsoft.com/office/drawing/2014/chart" uri="{C3380CC4-5D6E-409C-BE32-E72D297353CC}">
              <c16:uniqueId val="{00000001-1CD4-4B1C-9DC9-5C33CD208DE1}"/>
            </c:ext>
          </c:extLst>
        </c:ser>
        <c:ser>
          <c:idx val="2"/>
          <c:order val="2"/>
          <c:tx>
            <c:strRef>
              <c:f>Option2!$D$115</c:f>
              <c:strCache>
                <c:ptCount val="1"/>
                <c:pt idx="0">
                  <c:v>WEST</c:v>
                </c:pt>
              </c:strCache>
            </c:strRef>
          </c:tx>
          <c:spPr>
            <a:solidFill>
              <a:schemeClr val="accent3"/>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Option2!$D$116:$D$122</c:f>
              <c:numCache>
                <c:formatCode>_("$"* #,##0.00_);_("$"* \(#,##0.00\);_("$"* "-"??_);_(@_)</c:formatCode>
                <c:ptCount val="7"/>
                <c:pt idx="0">
                  <c:v>329370605.20453227</c:v>
                </c:pt>
                <c:pt idx="1">
                  <c:v>494972239.36490971</c:v>
                </c:pt>
                <c:pt idx="2">
                  <c:v>440903746.07138169</c:v>
                </c:pt>
                <c:pt idx="3">
                  <c:v>149876.3409157265</c:v>
                </c:pt>
                <c:pt idx="4">
                  <c:v>-3216321.2989208503</c:v>
                </c:pt>
                <c:pt idx="5">
                  <c:v>689856328.6082406</c:v>
                </c:pt>
                <c:pt idx="6">
                  <c:v>654916221.44784367</c:v>
                </c:pt>
              </c:numCache>
            </c:numRef>
          </c:val>
          <c:extLst>
            <c:ext xmlns:c16="http://schemas.microsoft.com/office/drawing/2014/chart" uri="{C3380CC4-5D6E-409C-BE32-E72D297353CC}">
              <c16:uniqueId val="{00000002-1CD4-4B1C-9DC9-5C33CD208DE1}"/>
            </c:ext>
          </c:extLst>
        </c:ser>
        <c:ser>
          <c:idx val="3"/>
          <c:order val="3"/>
          <c:tx>
            <c:strRef>
              <c:f>Option2!$E$115</c:f>
              <c:strCache>
                <c:ptCount val="1"/>
                <c:pt idx="0">
                  <c:v>HOUSTON</c:v>
                </c:pt>
              </c:strCache>
            </c:strRef>
          </c:tx>
          <c:spPr>
            <a:solidFill>
              <a:schemeClr val="accent4"/>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Option2!$E$116:$E$122</c:f>
              <c:numCache>
                <c:formatCode>_("$"* #,##0.00_);_("$"* \(#,##0.00\);_("$"* "-"??_);_(@_)</c:formatCode>
                <c:ptCount val="7"/>
                <c:pt idx="0">
                  <c:v>159894835.9202427</c:v>
                </c:pt>
                <c:pt idx="1">
                  <c:v>128995849.67342825</c:v>
                </c:pt>
                <c:pt idx="2">
                  <c:v>152582948.65904182</c:v>
                </c:pt>
                <c:pt idx="3">
                  <c:v>432016989.02230644</c:v>
                </c:pt>
                <c:pt idx="4">
                  <c:v>1056920188.4822611</c:v>
                </c:pt>
                <c:pt idx="5">
                  <c:v>246793951.65176904</c:v>
                </c:pt>
                <c:pt idx="6">
                  <c:v>63197562.239938647</c:v>
                </c:pt>
              </c:numCache>
            </c:numRef>
          </c:val>
          <c:extLst>
            <c:ext xmlns:c16="http://schemas.microsoft.com/office/drawing/2014/chart" uri="{C3380CC4-5D6E-409C-BE32-E72D297353CC}">
              <c16:uniqueId val="{00000003-1CD4-4B1C-9DC9-5C33CD208DE1}"/>
            </c:ext>
          </c:extLst>
        </c:ser>
        <c:ser>
          <c:idx val="4"/>
          <c:order val="4"/>
          <c:tx>
            <c:strRef>
              <c:f>Option2!$F$115</c:f>
              <c:strCache>
                <c:ptCount val="1"/>
                <c:pt idx="0">
                  <c:v>AEN</c:v>
                </c:pt>
              </c:strCache>
            </c:strRef>
          </c:tx>
          <c:spPr>
            <a:solidFill>
              <a:schemeClr val="accent5"/>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Option2!$F$116:$F$122</c:f>
              <c:numCache>
                <c:formatCode>_("$"* #,##0.00_);_("$"* \(#,##0.00\);_("$"* "-"??_);_(@_)</c:formatCode>
                <c:ptCount val="7"/>
                <c:pt idx="0">
                  <c:v>4676930.1574160559</c:v>
                </c:pt>
                <c:pt idx="1">
                  <c:v>10490458.414395763</c:v>
                </c:pt>
                <c:pt idx="2">
                  <c:v>12788264.834714966</c:v>
                </c:pt>
                <c:pt idx="3">
                  <c:v>77104383.801837578</c:v>
                </c:pt>
                <c:pt idx="4">
                  <c:v>70721877.772087395</c:v>
                </c:pt>
                <c:pt idx="5">
                  <c:v>123676526.27207676</c:v>
                </c:pt>
                <c:pt idx="6">
                  <c:v>55078957.516320586</c:v>
                </c:pt>
              </c:numCache>
            </c:numRef>
          </c:val>
          <c:extLst>
            <c:ext xmlns:c16="http://schemas.microsoft.com/office/drawing/2014/chart" uri="{C3380CC4-5D6E-409C-BE32-E72D297353CC}">
              <c16:uniqueId val="{00000004-1CD4-4B1C-9DC9-5C33CD208DE1}"/>
            </c:ext>
          </c:extLst>
        </c:ser>
        <c:ser>
          <c:idx val="5"/>
          <c:order val="5"/>
          <c:tx>
            <c:strRef>
              <c:f>Option2!$G$115</c:f>
              <c:strCache>
                <c:ptCount val="1"/>
                <c:pt idx="0">
                  <c:v>CPS</c:v>
                </c:pt>
              </c:strCache>
            </c:strRef>
          </c:tx>
          <c:spPr>
            <a:solidFill>
              <a:schemeClr val="accent6"/>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Option2!$G$116:$G$122</c:f>
              <c:numCache>
                <c:formatCode>_("$"* #,##0.00_);_("$"* \(#,##0.00\);_("$"* "-"??_);_(@_)</c:formatCode>
                <c:ptCount val="7"/>
                <c:pt idx="0">
                  <c:v>20109484.797184229</c:v>
                </c:pt>
                <c:pt idx="1">
                  <c:v>61533748.715442926</c:v>
                </c:pt>
                <c:pt idx="2">
                  <c:v>22265492.883497018</c:v>
                </c:pt>
                <c:pt idx="3">
                  <c:v>93623355.090473965</c:v>
                </c:pt>
                <c:pt idx="4">
                  <c:v>72467727.363577455</c:v>
                </c:pt>
                <c:pt idx="5">
                  <c:v>85789275.138688818</c:v>
                </c:pt>
                <c:pt idx="6">
                  <c:v>77396949.433555305</c:v>
                </c:pt>
              </c:numCache>
            </c:numRef>
          </c:val>
          <c:extLst>
            <c:ext xmlns:c16="http://schemas.microsoft.com/office/drawing/2014/chart" uri="{C3380CC4-5D6E-409C-BE32-E72D297353CC}">
              <c16:uniqueId val="{00000005-1CD4-4B1C-9DC9-5C33CD208DE1}"/>
            </c:ext>
          </c:extLst>
        </c:ser>
        <c:ser>
          <c:idx val="6"/>
          <c:order val="6"/>
          <c:tx>
            <c:strRef>
              <c:f>Option2!$H$115</c:f>
              <c:strCache>
                <c:ptCount val="1"/>
                <c:pt idx="0">
                  <c:v>LCRA</c:v>
                </c:pt>
              </c:strCache>
            </c:strRef>
          </c:tx>
          <c:spPr>
            <a:solidFill>
              <a:schemeClr val="accent1">
                <a:lumMod val="60000"/>
              </a:schemeClr>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Option2!$H$116:$H$122</c:f>
              <c:numCache>
                <c:formatCode>_("$"* #,##0.00_);_("$"* \(#,##0.00\);_("$"* "-"??_);_(@_)</c:formatCode>
                <c:ptCount val="7"/>
                <c:pt idx="0">
                  <c:v>6035140.2865318339</c:v>
                </c:pt>
                <c:pt idx="1">
                  <c:v>19275425.617940824</c:v>
                </c:pt>
                <c:pt idx="2">
                  <c:v>7781332.5571135888</c:v>
                </c:pt>
                <c:pt idx="3">
                  <c:v>116841564.33760697</c:v>
                </c:pt>
                <c:pt idx="4">
                  <c:v>65482829.963831425</c:v>
                </c:pt>
                <c:pt idx="5">
                  <c:v>109038857.96987137</c:v>
                </c:pt>
                <c:pt idx="6">
                  <c:v>77932877.610280141</c:v>
                </c:pt>
              </c:numCache>
            </c:numRef>
          </c:val>
          <c:extLst>
            <c:ext xmlns:c16="http://schemas.microsoft.com/office/drawing/2014/chart" uri="{C3380CC4-5D6E-409C-BE32-E72D297353CC}">
              <c16:uniqueId val="{00000006-1CD4-4B1C-9DC9-5C33CD208DE1}"/>
            </c:ext>
          </c:extLst>
        </c:ser>
        <c:ser>
          <c:idx val="7"/>
          <c:order val="7"/>
          <c:tx>
            <c:strRef>
              <c:f>Option2!$I$115</c:f>
              <c:strCache>
                <c:ptCount val="1"/>
                <c:pt idx="0">
                  <c:v>RAYBN</c:v>
                </c:pt>
              </c:strCache>
            </c:strRef>
          </c:tx>
          <c:spPr>
            <a:solidFill>
              <a:schemeClr val="accent2">
                <a:lumMod val="60000"/>
              </a:schemeClr>
            </a:solidFill>
            <a:ln>
              <a:noFill/>
            </a:ln>
            <a:effectLst/>
          </c:spPr>
          <c:invertIfNegative val="0"/>
          <c:cat>
            <c:numRef>
              <c:f>Option2!$A$116:$A$122</c:f>
              <c:numCache>
                <c:formatCode>General</c:formatCode>
                <c:ptCount val="7"/>
                <c:pt idx="0">
                  <c:v>2018</c:v>
                </c:pt>
                <c:pt idx="1">
                  <c:v>2019</c:v>
                </c:pt>
                <c:pt idx="2">
                  <c:v>2020</c:v>
                </c:pt>
                <c:pt idx="3">
                  <c:v>2021</c:v>
                </c:pt>
                <c:pt idx="4">
                  <c:v>2022</c:v>
                </c:pt>
                <c:pt idx="5">
                  <c:v>2023</c:v>
                </c:pt>
                <c:pt idx="6">
                  <c:v>2024</c:v>
                </c:pt>
              </c:numCache>
            </c:numRef>
          </c:cat>
          <c:val>
            <c:numRef>
              <c:f>Option2!$I$116:$I$122</c:f>
              <c:numCache>
                <c:formatCode>_("$"* #,##0.00_);_("$"* \(#,##0.00\);_("$"* "-"??_);_(@_)</c:formatCode>
                <c:ptCount val="7"/>
                <c:pt idx="0">
                  <c:v>9295803.0188407414</c:v>
                </c:pt>
                <c:pt idx="1">
                  <c:v>2100581.0246709255</c:v>
                </c:pt>
                <c:pt idx="2">
                  <c:v>3885907.6424188525</c:v>
                </c:pt>
                <c:pt idx="3">
                  <c:v>14670337.515329789</c:v>
                </c:pt>
                <c:pt idx="4">
                  <c:v>12761918.231776042</c:v>
                </c:pt>
                <c:pt idx="5">
                  <c:v>11308068.213870881</c:v>
                </c:pt>
                <c:pt idx="6">
                  <c:v>-1171012.4640858243</c:v>
                </c:pt>
              </c:numCache>
            </c:numRef>
          </c:val>
          <c:extLst>
            <c:ext xmlns:c16="http://schemas.microsoft.com/office/drawing/2014/chart" uri="{C3380CC4-5D6E-409C-BE32-E72D297353CC}">
              <c16:uniqueId val="{00000007-1CD4-4B1C-9DC9-5C33CD208DE1}"/>
            </c:ext>
          </c:extLst>
        </c:ser>
        <c:dLbls>
          <c:showLegendKey val="0"/>
          <c:showVal val="0"/>
          <c:showCatName val="0"/>
          <c:showSerName val="0"/>
          <c:showPercent val="0"/>
          <c:showBubbleSize val="0"/>
        </c:dLbls>
        <c:gapWidth val="219"/>
        <c:overlap val="-27"/>
        <c:axId val="140632672"/>
        <c:axId val="140636512"/>
      </c:barChart>
      <c:catAx>
        <c:axId val="14063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636512"/>
        <c:crosses val="autoZero"/>
        <c:auto val="1"/>
        <c:lblAlgn val="ctr"/>
        <c:lblOffset val="100"/>
        <c:noMultiLvlLbl val="0"/>
      </c:catAx>
      <c:valAx>
        <c:axId val="1406365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a:t>
                </a:r>
                <a:r>
                  <a:rPr lang="en-US" baseline="0"/>
                  <a:t> Cost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6326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ysClr val="windowText" lastClr="000000"/>
                </a:solidFill>
                <a:latin typeface="+mn-lt"/>
                <a:ea typeface="+mn-ea"/>
                <a:cs typeface="+mn-cs"/>
              </a:defRPr>
            </a:pPr>
            <a:r>
              <a:rPr lang="en-US" sz="1100" b="1">
                <a:solidFill>
                  <a:sysClr val="windowText" lastClr="000000"/>
                </a:solidFill>
              </a:rPr>
              <a:t>ERCOT Transmission Grid "Postage Stamp" Rate Trend</a:t>
            </a:r>
          </a:p>
        </c:rich>
      </c:tx>
      <c:overlay val="0"/>
      <c:spPr>
        <a:noFill/>
        <a:ln>
          <a:noFill/>
        </a:ln>
        <a:effectLst/>
      </c:spPr>
      <c:txPr>
        <a:bodyPr rot="0" spcFirstLastPara="1" vertOverflow="ellipsis" vert="horz" wrap="square" anchor="ctr" anchorCtr="1"/>
        <a:lstStyle/>
        <a:p>
          <a:pPr>
            <a:defRPr sz="1100" b="1" i="0" u="none" strike="noStrike" kern="1200" spc="0" baseline="0">
              <a:solidFill>
                <a:sysClr val="windowText" lastClr="000000"/>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DATA!$C$5:$C$27</c:f>
              <c:numCache>
                <c:formatCode>General</c:formatCode>
                <c:ptCount val="23"/>
                <c:pt idx="0">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numCache>
            </c:numRef>
          </c:xVal>
          <c:yVal>
            <c:numRef>
              <c:f>DATA!$D$5:$D$27</c:f>
              <c:numCache>
                <c:formatCode>"$"#,##0.00</c:formatCode>
                <c:ptCount val="23"/>
                <c:pt idx="0">
                  <c:v>66.756998343999996</c:v>
                </c:pt>
                <c:pt idx="1">
                  <c:v>67.298032000000006</c:v>
                </c:pt>
                <c:pt idx="2">
                  <c:v>64.292126080000017</c:v>
                </c:pt>
                <c:pt idx="3">
                  <c:v>58.500126701000021</c:v>
                </c:pt>
                <c:pt idx="4">
                  <c:v>54.279602707654213</c:v>
                </c:pt>
                <c:pt idx="5">
                  <c:v>54.567751600654212</c:v>
                </c:pt>
                <c:pt idx="6">
                  <c:v>53.582824617654204</c:v>
                </c:pt>
                <c:pt idx="7">
                  <c:v>52.914859999999997</c:v>
                </c:pt>
                <c:pt idx="8">
                  <c:v>50.48</c:v>
                </c:pt>
                <c:pt idx="9">
                  <c:v>46.403633999999997</c:v>
                </c:pt>
                <c:pt idx="10">
                  <c:v>41.078201999999997</c:v>
                </c:pt>
                <c:pt idx="11">
                  <c:v>30.95</c:v>
                </c:pt>
                <c:pt idx="12">
                  <c:v>29.363586999999999</c:v>
                </c:pt>
                <c:pt idx="13">
                  <c:v>28.09</c:v>
                </c:pt>
                <c:pt idx="14">
                  <c:v>26.04851</c:v>
                </c:pt>
                <c:pt idx="15">
                  <c:v>25.125399999999999</c:v>
                </c:pt>
                <c:pt idx="16">
                  <c:v>22.727720000000001</c:v>
                </c:pt>
                <c:pt idx="17">
                  <c:v>21.077120000000001</c:v>
                </c:pt>
                <c:pt idx="18">
                  <c:v>19.89592</c:v>
                </c:pt>
                <c:pt idx="19">
                  <c:v>19.845739999999999</c:v>
                </c:pt>
                <c:pt idx="20">
                  <c:v>19.249669999999998</c:v>
                </c:pt>
                <c:pt idx="21">
                  <c:v>17.784839999999999</c:v>
                </c:pt>
                <c:pt idx="22">
                  <c:v>16.613579999999999</c:v>
                </c:pt>
              </c:numCache>
            </c:numRef>
          </c:yVal>
          <c:smooth val="0"/>
          <c:extLst>
            <c:ext xmlns:c16="http://schemas.microsoft.com/office/drawing/2014/chart" uri="{C3380CC4-5D6E-409C-BE32-E72D297353CC}">
              <c16:uniqueId val="{00000000-ADA6-41D0-894D-24F7A5781C68}"/>
            </c:ext>
          </c:extLst>
        </c:ser>
        <c:dLbls>
          <c:showLegendKey val="0"/>
          <c:showVal val="0"/>
          <c:showCatName val="0"/>
          <c:showSerName val="0"/>
          <c:showPercent val="0"/>
          <c:showBubbleSize val="0"/>
        </c:dLbls>
        <c:axId val="453240016"/>
        <c:axId val="453236880"/>
      </c:scatterChart>
      <c:valAx>
        <c:axId val="4532400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236880"/>
        <c:crosses val="autoZero"/>
        <c:crossBetween val="midCat"/>
      </c:valAx>
      <c:valAx>
        <c:axId val="4532368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240016"/>
        <c:crosses val="autoZero"/>
        <c:crossBetween val="midCat"/>
      </c:valAx>
      <c:spPr>
        <a:noFill/>
        <a:ln w="19050">
          <a:solidFill>
            <a:schemeClr val="accent1"/>
          </a:solidFill>
        </a:ln>
        <a:effectLst/>
      </c:spPr>
    </c:plotArea>
    <c:plotVisOnly val="1"/>
    <c:dispBlanksAs val="gap"/>
    <c:showDLblsOverMax val="0"/>
  </c:chart>
  <c:spPr>
    <a:noFill/>
    <a:ln>
      <a:noFill/>
    </a:ln>
    <a:effectLst/>
  </c:spPr>
  <c:txPr>
    <a:bodyPr/>
    <a:lstStyle/>
    <a:p>
      <a:pPr>
        <a:defRPr sz="1400" baseline="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zones.xlsx]Option1!PivotTable1</c:name>
    <c:fmtId val="10"/>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North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Option1!$B$89</c:f>
              <c:strCache>
                <c:ptCount val="1"/>
                <c:pt idx="0">
                  <c:v> COMMERCIAL</c:v>
                </c:pt>
              </c:strCache>
            </c:strRef>
          </c:tx>
          <c:spPr>
            <a:solidFill>
              <a:schemeClr val="accent1"/>
            </a:solidFill>
            <a:ln>
              <a:noFill/>
            </a:ln>
            <a:effectLst/>
          </c:spPr>
          <c:invertIfNegative val="0"/>
          <c:cat>
            <c:strRef>
              <c:f>Option1!$A$90:$A$96</c:f>
              <c:strCache>
                <c:ptCount val="7"/>
                <c:pt idx="0">
                  <c:v>2018</c:v>
                </c:pt>
                <c:pt idx="1">
                  <c:v>2019</c:v>
                </c:pt>
                <c:pt idx="2">
                  <c:v>2020</c:v>
                </c:pt>
                <c:pt idx="3">
                  <c:v>2021</c:v>
                </c:pt>
                <c:pt idx="4">
                  <c:v>2022</c:v>
                </c:pt>
                <c:pt idx="5">
                  <c:v>2023</c:v>
                </c:pt>
                <c:pt idx="6">
                  <c:v>2024</c:v>
                </c:pt>
              </c:strCache>
            </c:strRef>
          </c:cat>
          <c:val>
            <c:numRef>
              <c:f>Option1!$B$90:$B$96</c:f>
              <c:numCache>
                <c:formatCode>_("$"* #,##0_);_("$"* \(#,##0\);_("$"* "-"??_);_(@_)</c:formatCode>
                <c:ptCount val="7"/>
                <c:pt idx="0">
                  <c:v>29847888.639810368</c:v>
                </c:pt>
                <c:pt idx="1">
                  <c:v>14855899.843528774</c:v>
                </c:pt>
                <c:pt idx="2">
                  <c:v>11025621.635431185</c:v>
                </c:pt>
                <c:pt idx="3">
                  <c:v>43618709.447671376</c:v>
                </c:pt>
                <c:pt idx="4">
                  <c:v>32390509.21180857</c:v>
                </c:pt>
                <c:pt idx="5">
                  <c:v>16357537.579598028</c:v>
                </c:pt>
                <c:pt idx="6">
                  <c:v>22875589.504902527</c:v>
                </c:pt>
              </c:numCache>
            </c:numRef>
          </c:val>
          <c:extLst>
            <c:ext xmlns:c16="http://schemas.microsoft.com/office/drawing/2014/chart" uri="{C3380CC4-5D6E-409C-BE32-E72D297353CC}">
              <c16:uniqueId val="{00000000-7655-4D82-BE22-427AE057E573}"/>
            </c:ext>
          </c:extLst>
        </c:ser>
        <c:ser>
          <c:idx val="1"/>
          <c:order val="1"/>
          <c:tx>
            <c:strRef>
              <c:f>Option1!$C$89</c:f>
              <c:strCache>
                <c:ptCount val="1"/>
                <c:pt idx="0">
                  <c:v> RESIDENTIAL</c:v>
                </c:pt>
              </c:strCache>
            </c:strRef>
          </c:tx>
          <c:spPr>
            <a:solidFill>
              <a:schemeClr val="accent2"/>
            </a:solidFill>
            <a:ln>
              <a:noFill/>
            </a:ln>
            <a:effectLst/>
          </c:spPr>
          <c:invertIfNegative val="0"/>
          <c:cat>
            <c:strRef>
              <c:f>Option1!$A$90:$A$96</c:f>
              <c:strCache>
                <c:ptCount val="7"/>
                <c:pt idx="0">
                  <c:v>2018</c:v>
                </c:pt>
                <c:pt idx="1">
                  <c:v>2019</c:v>
                </c:pt>
                <c:pt idx="2">
                  <c:v>2020</c:v>
                </c:pt>
                <c:pt idx="3">
                  <c:v>2021</c:v>
                </c:pt>
                <c:pt idx="4">
                  <c:v>2022</c:v>
                </c:pt>
                <c:pt idx="5">
                  <c:v>2023</c:v>
                </c:pt>
                <c:pt idx="6">
                  <c:v>2024</c:v>
                </c:pt>
              </c:strCache>
            </c:strRef>
          </c:cat>
          <c:val>
            <c:numRef>
              <c:f>Option1!$C$90:$C$96</c:f>
              <c:numCache>
                <c:formatCode>_("$"* #,##0_);_("$"* \(#,##0\);_("$"* "-"??_);_(@_)</c:formatCode>
                <c:ptCount val="7"/>
                <c:pt idx="0">
                  <c:v>46361869.741221443</c:v>
                </c:pt>
                <c:pt idx="1">
                  <c:v>22933866.210109923</c:v>
                </c:pt>
                <c:pt idx="2">
                  <c:v>17076163.146584172</c:v>
                </c:pt>
                <c:pt idx="3">
                  <c:v>69941911.169132441</c:v>
                </c:pt>
                <c:pt idx="4">
                  <c:v>48710910.000935227</c:v>
                </c:pt>
                <c:pt idx="5">
                  <c:v>26335188.405214161</c:v>
                </c:pt>
                <c:pt idx="6">
                  <c:v>38969663.900256447</c:v>
                </c:pt>
              </c:numCache>
            </c:numRef>
          </c:val>
          <c:extLst>
            <c:ext xmlns:c16="http://schemas.microsoft.com/office/drawing/2014/chart" uri="{C3380CC4-5D6E-409C-BE32-E72D297353CC}">
              <c16:uniqueId val="{00000001-7655-4D82-BE22-427AE057E573}"/>
            </c:ext>
          </c:extLst>
        </c:ser>
        <c:ser>
          <c:idx val="2"/>
          <c:order val="2"/>
          <c:tx>
            <c:strRef>
              <c:f>Option1!$D$89</c:f>
              <c:strCache>
                <c:ptCount val="1"/>
                <c:pt idx="0">
                  <c:v> LARGE_C_I</c:v>
                </c:pt>
              </c:strCache>
            </c:strRef>
          </c:tx>
          <c:spPr>
            <a:solidFill>
              <a:schemeClr val="accent3"/>
            </a:solidFill>
            <a:ln>
              <a:noFill/>
            </a:ln>
            <a:effectLst/>
          </c:spPr>
          <c:invertIfNegative val="0"/>
          <c:cat>
            <c:strRef>
              <c:f>Option1!$A$90:$A$96</c:f>
              <c:strCache>
                <c:ptCount val="7"/>
                <c:pt idx="0">
                  <c:v>2018</c:v>
                </c:pt>
                <c:pt idx="1">
                  <c:v>2019</c:v>
                </c:pt>
                <c:pt idx="2">
                  <c:v>2020</c:v>
                </c:pt>
                <c:pt idx="3">
                  <c:v>2021</c:v>
                </c:pt>
                <c:pt idx="4">
                  <c:v>2022</c:v>
                </c:pt>
                <c:pt idx="5">
                  <c:v>2023</c:v>
                </c:pt>
                <c:pt idx="6">
                  <c:v>2024</c:v>
                </c:pt>
              </c:strCache>
            </c:strRef>
          </c:cat>
          <c:val>
            <c:numRef>
              <c:f>Option1!$D$90:$D$96</c:f>
              <c:numCache>
                <c:formatCode>_("$"* #,##0_);_("$"* \(#,##0\);_("$"* "-"??_);_(@_)</c:formatCode>
                <c:ptCount val="7"/>
                <c:pt idx="0">
                  <c:v>33624017.779195249</c:v>
                </c:pt>
                <c:pt idx="1">
                  <c:v>16818008.500140376</c:v>
                </c:pt>
                <c:pt idx="2">
                  <c:v>11851917.89149311</c:v>
                </c:pt>
                <c:pt idx="3">
                  <c:v>34600541.58144033</c:v>
                </c:pt>
                <c:pt idx="4">
                  <c:v>27399043.355162952</c:v>
                </c:pt>
                <c:pt idx="5">
                  <c:v>18068354.823334008</c:v>
                </c:pt>
                <c:pt idx="6">
                  <c:v>27546678.084888723</c:v>
                </c:pt>
              </c:numCache>
            </c:numRef>
          </c:val>
          <c:extLst>
            <c:ext xmlns:c16="http://schemas.microsoft.com/office/drawing/2014/chart" uri="{C3380CC4-5D6E-409C-BE32-E72D297353CC}">
              <c16:uniqueId val="{00000002-7655-4D82-BE22-427AE057E573}"/>
            </c:ext>
          </c:extLst>
        </c:ser>
        <c:ser>
          <c:idx val="3"/>
          <c:order val="3"/>
          <c:tx>
            <c:strRef>
              <c:f>Option1!$E$89</c:f>
              <c:strCache>
                <c:ptCount val="1"/>
                <c:pt idx="0">
                  <c:v> NOIE</c:v>
                </c:pt>
              </c:strCache>
            </c:strRef>
          </c:tx>
          <c:spPr>
            <a:solidFill>
              <a:schemeClr val="accent4"/>
            </a:solidFill>
            <a:ln>
              <a:noFill/>
            </a:ln>
            <a:effectLst/>
          </c:spPr>
          <c:invertIfNegative val="0"/>
          <c:cat>
            <c:strRef>
              <c:f>Option1!$A$90:$A$96</c:f>
              <c:strCache>
                <c:ptCount val="7"/>
                <c:pt idx="0">
                  <c:v>2018</c:v>
                </c:pt>
                <c:pt idx="1">
                  <c:v>2019</c:v>
                </c:pt>
                <c:pt idx="2">
                  <c:v>2020</c:v>
                </c:pt>
                <c:pt idx="3">
                  <c:v>2021</c:v>
                </c:pt>
                <c:pt idx="4">
                  <c:v>2022</c:v>
                </c:pt>
                <c:pt idx="5">
                  <c:v>2023</c:v>
                </c:pt>
                <c:pt idx="6">
                  <c:v>2024</c:v>
                </c:pt>
              </c:strCache>
            </c:strRef>
          </c:cat>
          <c:val>
            <c:numRef>
              <c:f>Option1!$E$90:$E$96</c:f>
              <c:numCache>
                <c:formatCode>_("$"* #,##0_);_("$"* \(#,##0\);_("$"* "-"??_);_(@_)</c:formatCode>
                <c:ptCount val="7"/>
                <c:pt idx="0">
                  <c:v>28651526.786373861</c:v>
                </c:pt>
                <c:pt idx="1">
                  <c:v>14612979.478917953</c:v>
                </c:pt>
                <c:pt idx="2">
                  <c:v>11039826.160665881</c:v>
                </c:pt>
                <c:pt idx="3">
                  <c:v>43670860.656024642</c:v>
                </c:pt>
                <c:pt idx="4">
                  <c:v>32396948.275941744</c:v>
                </c:pt>
                <c:pt idx="5">
                  <c:v>18391251.510153353</c:v>
                </c:pt>
                <c:pt idx="6">
                  <c:v>27932001.812478591</c:v>
                </c:pt>
              </c:numCache>
            </c:numRef>
          </c:val>
          <c:extLst>
            <c:ext xmlns:c16="http://schemas.microsoft.com/office/drawing/2014/chart" uri="{C3380CC4-5D6E-409C-BE32-E72D297353CC}">
              <c16:uniqueId val="{00000003-7655-4D82-BE22-427AE057E573}"/>
            </c:ext>
          </c:extLst>
        </c:ser>
        <c:dLbls>
          <c:showLegendKey val="0"/>
          <c:showVal val="0"/>
          <c:showCatName val="0"/>
          <c:showSerName val="0"/>
          <c:showPercent val="0"/>
          <c:showBubbleSize val="0"/>
        </c:dLbls>
        <c:gapWidth val="150"/>
        <c:overlap val="100"/>
        <c:axId val="1845369488"/>
        <c:axId val="1845369008"/>
      </c:barChart>
      <c:catAx>
        <c:axId val="184536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5369008"/>
        <c:crosses val="autoZero"/>
        <c:auto val="1"/>
        <c:lblAlgn val="ctr"/>
        <c:lblOffset val="100"/>
        <c:noMultiLvlLbl val="0"/>
      </c:catAx>
      <c:valAx>
        <c:axId val="1845369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a:t>
                </a:r>
                <a:r>
                  <a:rPr lang="en-US" baseline="0"/>
                  <a:t> Cost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5369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zones.xlsx]Option1!PivotTable2</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South Load</a:t>
            </a:r>
            <a:r>
              <a:rPr lang="en-US" baseline="0"/>
              <a:t> Zone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Option1!$G$89</c:f>
              <c:strCache>
                <c:ptCount val="1"/>
                <c:pt idx="0">
                  <c:v> COMMERCIAL</c:v>
                </c:pt>
              </c:strCache>
            </c:strRef>
          </c:tx>
          <c:spPr>
            <a:solidFill>
              <a:schemeClr val="accent1"/>
            </a:solidFill>
            <a:ln>
              <a:noFill/>
            </a:ln>
            <a:effectLst/>
          </c:spPr>
          <c:invertIfNegative val="0"/>
          <c:cat>
            <c:strRef>
              <c:f>Option1!$F$90:$F$96</c:f>
              <c:strCache>
                <c:ptCount val="7"/>
                <c:pt idx="0">
                  <c:v>2018</c:v>
                </c:pt>
                <c:pt idx="1">
                  <c:v>2019</c:v>
                </c:pt>
                <c:pt idx="2">
                  <c:v>2020</c:v>
                </c:pt>
                <c:pt idx="3">
                  <c:v>2021</c:v>
                </c:pt>
                <c:pt idx="4">
                  <c:v>2022</c:v>
                </c:pt>
                <c:pt idx="5">
                  <c:v>2023</c:v>
                </c:pt>
                <c:pt idx="6">
                  <c:v>2024</c:v>
                </c:pt>
              </c:strCache>
            </c:strRef>
          </c:cat>
          <c:val>
            <c:numRef>
              <c:f>Option1!$G$90:$G$96</c:f>
              <c:numCache>
                <c:formatCode>_("$"* #,##0.00_);_("$"* \(#,##0.00\);_("$"* "-"??_);_(@_)</c:formatCode>
                <c:ptCount val="7"/>
                <c:pt idx="0">
                  <c:v>20422406.583226223</c:v>
                </c:pt>
                <c:pt idx="1">
                  <c:v>11066514.124038547</c:v>
                </c:pt>
                <c:pt idx="2">
                  <c:v>23083681.98753215</c:v>
                </c:pt>
                <c:pt idx="3">
                  <c:v>4464793.0072689755</c:v>
                </c:pt>
                <c:pt idx="4">
                  <c:v>-5136491.591293647</c:v>
                </c:pt>
                <c:pt idx="5">
                  <c:v>-7416819.3062619111</c:v>
                </c:pt>
                <c:pt idx="6">
                  <c:v>22745140.965536471</c:v>
                </c:pt>
              </c:numCache>
            </c:numRef>
          </c:val>
          <c:extLst>
            <c:ext xmlns:c16="http://schemas.microsoft.com/office/drawing/2014/chart" uri="{C3380CC4-5D6E-409C-BE32-E72D297353CC}">
              <c16:uniqueId val="{00000000-0047-4F36-8C83-05722FD62B74}"/>
            </c:ext>
          </c:extLst>
        </c:ser>
        <c:ser>
          <c:idx val="1"/>
          <c:order val="1"/>
          <c:tx>
            <c:strRef>
              <c:f>Option1!$H$89</c:f>
              <c:strCache>
                <c:ptCount val="1"/>
                <c:pt idx="0">
                  <c:v> RESIDENTIAL</c:v>
                </c:pt>
              </c:strCache>
            </c:strRef>
          </c:tx>
          <c:spPr>
            <a:solidFill>
              <a:schemeClr val="accent2"/>
            </a:solidFill>
            <a:ln>
              <a:noFill/>
            </a:ln>
            <a:effectLst/>
          </c:spPr>
          <c:invertIfNegative val="0"/>
          <c:cat>
            <c:strRef>
              <c:f>Option1!$F$90:$F$96</c:f>
              <c:strCache>
                <c:ptCount val="7"/>
                <c:pt idx="0">
                  <c:v>2018</c:v>
                </c:pt>
                <c:pt idx="1">
                  <c:v>2019</c:v>
                </c:pt>
                <c:pt idx="2">
                  <c:v>2020</c:v>
                </c:pt>
                <c:pt idx="3">
                  <c:v>2021</c:v>
                </c:pt>
                <c:pt idx="4">
                  <c:v>2022</c:v>
                </c:pt>
                <c:pt idx="5">
                  <c:v>2023</c:v>
                </c:pt>
                <c:pt idx="6">
                  <c:v>2024</c:v>
                </c:pt>
              </c:strCache>
            </c:strRef>
          </c:cat>
          <c:val>
            <c:numRef>
              <c:f>Option1!$H$90:$H$96</c:f>
              <c:numCache>
                <c:formatCode>_("$"* #,##0.00_);_("$"* \(#,##0.00\);_("$"* "-"??_);_(@_)</c:formatCode>
                <c:ptCount val="7"/>
                <c:pt idx="0">
                  <c:v>33976133.070768416</c:v>
                </c:pt>
                <c:pt idx="1">
                  <c:v>16137363.089489631</c:v>
                </c:pt>
                <c:pt idx="2">
                  <c:v>43892533.143131956</c:v>
                </c:pt>
                <c:pt idx="3">
                  <c:v>3588963.2550620576</c:v>
                </c:pt>
                <c:pt idx="4">
                  <c:v>-10020565.768670147</c:v>
                </c:pt>
                <c:pt idx="5">
                  <c:v>-14952249.779270766</c:v>
                </c:pt>
                <c:pt idx="6">
                  <c:v>37287672.179102205</c:v>
                </c:pt>
              </c:numCache>
            </c:numRef>
          </c:val>
          <c:extLst>
            <c:ext xmlns:c16="http://schemas.microsoft.com/office/drawing/2014/chart" uri="{C3380CC4-5D6E-409C-BE32-E72D297353CC}">
              <c16:uniqueId val="{00000001-0047-4F36-8C83-05722FD62B74}"/>
            </c:ext>
          </c:extLst>
        </c:ser>
        <c:ser>
          <c:idx val="2"/>
          <c:order val="2"/>
          <c:tx>
            <c:strRef>
              <c:f>Option1!$I$89</c:f>
              <c:strCache>
                <c:ptCount val="1"/>
                <c:pt idx="0">
                  <c:v> LARGE_C_I</c:v>
                </c:pt>
              </c:strCache>
            </c:strRef>
          </c:tx>
          <c:spPr>
            <a:solidFill>
              <a:schemeClr val="accent3"/>
            </a:solidFill>
            <a:ln>
              <a:noFill/>
            </a:ln>
            <a:effectLst/>
          </c:spPr>
          <c:invertIfNegative val="0"/>
          <c:cat>
            <c:strRef>
              <c:f>Option1!$F$90:$F$96</c:f>
              <c:strCache>
                <c:ptCount val="7"/>
                <c:pt idx="0">
                  <c:v>2018</c:v>
                </c:pt>
                <c:pt idx="1">
                  <c:v>2019</c:v>
                </c:pt>
                <c:pt idx="2">
                  <c:v>2020</c:v>
                </c:pt>
                <c:pt idx="3">
                  <c:v>2021</c:v>
                </c:pt>
                <c:pt idx="4">
                  <c:v>2022</c:v>
                </c:pt>
                <c:pt idx="5">
                  <c:v>2023</c:v>
                </c:pt>
                <c:pt idx="6">
                  <c:v>2024</c:v>
                </c:pt>
              </c:strCache>
            </c:strRef>
          </c:cat>
          <c:val>
            <c:numRef>
              <c:f>Option1!$I$90:$I$96</c:f>
              <c:numCache>
                <c:formatCode>_("$"* #,##0.00_);_("$"* \(#,##0.00\);_("$"* "-"??_);_(@_)</c:formatCode>
                <c:ptCount val="7"/>
                <c:pt idx="0">
                  <c:v>23215636.797333159</c:v>
                </c:pt>
                <c:pt idx="1">
                  <c:v>12725773.59087524</c:v>
                </c:pt>
                <c:pt idx="2">
                  <c:v>22972616.807612758</c:v>
                </c:pt>
                <c:pt idx="3">
                  <c:v>6305665.5013272706</c:v>
                </c:pt>
                <c:pt idx="4">
                  <c:v>-4384803.1062185448</c:v>
                </c:pt>
                <c:pt idx="5">
                  <c:v>-7431793.0719637219</c:v>
                </c:pt>
                <c:pt idx="6">
                  <c:v>37470377.985975526</c:v>
                </c:pt>
              </c:numCache>
            </c:numRef>
          </c:val>
          <c:extLst>
            <c:ext xmlns:c16="http://schemas.microsoft.com/office/drawing/2014/chart" uri="{C3380CC4-5D6E-409C-BE32-E72D297353CC}">
              <c16:uniqueId val="{00000002-0047-4F36-8C83-05722FD62B74}"/>
            </c:ext>
          </c:extLst>
        </c:ser>
        <c:ser>
          <c:idx val="3"/>
          <c:order val="3"/>
          <c:tx>
            <c:strRef>
              <c:f>Option1!$J$89</c:f>
              <c:strCache>
                <c:ptCount val="1"/>
                <c:pt idx="0">
                  <c:v> NOIE</c:v>
                </c:pt>
              </c:strCache>
            </c:strRef>
          </c:tx>
          <c:spPr>
            <a:solidFill>
              <a:schemeClr val="accent4"/>
            </a:solidFill>
            <a:ln>
              <a:noFill/>
            </a:ln>
            <a:effectLst/>
          </c:spPr>
          <c:invertIfNegative val="0"/>
          <c:cat>
            <c:strRef>
              <c:f>Option1!$F$90:$F$96</c:f>
              <c:strCache>
                <c:ptCount val="7"/>
                <c:pt idx="0">
                  <c:v>2018</c:v>
                </c:pt>
                <c:pt idx="1">
                  <c:v>2019</c:v>
                </c:pt>
                <c:pt idx="2">
                  <c:v>2020</c:v>
                </c:pt>
                <c:pt idx="3">
                  <c:v>2021</c:v>
                </c:pt>
                <c:pt idx="4">
                  <c:v>2022</c:v>
                </c:pt>
                <c:pt idx="5">
                  <c:v>2023</c:v>
                </c:pt>
                <c:pt idx="6">
                  <c:v>2024</c:v>
                </c:pt>
              </c:strCache>
            </c:strRef>
          </c:cat>
          <c:val>
            <c:numRef>
              <c:f>Option1!$J$90:$J$96</c:f>
              <c:numCache>
                <c:formatCode>_("$"* #,##0.00_);_("$"* \(#,##0.00\);_("$"* "-"??_);_(@_)</c:formatCode>
                <c:ptCount val="7"/>
                <c:pt idx="0">
                  <c:v>154554981.30207878</c:v>
                </c:pt>
                <c:pt idx="1">
                  <c:v>79171251.066715941</c:v>
                </c:pt>
                <c:pt idx="2">
                  <c:v>189987801.59732294</c:v>
                </c:pt>
                <c:pt idx="3">
                  <c:v>22118437.369931262</c:v>
                </c:pt>
                <c:pt idx="4">
                  <c:v>-42104201.806773812</c:v>
                </c:pt>
                <c:pt idx="5">
                  <c:v>-65326964.406732522</c:v>
                </c:pt>
                <c:pt idx="6">
                  <c:v>180831880.85277542</c:v>
                </c:pt>
              </c:numCache>
            </c:numRef>
          </c:val>
          <c:extLst>
            <c:ext xmlns:c16="http://schemas.microsoft.com/office/drawing/2014/chart" uri="{C3380CC4-5D6E-409C-BE32-E72D297353CC}">
              <c16:uniqueId val="{00000003-0047-4F36-8C83-05722FD62B74}"/>
            </c:ext>
          </c:extLst>
        </c:ser>
        <c:dLbls>
          <c:showLegendKey val="0"/>
          <c:showVal val="0"/>
          <c:showCatName val="0"/>
          <c:showSerName val="0"/>
          <c:showPercent val="0"/>
          <c:showBubbleSize val="0"/>
        </c:dLbls>
        <c:gapWidth val="150"/>
        <c:overlap val="100"/>
        <c:axId val="2049100368"/>
        <c:axId val="2049101328"/>
      </c:barChart>
      <c:catAx>
        <c:axId val="2049100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101328"/>
        <c:crosses val="autoZero"/>
        <c:auto val="1"/>
        <c:lblAlgn val="ctr"/>
        <c:lblOffset val="100"/>
        <c:noMultiLvlLbl val="0"/>
      </c:catAx>
      <c:valAx>
        <c:axId val="20491013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1003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zones.xlsx]Option1!PivotTable3</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West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Option1!$L$89</c:f>
              <c:strCache>
                <c:ptCount val="1"/>
                <c:pt idx="0">
                  <c:v> COMMERCIAL</c:v>
                </c:pt>
              </c:strCache>
            </c:strRef>
          </c:tx>
          <c:spPr>
            <a:solidFill>
              <a:schemeClr val="accent1"/>
            </a:solidFill>
            <a:ln>
              <a:noFill/>
            </a:ln>
            <a:effectLst/>
          </c:spPr>
          <c:invertIfNegative val="0"/>
          <c:cat>
            <c:strRef>
              <c:f>Option1!$K$90:$K$96</c:f>
              <c:strCache>
                <c:ptCount val="7"/>
                <c:pt idx="0">
                  <c:v>2018</c:v>
                </c:pt>
                <c:pt idx="1">
                  <c:v>2019</c:v>
                </c:pt>
                <c:pt idx="2">
                  <c:v>2020</c:v>
                </c:pt>
                <c:pt idx="3">
                  <c:v>2021</c:v>
                </c:pt>
                <c:pt idx="4">
                  <c:v>2022</c:v>
                </c:pt>
                <c:pt idx="5">
                  <c:v>2023</c:v>
                </c:pt>
                <c:pt idx="6">
                  <c:v>2024</c:v>
                </c:pt>
              </c:strCache>
            </c:strRef>
          </c:cat>
          <c:val>
            <c:numRef>
              <c:f>Option1!$L$90:$L$96</c:f>
              <c:numCache>
                <c:formatCode>_("$"* #,##0.00_);_("$"* \(#,##0.00\);_("$"* "-"??_);_(@_)</c:formatCode>
                <c:ptCount val="7"/>
                <c:pt idx="0">
                  <c:v>90957036.379371822</c:v>
                </c:pt>
                <c:pt idx="1">
                  <c:v>102802486.5198134</c:v>
                </c:pt>
                <c:pt idx="2">
                  <c:v>90524258.031962514</c:v>
                </c:pt>
                <c:pt idx="3">
                  <c:v>34422857.132347457</c:v>
                </c:pt>
                <c:pt idx="4">
                  <c:v>60146950.541344911</c:v>
                </c:pt>
                <c:pt idx="5">
                  <c:v>106993630.44426057</c:v>
                </c:pt>
                <c:pt idx="6">
                  <c:v>103627099.97323984</c:v>
                </c:pt>
              </c:numCache>
            </c:numRef>
          </c:val>
          <c:extLst>
            <c:ext xmlns:c16="http://schemas.microsoft.com/office/drawing/2014/chart" uri="{C3380CC4-5D6E-409C-BE32-E72D297353CC}">
              <c16:uniqueId val="{00000000-1B77-4AA6-AAD2-CE454E47F526}"/>
            </c:ext>
          </c:extLst>
        </c:ser>
        <c:ser>
          <c:idx val="1"/>
          <c:order val="1"/>
          <c:tx>
            <c:strRef>
              <c:f>Option1!$M$89</c:f>
              <c:strCache>
                <c:ptCount val="1"/>
                <c:pt idx="0">
                  <c:v> RESIDENTIAL</c:v>
                </c:pt>
              </c:strCache>
            </c:strRef>
          </c:tx>
          <c:spPr>
            <a:solidFill>
              <a:schemeClr val="accent2"/>
            </a:solidFill>
            <a:ln>
              <a:noFill/>
            </a:ln>
            <a:effectLst/>
          </c:spPr>
          <c:invertIfNegative val="0"/>
          <c:cat>
            <c:strRef>
              <c:f>Option1!$K$90:$K$96</c:f>
              <c:strCache>
                <c:ptCount val="7"/>
                <c:pt idx="0">
                  <c:v>2018</c:v>
                </c:pt>
                <c:pt idx="1">
                  <c:v>2019</c:v>
                </c:pt>
                <c:pt idx="2">
                  <c:v>2020</c:v>
                </c:pt>
                <c:pt idx="3">
                  <c:v>2021</c:v>
                </c:pt>
                <c:pt idx="4">
                  <c:v>2022</c:v>
                </c:pt>
                <c:pt idx="5">
                  <c:v>2023</c:v>
                </c:pt>
                <c:pt idx="6">
                  <c:v>2024</c:v>
                </c:pt>
              </c:strCache>
            </c:strRef>
          </c:cat>
          <c:val>
            <c:numRef>
              <c:f>Option1!$M$90:$M$96</c:f>
              <c:numCache>
                <c:formatCode>_("$"* #,##0.00_);_("$"* \(#,##0.00\);_("$"* "-"??_);_(@_)</c:formatCode>
                <c:ptCount val="7"/>
                <c:pt idx="0">
                  <c:v>79330759.475534141</c:v>
                </c:pt>
                <c:pt idx="1">
                  <c:v>78466317.254911989</c:v>
                </c:pt>
                <c:pt idx="2">
                  <c:v>66247064.805012159</c:v>
                </c:pt>
                <c:pt idx="3">
                  <c:v>21954813.96828267</c:v>
                </c:pt>
                <c:pt idx="4">
                  <c:v>32841838.626793634</c:v>
                </c:pt>
                <c:pt idx="5">
                  <c:v>55127228.538896851</c:v>
                </c:pt>
                <c:pt idx="6">
                  <c:v>60335323.137366086</c:v>
                </c:pt>
              </c:numCache>
            </c:numRef>
          </c:val>
          <c:extLst>
            <c:ext xmlns:c16="http://schemas.microsoft.com/office/drawing/2014/chart" uri="{C3380CC4-5D6E-409C-BE32-E72D297353CC}">
              <c16:uniqueId val="{00000001-1B77-4AA6-AAD2-CE454E47F526}"/>
            </c:ext>
          </c:extLst>
        </c:ser>
        <c:ser>
          <c:idx val="2"/>
          <c:order val="2"/>
          <c:tx>
            <c:strRef>
              <c:f>Option1!$N$89</c:f>
              <c:strCache>
                <c:ptCount val="1"/>
                <c:pt idx="0">
                  <c:v> LARGE_C_I</c:v>
                </c:pt>
              </c:strCache>
            </c:strRef>
          </c:tx>
          <c:spPr>
            <a:solidFill>
              <a:schemeClr val="accent3"/>
            </a:solidFill>
            <a:ln>
              <a:noFill/>
            </a:ln>
            <a:effectLst/>
          </c:spPr>
          <c:invertIfNegative val="0"/>
          <c:cat>
            <c:strRef>
              <c:f>Option1!$K$90:$K$96</c:f>
              <c:strCache>
                <c:ptCount val="7"/>
                <c:pt idx="0">
                  <c:v>2018</c:v>
                </c:pt>
                <c:pt idx="1">
                  <c:v>2019</c:v>
                </c:pt>
                <c:pt idx="2">
                  <c:v>2020</c:v>
                </c:pt>
                <c:pt idx="3">
                  <c:v>2021</c:v>
                </c:pt>
                <c:pt idx="4">
                  <c:v>2022</c:v>
                </c:pt>
                <c:pt idx="5">
                  <c:v>2023</c:v>
                </c:pt>
                <c:pt idx="6">
                  <c:v>2024</c:v>
                </c:pt>
              </c:strCache>
            </c:strRef>
          </c:cat>
          <c:val>
            <c:numRef>
              <c:f>Option1!$N$90:$N$96</c:f>
              <c:numCache>
                <c:formatCode>_("$"* #,##0.00_);_("$"* \(#,##0.00\);_("$"* "-"??_);_(@_)</c:formatCode>
                <c:ptCount val="7"/>
                <c:pt idx="0">
                  <c:v>193177746.25998217</c:v>
                </c:pt>
                <c:pt idx="1">
                  <c:v>324061038.55880296</c:v>
                </c:pt>
                <c:pt idx="2">
                  <c:v>325510676.02032065</c:v>
                </c:pt>
                <c:pt idx="3">
                  <c:v>65402248.452544719</c:v>
                </c:pt>
                <c:pt idx="4">
                  <c:v>161089113.68274429</c:v>
                </c:pt>
                <c:pt idx="5">
                  <c:v>401596618.13182688</c:v>
                </c:pt>
                <c:pt idx="6">
                  <c:v>415388518.74148726</c:v>
                </c:pt>
              </c:numCache>
            </c:numRef>
          </c:val>
          <c:extLst>
            <c:ext xmlns:c16="http://schemas.microsoft.com/office/drawing/2014/chart" uri="{C3380CC4-5D6E-409C-BE32-E72D297353CC}">
              <c16:uniqueId val="{00000002-1B77-4AA6-AAD2-CE454E47F526}"/>
            </c:ext>
          </c:extLst>
        </c:ser>
        <c:ser>
          <c:idx val="3"/>
          <c:order val="3"/>
          <c:tx>
            <c:strRef>
              <c:f>Option1!$O$89</c:f>
              <c:strCache>
                <c:ptCount val="1"/>
                <c:pt idx="0">
                  <c:v> NOIE</c:v>
                </c:pt>
              </c:strCache>
            </c:strRef>
          </c:tx>
          <c:spPr>
            <a:solidFill>
              <a:schemeClr val="accent4"/>
            </a:solidFill>
            <a:ln>
              <a:noFill/>
            </a:ln>
            <a:effectLst/>
          </c:spPr>
          <c:invertIfNegative val="0"/>
          <c:cat>
            <c:strRef>
              <c:f>Option1!$K$90:$K$96</c:f>
              <c:strCache>
                <c:ptCount val="7"/>
                <c:pt idx="0">
                  <c:v>2018</c:v>
                </c:pt>
                <c:pt idx="1">
                  <c:v>2019</c:v>
                </c:pt>
                <c:pt idx="2">
                  <c:v>2020</c:v>
                </c:pt>
                <c:pt idx="3">
                  <c:v>2021</c:v>
                </c:pt>
                <c:pt idx="4">
                  <c:v>2022</c:v>
                </c:pt>
                <c:pt idx="5">
                  <c:v>2023</c:v>
                </c:pt>
                <c:pt idx="6">
                  <c:v>2024</c:v>
                </c:pt>
              </c:strCache>
            </c:strRef>
          </c:cat>
          <c:val>
            <c:numRef>
              <c:f>Option1!$O$90:$O$96</c:f>
              <c:numCache>
                <c:formatCode>_("$"* #,##0.00_);_("$"* \(#,##0.00\);_("$"* "-"??_);_(@_)</c:formatCode>
                <c:ptCount val="7"/>
                <c:pt idx="0">
                  <c:v>32269007.67442577</c:v>
                </c:pt>
                <c:pt idx="1">
                  <c:v>39096459.095676854</c:v>
                </c:pt>
                <c:pt idx="2">
                  <c:v>35356731.772261575</c:v>
                </c:pt>
                <c:pt idx="3">
                  <c:v>12571948.953816267</c:v>
                </c:pt>
                <c:pt idx="4">
                  <c:v>27484369.864830319</c:v>
                </c:pt>
                <c:pt idx="5">
                  <c:v>55637503.969348699</c:v>
                </c:pt>
                <c:pt idx="6">
                  <c:v>40076420.365839638</c:v>
                </c:pt>
              </c:numCache>
            </c:numRef>
          </c:val>
          <c:extLst>
            <c:ext xmlns:c16="http://schemas.microsoft.com/office/drawing/2014/chart" uri="{C3380CC4-5D6E-409C-BE32-E72D297353CC}">
              <c16:uniqueId val="{00000003-1B77-4AA6-AAD2-CE454E47F526}"/>
            </c:ext>
          </c:extLst>
        </c:ser>
        <c:dLbls>
          <c:showLegendKey val="0"/>
          <c:showVal val="0"/>
          <c:showCatName val="0"/>
          <c:showSerName val="0"/>
          <c:showPercent val="0"/>
          <c:showBubbleSize val="0"/>
        </c:dLbls>
        <c:gapWidth val="150"/>
        <c:overlap val="100"/>
        <c:axId val="882150256"/>
        <c:axId val="882143536"/>
      </c:barChart>
      <c:catAx>
        <c:axId val="88215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2143536"/>
        <c:crosses val="autoZero"/>
        <c:auto val="1"/>
        <c:lblAlgn val="ctr"/>
        <c:lblOffset val="100"/>
        <c:noMultiLvlLbl val="0"/>
      </c:catAx>
      <c:valAx>
        <c:axId val="8821435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21502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zones.xlsx]Option1!PivotTable4</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Houston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Option1!$Q$89</c:f>
              <c:strCache>
                <c:ptCount val="1"/>
                <c:pt idx="0">
                  <c:v> COMMERCIAL</c:v>
                </c:pt>
              </c:strCache>
            </c:strRef>
          </c:tx>
          <c:spPr>
            <a:solidFill>
              <a:schemeClr val="accent1"/>
            </a:solidFill>
            <a:ln>
              <a:noFill/>
            </a:ln>
            <a:effectLst/>
          </c:spPr>
          <c:invertIfNegative val="0"/>
          <c:cat>
            <c:strRef>
              <c:f>Option1!$P$90:$P$96</c:f>
              <c:strCache>
                <c:ptCount val="7"/>
                <c:pt idx="0">
                  <c:v>2018</c:v>
                </c:pt>
                <c:pt idx="1">
                  <c:v>2019</c:v>
                </c:pt>
                <c:pt idx="2">
                  <c:v>2020</c:v>
                </c:pt>
                <c:pt idx="3">
                  <c:v>2021</c:v>
                </c:pt>
                <c:pt idx="4">
                  <c:v>2022</c:v>
                </c:pt>
                <c:pt idx="5">
                  <c:v>2023</c:v>
                </c:pt>
                <c:pt idx="6">
                  <c:v>2024</c:v>
                </c:pt>
              </c:strCache>
            </c:strRef>
          </c:cat>
          <c:val>
            <c:numRef>
              <c:f>Option1!$Q$90:$Q$96</c:f>
              <c:numCache>
                <c:formatCode>_("$"* #,##0.00_);_("$"* \(#,##0.00\);_("$"* "-"??_);_(@_)</c:formatCode>
                <c:ptCount val="7"/>
                <c:pt idx="0">
                  <c:v>12589477.111238405</c:v>
                </c:pt>
                <c:pt idx="1">
                  <c:v>5955820.5569947604</c:v>
                </c:pt>
                <c:pt idx="2">
                  <c:v>1983070.1525371396</c:v>
                </c:pt>
                <c:pt idx="3">
                  <c:v>22025701.635759082</c:v>
                </c:pt>
                <c:pt idx="4">
                  <c:v>24474301.407144006</c:v>
                </c:pt>
                <c:pt idx="5">
                  <c:v>4016732.8614023854</c:v>
                </c:pt>
                <c:pt idx="6">
                  <c:v>6728110.3953001257</c:v>
                </c:pt>
              </c:numCache>
            </c:numRef>
          </c:val>
          <c:extLst>
            <c:ext xmlns:c16="http://schemas.microsoft.com/office/drawing/2014/chart" uri="{C3380CC4-5D6E-409C-BE32-E72D297353CC}">
              <c16:uniqueId val="{00000000-8C18-45FF-8CDB-AA790B25B600}"/>
            </c:ext>
          </c:extLst>
        </c:ser>
        <c:ser>
          <c:idx val="1"/>
          <c:order val="1"/>
          <c:tx>
            <c:strRef>
              <c:f>Option1!$R$89</c:f>
              <c:strCache>
                <c:ptCount val="1"/>
                <c:pt idx="0">
                  <c:v> RESIDENTIAL</c:v>
                </c:pt>
              </c:strCache>
            </c:strRef>
          </c:tx>
          <c:spPr>
            <a:solidFill>
              <a:schemeClr val="accent2"/>
            </a:solidFill>
            <a:ln>
              <a:noFill/>
            </a:ln>
            <a:effectLst/>
          </c:spPr>
          <c:invertIfNegative val="0"/>
          <c:cat>
            <c:strRef>
              <c:f>Option1!$P$90:$P$96</c:f>
              <c:strCache>
                <c:ptCount val="7"/>
                <c:pt idx="0">
                  <c:v>2018</c:v>
                </c:pt>
                <c:pt idx="1">
                  <c:v>2019</c:v>
                </c:pt>
                <c:pt idx="2">
                  <c:v>2020</c:v>
                </c:pt>
                <c:pt idx="3">
                  <c:v>2021</c:v>
                </c:pt>
                <c:pt idx="4">
                  <c:v>2022</c:v>
                </c:pt>
                <c:pt idx="5">
                  <c:v>2023</c:v>
                </c:pt>
                <c:pt idx="6">
                  <c:v>2024</c:v>
                </c:pt>
              </c:strCache>
            </c:strRef>
          </c:cat>
          <c:val>
            <c:numRef>
              <c:f>Option1!$R$90:$R$96</c:f>
              <c:numCache>
                <c:formatCode>_("$"* #,##0.00_);_("$"* \(#,##0.00\);_("$"* "-"??_);_(@_)</c:formatCode>
                <c:ptCount val="7"/>
                <c:pt idx="0">
                  <c:v>23066160.825500526</c:v>
                </c:pt>
                <c:pt idx="1">
                  <c:v>9722823.2381226439</c:v>
                </c:pt>
                <c:pt idx="2">
                  <c:v>3491110.2786726682</c:v>
                </c:pt>
                <c:pt idx="3">
                  <c:v>33527862.466116123</c:v>
                </c:pt>
                <c:pt idx="4">
                  <c:v>45420266.934456632</c:v>
                </c:pt>
                <c:pt idx="5">
                  <c:v>5657393.7717625843</c:v>
                </c:pt>
                <c:pt idx="6">
                  <c:v>10118579.491913103</c:v>
                </c:pt>
              </c:numCache>
            </c:numRef>
          </c:val>
          <c:extLst>
            <c:ext xmlns:c16="http://schemas.microsoft.com/office/drawing/2014/chart" uri="{C3380CC4-5D6E-409C-BE32-E72D297353CC}">
              <c16:uniqueId val="{00000001-8C18-45FF-8CDB-AA790B25B600}"/>
            </c:ext>
          </c:extLst>
        </c:ser>
        <c:ser>
          <c:idx val="2"/>
          <c:order val="2"/>
          <c:tx>
            <c:strRef>
              <c:f>Option1!$S$89</c:f>
              <c:strCache>
                <c:ptCount val="1"/>
                <c:pt idx="0">
                  <c:v> LARGE_C_I</c:v>
                </c:pt>
              </c:strCache>
            </c:strRef>
          </c:tx>
          <c:spPr>
            <a:solidFill>
              <a:schemeClr val="accent3"/>
            </a:solidFill>
            <a:ln>
              <a:noFill/>
            </a:ln>
            <a:effectLst/>
          </c:spPr>
          <c:invertIfNegative val="0"/>
          <c:cat>
            <c:strRef>
              <c:f>Option1!$P$90:$P$96</c:f>
              <c:strCache>
                <c:ptCount val="7"/>
                <c:pt idx="0">
                  <c:v>2018</c:v>
                </c:pt>
                <c:pt idx="1">
                  <c:v>2019</c:v>
                </c:pt>
                <c:pt idx="2">
                  <c:v>2020</c:v>
                </c:pt>
                <c:pt idx="3">
                  <c:v>2021</c:v>
                </c:pt>
                <c:pt idx="4">
                  <c:v>2022</c:v>
                </c:pt>
                <c:pt idx="5">
                  <c:v>2023</c:v>
                </c:pt>
                <c:pt idx="6">
                  <c:v>2024</c:v>
                </c:pt>
              </c:strCache>
            </c:strRef>
          </c:cat>
          <c:val>
            <c:numRef>
              <c:f>Option1!$S$90:$S$96</c:f>
              <c:numCache>
                <c:formatCode>_("$"* #,##0.00_);_("$"* \(#,##0.00\);_("$"* "-"??_);_(@_)</c:formatCode>
                <c:ptCount val="7"/>
                <c:pt idx="0">
                  <c:v>22512361.307026934</c:v>
                </c:pt>
                <c:pt idx="1">
                  <c:v>12175603.681509426</c:v>
                </c:pt>
                <c:pt idx="2">
                  <c:v>4648048.3801930286</c:v>
                </c:pt>
                <c:pt idx="3">
                  <c:v>56417531.777339622</c:v>
                </c:pt>
                <c:pt idx="4">
                  <c:v>54010675.131723136</c:v>
                </c:pt>
                <c:pt idx="5">
                  <c:v>10263077.09483497</c:v>
                </c:pt>
                <c:pt idx="6">
                  <c:v>17241498.400064789</c:v>
                </c:pt>
              </c:numCache>
            </c:numRef>
          </c:val>
          <c:extLst>
            <c:ext xmlns:c16="http://schemas.microsoft.com/office/drawing/2014/chart" uri="{C3380CC4-5D6E-409C-BE32-E72D297353CC}">
              <c16:uniqueId val="{00000002-8C18-45FF-8CDB-AA790B25B600}"/>
            </c:ext>
          </c:extLst>
        </c:ser>
        <c:ser>
          <c:idx val="3"/>
          <c:order val="3"/>
          <c:tx>
            <c:strRef>
              <c:f>Option1!$T$89</c:f>
              <c:strCache>
                <c:ptCount val="1"/>
                <c:pt idx="0">
                  <c:v> NOIE</c:v>
                </c:pt>
              </c:strCache>
            </c:strRef>
          </c:tx>
          <c:spPr>
            <a:solidFill>
              <a:schemeClr val="accent4"/>
            </a:solidFill>
            <a:ln>
              <a:noFill/>
            </a:ln>
            <a:effectLst/>
          </c:spPr>
          <c:invertIfNegative val="0"/>
          <c:cat>
            <c:strRef>
              <c:f>Option1!$P$90:$P$96</c:f>
              <c:strCache>
                <c:ptCount val="7"/>
                <c:pt idx="0">
                  <c:v>2018</c:v>
                </c:pt>
                <c:pt idx="1">
                  <c:v>2019</c:v>
                </c:pt>
                <c:pt idx="2">
                  <c:v>2020</c:v>
                </c:pt>
                <c:pt idx="3">
                  <c:v>2021</c:v>
                </c:pt>
                <c:pt idx="4">
                  <c:v>2022</c:v>
                </c:pt>
                <c:pt idx="5">
                  <c:v>2023</c:v>
                </c:pt>
                <c:pt idx="6">
                  <c:v>2024</c:v>
                </c:pt>
              </c:strCache>
            </c:strRef>
          </c:cat>
          <c:val>
            <c:numRef>
              <c:f>Option1!$T$90:$T$96</c:f>
              <c:numCache>
                <c:formatCode>_("$"* #,##0.00_);_("$"* \(#,##0.00\);_("$"* "-"??_);_(@_)</c:formatCode>
                <c:ptCount val="7"/>
                <c:pt idx="0">
                  <c:v>13344.124481029376</c:v>
                </c:pt>
                <c:pt idx="1">
                  <c:v>6267.5717864953167</c:v>
                </c:pt>
                <c:pt idx="2">
                  <c:v>2971.6097293148141</c:v>
                </c:pt>
                <c:pt idx="3">
                  <c:v>38354.904258485214</c:v>
                </c:pt>
                <c:pt idx="4">
                  <c:v>38615.102034243035</c:v>
                </c:pt>
                <c:pt idx="5">
                  <c:v>1223.4291883950832</c:v>
                </c:pt>
                <c:pt idx="6">
                  <c:v>268.16511731406609</c:v>
                </c:pt>
              </c:numCache>
            </c:numRef>
          </c:val>
          <c:extLst>
            <c:ext xmlns:c16="http://schemas.microsoft.com/office/drawing/2014/chart" uri="{C3380CC4-5D6E-409C-BE32-E72D297353CC}">
              <c16:uniqueId val="{00000003-8C18-45FF-8CDB-AA790B25B600}"/>
            </c:ext>
          </c:extLst>
        </c:ser>
        <c:dLbls>
          <c:showLegendKey val="0"/>
          <c:showVal val="0"/>
          <c:showCatName val="0"/>
          <c:showSerName val="0"/>
          <c:showPercent val="0"/>
          <c:showBubbleSize val="0"/>
        </c:dLbls>
        <c:gapWidth val="150"/>
        <c:overlap val="100"/>
        <c:axId val="2049089808"/>
        <c:axId val="2049100848"/>
      </c:barChart>
      <c:catAx>
        <c:axId val="204908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100848"/>
        <c:crosses val="autoZero"/>
        <c:auto val="1"/>
        <c:lblAlgn val="ctr"/>
        <c:lblOffset val="100"/>
        <c:noMultiLvlLbl val="0"/>
      </c:catAx>
      <c:valAx>
        <c:axId val="2049100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9089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zones.xlsx]Option2!PivotTable5</c:name>
    <c:fmtId val="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North</a:t>
            </a:r>
            <a:r>
              <a:rPr lang="en-US" baseline="0"/>
              <a:t> Load Zone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Option2!$B$90</c:f>
              <c:strCache>
                <c:ptCount val="1"/>
                <c:pt idx="0">
                  <c:v> COMMERCIAL</c:v>
                </c:pt>
              </c:strCache>
            </c:strRef>
          </c:tx>
          <c:spPr>
            <a:solidFill>
              <a:schemeClr val="accent1"/>
            </a:solidFill>
            <a:ln>
              <a:noFill/>
            </a:ln>
            <a:effectLst/>
          </c:spPr>
          <c:invertIfNegative val="0"/>
          <c:cat>
            <c:strRef>
              <c:f>Option2!$A$91:$A$97</c:f>
              <c:strCache>
                <c:ptCount val="7"/>
                <c:pt idx="0">
                  <c:v>2018</c:v>
                </c:pt>
                <c:pt idx="1">
                  <c:v>2019</c:v>
                </c:pt>
                <c:pt idx="2">
                  <c:v>2020</c:v>
                </c:pt>
                <c:pt idx="3">
                  <c:v>2021</c:v>
                </c:pt>
                <c:pt idx="4">
                  <c:v>2022</c:v>
                </c:pt>
                <c:pt idx="5">
                  <c:v>2023</c:v>
                </c:pt>
                <c:pt idx="6">
                  <c:v>2024</c:v>
                </c:pt>
              </c:strCache>
            </c:strRef>
          </c:cat>
          <c:val>
            <c:numRef>
              <c:f>Option2!$B$91:$B$97</c:f>
              <c:numCache>
                <c:formatCode>_("$"* #,##0.00_);_("$"* \(#,##0.00\);_("$"* "-"??_);_(@_)</c:formatCode>
                <c:ptCount val="7"/>
                <c:pt idx="0">
                  <c:v>40262421.715284288</c:v>
                </c:pt>
                <c:pt idx="1">
                  <c:v>21292618.772150647</c:v>
                </c:pt>
                <c:pt idx="2">
                  <c:v>19330029.501695935</c:v>
                </c:pt>
                <c:pt idx="3">
                  <c:v>103515052.97002077</c:v>
                </c:pt>
                <c:pt idx="4">
                  <c:v>33854058.110172302</c:v>
                </c:pt>
                <c:pt idx="5">
                  <c:v>36003240.989126205</c:v>
                </c:pt>
                <c:pt idx="6">
                  <c:v>-1914040.2363754222</c:v>
                </c:pt>
              </c:numCache>
            </c:numRef>
          </c:val>
          <c:extLst>
            <c:ext xmlns:c16="http://schemas.microsoft.com/office/drawing/2014/chart" uri="{C3380CC4-5D6E-409C-BE32-E72D297353CC}">
              <c16:uniqueId val="{00000000-B14B-46B3-BB47-65FD8F62BD58}"/>
            </c:ext>
          </c:extLst>
        </c:ser>
        <c:ser>
          <c:idx val="1"/>
          <c:order val="1"/>
          <c:tx>
            <c:strRef>
              <c:f>Option2!$C$90</c:f>
              <c:strCache>
                <c:ptCount val="1"/>
                <c:pt idx="0">
                  <c:v> RESIDENTIAL</c:v>
                </c:pt>
              </c:strCache>
            </c:strRef>
          </c:tx>
          <c:spPr>
            <a:solidFill>
              <a:schemeClr val="accent2"/>
            </a:solidFill>
            <a:ln>
              <a:noFill/>
            </a:ln>
            <a:effectLst/>
          </c:spPr>
          <c:invertIfNegative val="0"/>
          <c:cat>
            <c:strRef>
              <c:f>Option2!$A$91:$A$97</c:f>
              <c:strCache>
                <c:ptCount val="7"/>
                <c:pt idx="0">
                  <c:v>2018</c:v>
                </c:pt>
                <c:pt idx="1">
                  <c:v>2019</c:v>
                </c:pt>
                <c:pt idx="2">
                  <c:v>2020</c:v>
                </c:pt>
                <c:pt idx="3">
                  <c:v>2021</c:v>
                </c:pt>
                <c:pt idx="4">
                  <c:v>2022</c:v>
                </c:pt>
                <c:pt idx="5">
                  <c:v>2023</c:v>
                </c:pt>
                <c:pt idx="6">
                  <c:v>2024</c:v>
                </c:pt>
              </c:strCache>
            </c:strRef>
          </c:cat>
          <c:val>
            <c:numRef>
              <c:f>Option2!$C$91:$C$97</c:f>
              <c:numCache>
                <c:formatCode>_("$"* #,##0.00_);_("$"* \(#,##0.00\);_("$"* "-"??_);_(@_)</c:formatCode>
                <c:ptCount val="7"/>
                <c:pt idx="0">
                  <c:v>59908626.979145743</c:v>
                </c:pt>
                <c:pt idx="1">
                  <c:v>32635561.145193536</c:v>
                </c:pt>
                <c:pt idx="2">
                  <c:v>28406991.162425693</c:v>
                </c:pt>
                <c:pt idx="3">
                  <c:v>161626042.4994019</c:v>
                </c:pt>
                <c:pt idx="4">
                  <c:v>54445121.753869057</c:v>
                </c:pt>
                <c:pt idx="5">
                  <c:v>70551101.364163086</c:v>
                </c:pt>
                <c:pt idx="6">
                  <c:v>4730221.6640648982</c:v>
                </c:pt>
              </c:numCache>
            </c:numRef>
          </c:val>
          <c:extLst>
            <c:ext xmlns:c16="http://schemas.microsoft.com/office/drawing/2014/chart" uri="{C3380CC4-5D6E-409C-BE32-E72D297353CC}">
              <c16:uniqueId val="{00000001-B14B-46B3-BB47-65FD8F62BD58}"/>
            </c:ext>
          </c:extLst>
        </c:ser>
        <c:ser>
          <c:idx val="2"/>
          <c:order val="2"/>
          <c:tx>
            <c:strRef>
              <c:f>Option2!$D$90</c:f>
              <c:strCache>
                <c:ptCount val="1"/>
                <c:pt idx="0">
                  <c:v> LARGE_C_I</c:v>
                </c:pt>
              </c:strCache>
            </c:strRef>
          </c:tx>
          <c:spPr>
            <a:solidFill>
              <a:schemeClr val="accent3"/>
            </a:solidFill>
            <a:ln>
              <a:noFill/>
            </a:ln>
            <a:effectLst/>
          </c:spPr>
          <c:invertIfNegative val="0"/>
          <c:cat>
            <c:strRef>
              <c:f>Option2!$A$91:$A$97</c:f>
              <c:strCache>
                <c:ptCount val="7"/>
                <c:pt idx="0">
                  <c:v>2018</c:v>
                </c:pt>
                <c:pt idx="1">
                  <c:v>2019</c:v>
                </c:pt>
                <c:pt idx="2">
                  <c:v>2020</c:v>
                </c:pt>
                <c:pt idx="3">
                  <c:v>2021</c:v>
                </c:pt>
                <c:pt idx="4">
                  <c:v>2022</c:v>
                </c:pt>
                <c:pt idx="5">
                  <c:v>2023</c:v>
                </c:pt>
                <c:pt idx="6">
                  <c:v>2024</c:v>
                </c:pt>
              </c:strCache>
            </c:strRef>
          </c:cat>
          <c:val>
            <c:numRef>
              <c:f>Option2!$D$91:$D$97</c:f>
              <c:numCache>
                <c:formatCode>_("$"* #,##0.00_);_("$"* \(#,##0.00\);_("$"* "-"??_);_(@_)</c:formatCode>
                <c:ptCount val="7"/>
                <c:pt idx="0">
                  <c:v>45542846.494765453</c:v>
                </c:pt>
                <c:pt idx="1">
                  <c:v>23833369.750838287</c:v>
                </c:pt>
                <c:pt idx="2">
                  <c:v>20393817.630750425</c:v>
                </c:pt>
                <c:pt idx="3">
                  <c:v>71645298.295241058</c:v>
                </c:pt>
                <c:pt idx="4">
                  <c:v>14909065.658265248</c:v>
                </c:pt>
                <c:pt idx="5">
                  <c:v>33583781.816528395</c:v>
                </c:pt>
                <c:pt idx="6">
                  <c:v>-4360478.2166144969</c:v>
                </c:pt>
              </c:numCache>
            </c:numRef>
          </c:val>
          <c:extLst>
            <c:ext xmlns:c16="http://schemas.microsoft.com/office/drawing/2014/chart" uri="{C3380CC4-5D6E-409C-BE32-E72D297353CC}">
              <c16:uniqueId val="{00000002-B14B-46B3-BB47-65FD8F62BD58}"/>
            </c:ext>
          </c:extLst>
        </c:ser>
        <c:ser>
          <c:idx val="3"/>
          <c:order val="3"/>
          <c:tx>
            <c:strRef>
              <c:f>Option2!$E$90</c:f>
              <c:strCache>
                <c:ptCount val="1"/>
                <c:pt idx="0">
                  <c:v> NOIE</c:v>
                </c:pt>
              </c:strCache>
            </c:strRef>
          </c:tx>
          <c:spPr>
            <a:solidFill>
              <a:schemeClr val="accent4"/>
            </a:solidFill>
            <a:ln>
              <a:noFill/>
            </a:ln>
            <a:effectLst/>
          </c:spPr>
          <c:invertIfNegative val="0"/>
          <c:cat>
            <c:strRef>
              <c:f>Option2!$A$91:$A$97</c:f>
              <c:strCache>
                <c:ptCount val="7"/>
                <c:pt idx="0">
                  <c:v>2018</c:v>
                </c:pt>
                <c:pt idx="1">
                  <c:v>2019</c:v>
                </c:pt>
                <c:pt idx="2">
                  <c:v>2020</c:v>
                </c:pt>
                <c:pt idx="3">
                  <c:v>2021</c:v>
                </c:pt>
                <c:pt idx="4">
                  <c:v>2022</c:v>
                </c:pt>
                <c:pt idx="5">
                  <c:v>2023</c:v>
                </c:pt>
                <c:pt idx="6">
                  <c:v>2024</c:v>
                </c:pt>
              </c:strCache>
            </c:strRef>
          </c:cat>
          <c:val>
            <c:numRef>
              <c:f>Option2!$E$91:$E$97</c:f>
              <c:numCache>
                <c:formatCode>_("$"* #,##0.00_);_("$"* \(#,##0.00\);_("$"* "-"??_);_(@_)</c:formatCode>
                <c:ptCount val="7"/>
                <c:pt idx="0">
                  <c:v>37580889.475672439</c:v>
                </c:pt>
                <c:pt idx="1">
                  <c:v>20789549.376813866</c:v>
                </c:pt>
                <c:pt idx="2">
                  <c:v>18882937.049168348</c:v>
                </c:pt>
                <c:pt idx="3">
                  <c:v>100056177.53462876</c:v>
                </c:pt>
                <c:pt idx="4">
                  <c:v>33260761.727073926</c:v>
                </c:pt>
                <c:pt idx="5">
                  <c:v>43827305.02971071</c:v>
                </c:pt>
                <c:pt idx="6">
                  <c:v>283652.89957427164</c:v>
                </c:pt>
              </c:numCache>
            </c:numRef>
          </c:val>
          <c:extLst>
            <c:ext xmlns:c16="http://schemas.microsoft.com/office/drawing/2014/chart" uri="{C3380CC4-5D6E-409C-BE32-E72D297353CC}">
              <c16:uniqueId val="{00000003-B14B-46B3-BB47-65FD8F62BD58}"/>
            </c:ext>
          </c:extLst>
        </c:ser>
        <c:dLbls>
          <c:showLegendKey val="0"/>
          <c:showVal val="0"/>
          <c:showCatName val="0"/>
          <c:showSerName val="0"/>
          <c:showPercent val="0"/>
          <c:showBubbleSize val="0"/>
        </c:dLbls>
        <c:gapWidth val="150"/>
        <c:overlap val="100"/>
        <c:axId val="2127406464"/>
        <c:axId val="2127415104"/>
      </c:barChart>
      <c:catAx>
        <c:axId val="212740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15104"/>
        <c:crosses val="autoZero"/>
        <c:auto val="1"/>
        <c:lblAlgn val="ctr"/>
        <c:lblOffset val="100"/>
        <c:noMultiLvlLbl val="0"/>
      </c:catAx>
      <c:valAx>
        <c:axId val="21274151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a:t>
                </a:r>
                <a:r>
                  <a:rPr lang="en-US" baseline="0"/>
                  <a:t> Cost</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064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zones.xlsx]Option2!PivotTable6</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South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Option2!$G$90</c:f>
              <c:strCache>
                <c:ptCount val="1"/>
                <c:pt idx="0">
                  <c:v> COMMERCIAL</c:v>
                </c:pt>
              </c:strCache>
            </c:strRef>
          </c:tx>
          <c:spPr>
            <a:solidFill>
              <a:schemeClr val="accent1"/>
            </a:solidFill>
            <a:ln>
              <a:noFill/>
            </a:ln>
            <a:effectLst/>
          </c:spPr>
          <c:invertIfNegative val="0"/>
          <c:cat>
            <c:strRef>
              <c:f>Option2!$F$91:$F$97</c:f>
              <c:strCache>
                <c:ptCount val="7"/>
                <c:pt idx="0">
                  <c:v>2018</c:v>
                </c:pt>
                <c:pt idx="1">
                  <c:v>2019</c:v>
                </c:pt>
                <c:pt idx="2">
                  <c:v>2020</c:v>
                </c:pt>
                <c:pt idx="3">
                  <c:v>2021</c:v>
                </c:pt>
                <c:pt idx="4">
                  <c:v>2022</c:v>
                </c:pt>
                <c:pt idx="5">
                  <c:v>2023</c:v>
                </c:pt>
                <c:pt idx="6">
                  <c:v>2024</c:v>
                </c:pt>
              </c:strCache>
            </c:strRef>
          </c:cat>
          <c:val>
            <c:numRef>
              <c:f>Option2!$G$91:$G$97</c:f>
              <c:numCache>
                <c:formatCode>_("$"* #,##0.00_);_("$"* \(#,##0.00\);_("$"* "-"??_);_(@_)</c:formatCode>
                <c:ptCount val="7"/>
                <c:pt idx="0">
                  <c:v>22729719.01455212</c:v>
                </c:pt>
                <c:pt idx="1">
                  <c:v>11114033.578445857</c:v>
                </c:pt>
                <c:pt idx="2">
                  <c:v>24154094.650871009</c:v>
                </c:pt>
                <c:pt idx="3">
                  <c:v>-2754875.9194252286</c:v>
                </c:pt>
                <c:pt idx="4">
                  <c:v>-16276342.755561084</c:v>
                </c:pt>
                <c:pt idx="5">
                  <c:v>-23474998.661724143</c:v>
                </c:pt>
                <c:pt idx="6">
                  <c:v>25393780.014314163</c:v>
                </c:pt>
              </c:numCache>
            </c:numRef>
          </c:val>
          <c:extLst>
            <c:ext xmlns:c16="http://schemas.microsoft.com/office/drawing/2014/chart" uri="{C3380CC4-5D6E-409C-BE32-E72D297353CC}">
              <c16:uniqueId val="{00000000-E101-4C63-8FBE-F7FE07ED94D7}"/>
            </c:ext>
          </c:extLst>
        </c:ser>
        <c:ser>
          <c:idx val="1"/>
          <c:order val="1"/>
          <c:tx>
            <c:strRef>
              <c:f>Option2!$H$90</c:f>
              <c:strCache>
                <c:ptCount val="1"/>
                <c:pt idx="0">
                  <c:v> RESIDENTIAL</c:v>
                </c:pt>
              </c:strCache>
            </c:strRef>
          </c:tx>
          <c:spPr>
            <a:solidFill>
              <a:schemeClr val="accent2"/>
            </a:solidFill>
            <a:ln>
              <a:noFill/>
            </a:ln>
            <a:effectLst/>
          </c:spPr>
          <c:invertIfNegative val="0"/>
          <c:cat>
            <c:strRef>
              <c:f>Option2!$F$91:$F$97</c:f>
              <c:strCache>
                <c:ptCount val="7"/>
                <c:pt idx="0">
                  <c:v>2018</c:v>
                </c:pt>
                <c:pt idx="1">
                  <c:v>2019</c:v>
                </c:pt>
                <c:pt idx="2">
                  <c:v>2020</c:v>
                </c:pt>
                <c:pt idx="3">
                  <c:v>2021</c:v>
                </c:pt>
                <c:pt idx="4">
                  <c:v>2022</c:v>
                </c:pt>
                <c:pt idx="5">
                  <c:v>2023</c:v>
                </c:pt>
                <c:pt idx="6">
                  <c:v>2024</c:v>
                </c:pt>
              </c:strCache>
            </c:strRef>
          </c:cat>
          <c:val>
            <c:numRef>
              <c:f>Option2!$H$91:$H$97</c:f>
              <c:numCache>
                <c:formatCode>_("$"* #,##0.00_);_("$"* \(#,##0.00\);_("$"* "-"??_);_(@_)</c:formatCode>
                <c:ptCount val="7"/>
                <c:pt idx="0">
                  <c:v>37709894.990813963</c:v>
                </c:pt>
                <c:pt idx="1">
                  <c:v>15603220.014228078</c:v>
                </c:pt>
                <c:pt idx="2">
                  <c:v>45435837.533750772</c:v>
                </c:pt>
                <c:pt idx="3">
                  <c:v>-9976669.9693804123</c:v>
                </c:pt>
                <c:pt idx="4">
                  <c:v>-30605463.058879633</c:v>
                </c:pt>
                <c:pt idx="5">
                  <c:v>-43499200.192447126</c:v>
                </c:pt>
                <c:pt idx="6">
                  <c:v>41841058.855632156</c:v>
                </c:pt>
              </c:numCache>
            </c:numRef>
          </c:val>
          <c:extLst>
            <c:ext xmlns:c16="http://schemas.microsoft.com/office/drawing/2014/chart" uri="{C3380CC4-5D6E-409C-BE32-E72D297353CC}">
              <c16:uniqueId val="{00000001-E101-4C63-8FBE-F7FE07ED94D7}"/>
            </c:ext>
          </c:extLst>
        </c:ser>
        <c:ser>
          <c:idx val="2"/>
          <c:order val="2"/>
          <c:tx>
            <c:strRef>
              <c:f>Option2!$I$90</c:f>
              <c:strCache>
                <c:ptCount val="1"/>
                <c:pt idx="0">
                  <c:v> LARGE_C_I</c:v>
                </c:pt>
              </c:strCache>
            </c:strRef>
          </c:tx>
          <c:spPr>
            <a:solidFill>
              <a:schemeClr val="accent3"/>
            </a:solidFill>
            <a:ln>
              <a:noFill/>
            </a:ln>
            <a:effectLst/>
          </c:spPr>
          <c:invertIfNegative val="0"/>
          <c:cat>
            <c:strRef>
              <c:f>Option2!$F$91:$F$97</c:f>
              <c:strCache>
                <c:ptCount val="7"/>
                <c:pt idx="0">
                  <c:v>2018</c:v>
                </c:pt>
                <c:pt idx="1">
                  <c:v>2019</c:v>
                </c:pt>
                <c:pt idx="2">
                  <c:v>2020</c:v>
                </c:pt>
                <c:pt idx="3">
                  <c:v>2021</c:v>
                </c:pt>
                <c:pt idx="4">
                  <c:v>2022</c:v>
                </c:pt>
                <c:pt idx="5">
                  <c:v>2023</c:v>
                </c:pt>
                <c:pt idx="6">
                  <c:v>2024</c:v>
                </c:pt>
              </c:strCache>
            </c:strRef>
          </c:cat>
          <c:val>
            <c:numRef>
              <c:f>Option2!$I$91:$I$97</c:f>
              <c:numCache>
                <c:formatCode>_("$"* #,##0.00_);_("$"* \(#,##0.00\);_("$"* "-"??_);_(@_)</c:formatCode>
                <c:ptCount val="7"/>
                <c:pt idx="0">
                  <c:v>25925081.1343976</c:v>
                </c:pt>
                <c:pt idx="1">
                  <c:v>13421640.092338396</c:v>
                </c:pt>
                <c:pt idx="2">
                  <c:v>24515719.736806527</c:v>
                </c:pt>
                <c:pt idx="3">
                  <c:v>-1892281.9547914963</c:v>
                </c:pt>
                <c:pt idx="4">
                  <c:v>-17888947.246143494</c:v>
                </c:pt>
                <c:pt idx="5">
                  <c:v>-29451944.477088094</c:v>
                </c:pt>
                <c:pt idx="6">
                  <c:v>40928240.424707182</c:v>
                </c:pt>
              </c:numCache>
            </c:numRef>
          </c:val>
          <c:extLst>
            <c:ext xmlns:c16="http://schemas.microsoft.com/office/drawing/2014/chart" uri="{C3380CC4-5D6E-409C-BE32-E72D297353CC}">
              <c16:uniqueId val="{00000002-E101-4C63-8FBE-F7FE07ED94D7}"/>
            </c:ext>
          </c:extLst>
        </c:ser>
        <c:ser>
          <c:idx val="3"/>
          <c:order val="3"/>
          <c:tx>
            <c:strRef>
              <c:f>Option2!$J$90</c:f>
              <c:strCache>
                <c:ptCount val="1"/>
                <c:pt idx="0">
                  <c:v> NOIE</c:v>
                </c:pt>
              </c:strCache>
            </c:strRef>
          </c:tx>
          <c:spPr>
            <a:solidFill>
              <a:schemeClr val="accent4"/>
            </a:solidFill>
            <a:ln>
              <a:noFill/>
            </a:ln>
            <a:effectLst/>
          </c:spPr>
          <c:invertIfNegative val="0"/>
          <c:cat>
            <c:strRef>
              <c:f>Option2!$F$91:$F$97</c:f>
              <c:strCache>
                <c:ptCount val="7"/>
                <c:pt idx="0">
                  <c:v>2018</c:v>
                </c:pt>
                <c:pt idx="1">
                  <c:v>2019</c:v>
                </c:pt>
                <c:pt idx="2">
                  <c:v>2020</c:v>
                </c:pt>
                <c:pt idx="3">
                  <c:v>2021</c:v>
                </c:pt>
                <c:pt idx="4">
                  <c:v>2022</c:v>
                </c:pt>
                <c:pt idx="5">
                  <c:v>2023</c:v>
                </c:pt>
                <c:pt idx="6">
                  <c:v>2024</c:v>
                </c:pt>
              </c:strCache>
            </c:strRef>
          </c:cat>
          <c:val>
            <c:numRef>
              <c:f>Option2!$J$91:$J$97</c:f>
              <c:numCache>
                <c:formatCode>_("$"* #,##0.00_);_("$"* \(#,##0.00\);_("$"* "-"??_);_(@_)</c:formatCode>
                <c:ptCount val="7"/>
                <c:pt idx="0">
                  <c:v>171411470.6324541</c:v>
                </c:pt>
                <c:pt idx="1">
                  <c:v>79350232.721675366</c:v>
                </c:pt>
                <c:pt idx="2">
                  <c:v>197589862.86423233</c:v>
                </c:pt>
                <c:pt idx="3">
                  <c:v>-40005293.304534681</c:v>
                </c:pt>
                <c:pt idx="4">
                  <c:v>-134183476.43860264</c:v>
                </c:pt>
                <c:pt idx="5">
                  <c:v>-197189686.73223045</c:v>
                </c:pt>
                <c:pt idx="6">
                  <c:v>200952102.2076636</c:v>
                </c:pt>
              </c:numCache>
            </c:numRef>
          </c:val>
          <c:extLst>
            <c:ext xmlns:c16="http://schemas.microsoft.com/office/drawing/2014/chart" uri="{C3380CC4-5D6E-409C-BE32-E72D297353CC}">
              <c16:uniqueId val="{00000003-E101-4C63-8FBE-F7FE07ED94D7}"/>
            </c:ext>
          </c:extLst>
        </c:ser>
        <c:dLbls>
          <c:showLegendKey val="0"/>
          <c:showVal val="0"/>
          <c:showCatName val="0"/>
          <c:showSerName val="0"/>
          <c:showPercent val="0"/>
          <c:showBubbleSize val="0"/>
        </c:dLbls>
        <c:gapWidth val="150"/>
        <c:overlap val="100"/>
        <c:axId val="2127436704"/>
        <c:axId val="2127438144"/>
      </c:barChart>
      <c:catAx>
        <c:axId val="2127436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38144"/>
        <c:crosses val="autoZero"/>
        <c:auto val="1"/>
        <c:lblAlgn val="ctr"/>
        <c:lblOffset val="100"/>
        <c:noMultiLvlLbl val="0"/>
      </c:catAx>
      <c:valAx>
        <c:axId val="21274381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367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[Impact of congestion cost on load zones.xlsx]Option2!PivotTable7</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West Load Zone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Option2!$L$90</c:f>
              <c:strCache>
                <c:ptCount val="1"/>
                <c:pt idx="0">
                  <c:v> COMMERCIAL</c:v>
                </c:pt>
              </c:strCache>
            </c:strRef>
          </c:tx>
          <c:spPr>
            <a:solidFill>
              <a:schemeClr val="accent1"/>
            </a:solidFill>
            <a:ln>
              <a:noFill/>
            </a:ln>
            <a:effectLst/>
          </c:spPr>
          <c:invertIfNegative val="0"/>
          <c:cat>
            <c:strRef>
              <c:f>Option2!$K$91:$K$97</c:f>
              <c:strCache>
                <c:ptCount val="7"/>
                <c:pt idx="0">
                  <c:v>2018</c:v>
                </c:pt>
                <c:pt idx="1">
                  <c:v>2019</c:v>
                </c:pt>
                <c:pt idx="2">
                  <c:v>2020</c:v>
                </c:pt>
                <c:pt idx="3">
                  <c:v>2021</c:v>
                </c:pt>
                <c:pt idx="4">
                  <c:v>2022</c:v>
                </c:pt>
                <c:pt idx="5">
                  <c:v>2023</c:v>
                </c:pt>
                <c:pt idx="6">
                  <c:v>2024</c:v>
                </c:pt>
              </c:strCache>
            </c:strRef>
          </c:cat>
          <c:val>
            <c:numRef>
              <c:f>Option2!$L$91:$L$97</c:f>
              <c:numCache>
                <c:formatCode>_("$"* #,##0.00_);_("$"* \(#,##0.00\);_("$"* "-"??_);_(@_)</c:formatCode>
                <c:ptCount val="7"/>
                <c:pt idx="0">
                  <c:v>75930534.493779942</c:v>
                </c:pt>
                <c:pt idx="1">
                  <c:v>93178241.175604075</c:v>
                </c:pt>
                <c:pt idx="2">
                  <c:v>77007018.30149132</c:v>
                </c:pt>
                <c:pt idx="3">
                  <c:v>-6175493.0329601318</c:v>
                </c:pt>
                <c:pt idx="4">
                  <c:v>-1564001.8579461947</c:v>
                </c:pt>
                <c:pt idx="5">
                  <c:v>120452030.92610453</c:v>
                </c:pt>
                <c:pt idx="6">
                  <c:v>108751298.03202327</c:v>
                </c:pt>
              </c:numCache>
            </c:numRef>
          </c:val>
          <c:extLst>
            <c:ext xmlns:c16="http://schemas.microsoft.com/office/drawing/2014/chart" uri="{C3380CC4-5D6E-409C-BE32-E72D297353CC}">
              <c16:uniqueId val="{00000000-320B-40A7-A355-9C85C31DE8EC}"/>
            </c:ext>
          </c:extLst>
        </c:ser>
        <c:ser>
          <c:idx val="1"/>
          <c:order val="1"/>
          <c:tx>
            <c:strRef>
              <c:f>Option2!$M$90</c:f>
              <c:strCache>
                <c:ptCount val="1"/>
                <c:pt idx="0">
                  <c:v> RESIDENTIAL</c:v>
                </c:pt>
              </c:strCache>
            </c:strRef>
          </c:tx>
          <c:spPr>
            <a:solidFill>
              <a:schemeClr val="accent2"/>
            </a:solidFill>
            <a:ln>
              <a:noFill/>
            </a:ln>
            <a:effectLst/>
          </c:spPr>
          <c:invertIfNegative val="0"/>
          <c:cat>
            <c:strRef>
              <c:f>Option2!$K$91:$K$97</c:f>
              <c:strCache>
                <c:ptCount val="7"/>
                <c:pt idx="0">
                  <c:v>2018</c:v>
                </c:pt>
                <c:pt idx="1">
                  <c:v>2019</c:v>
                </c:pt>
                <c:pt idx="2">
                  <c:v>2020</c:v>
                </c:pt>
                <c:pt idx="3">
                  <c:v>2021</c:v>
                </c:pt>
                <c:pt idx="4">
                  <c:v>2022</c:v>
                </c:pt>
                <c:pt idx="5">
                  <c:v>2023</c:v>
                </c:pt>
                <c:pt idx="6">
                  <c:v>2024</c:v>
                </c:pt>
              </c:strCache>
            </c:strRef>
          </c:cat>
          <c:val>
            <c:numRef>
              <c:f>Option2!$M$91:$M$97</c:f>
              <c:numCache>
                <c:formatCode>_("$"* #,##0.00_);_("$"* \(#,##0.00\);_("$"* "-"??_);_(@_)</c:formatCode>
                <c:ptCount val="7"/>
                <c:pt idx="0">
                  <c:v>68302106.37664558</c:v>
                </c:pt>
                <c:pt idx="1">
                  <c:v>71516243.789979517</c:v>
                </c:pt>
                <c:pt idx="2">
                  <c:v>55744667.920322321</c:v>
                </c:pt>
                <c:pt idx="3">
                  <c:v>9405138.0476896185</c:v>
                </c:pt>
                <c:pt idx="4">
                  <c:v>-1851854.8373704329</c:v>
                </c:pt>
                <c:pt idx="5">
                  <c:v>63272793.567866586</c:v>
                </c:pt>
                <c:pt idx="6">
                  <c:v>62165749.232490562</c:v>
                </c:pt>
              </c:numCache>
            </c:numRef>
          </c:val>
          <c:extLst>
            <c:ext xmlns:c16="http://schemas.microsoft.com/office/drawing/2014/chart" uri="{C3380CC4-5D6E-409C-BE32-E72D297353CC}">
              <c16:uniqueId val="{00000001-320B-40A7-A355-9C85C31DE8EC}"/>
            </c:ext>
          </c:extLst>
        </c:ser>
        <c:ser>
          <c:idx val="2"/>
          <c:order val="2"/>
          <c:tx>
            <c:strRef>
              <c:f>Option2!$N$90</c:f>
              <c:strCache>
                <c:ptCount val="1"/>
                <c:pt idx="0">
                  <c:v> LARGE_C_I</c:v>
                </c:pt>
              </c:strCache>
            </c:strRef>
          </c:tx>
          <c:spPr>
            <a:solidFill>
              <a:schemeClr val="accent3"/>
            </a:solidFill>
            <a:ln>
              <a:noFill/>
            </a:ln>
            <a:effectLst/>
          </c:spPr>
          <c:invertIfNegative val="0"/>
          <c:cat>
            <c:strRef>
              <c:f>Option2!$K$91:$K$97</c:f>
              <c:strCache>
                <c:ptCount val="7"/>
                <c:pt idx="0">
                  <c:v>2018</c:v>
                </c:pt>
                <c:pt idx="1">
                  <c:v>2019</c:v>
                </c:pt>
                <c:pt idx="2">
                  <c:v>2020</c:v>
                </c:pt>
                <c:pt idx="3">
                  <c:v>2021</c:v>
                </c:pt>
                <c:pt idx="4">
                  <c:v>2022</c:v>
                </c:pt>
                <c:pt idx="5">
                  <c:v>2023</c:v>
                </c:pt>
                <c:pt idx="6">
                  <c:v>2024</c:v>
                </c:pt>
              </c:strCache>
            </c:strRef>
          </c:cat>
          <c:val>
            <c:numRef>
              <c:f>Option2!$N$91:$N$97</c:f>
              <c:numCache>
                <c:formatCode>_("$"* #,##0.00_);_("$"* \(#,##0.00\);_("$"* "-"??_);_(@_)</c:formatCode>
                <c:ptCount val="7"/>
                <c:pt idx="0">
                  <c:v>158202818.24614158</c:v>
                </c:pt>
                <c:pt idx="1">
                  <c:v>294740890.43937278</c:v>
                </c:pt>
                <c:pt idx="2">
                  <c:v>277764032.71335369</c:v>
                </c:pt>
                <c:pt idx="3">
                  <c:v>-3939852.5340153161</c:v>
                </c:pt>
                <c:pt idx="4">
                  <c:v>718784.55757125467</c:v>
                </c:pt>
                <c:pt idx="5">
                  <c:v>443637848.74214393</c:v>
                </c:pt>
                <c:pt idx="6">
                  <c:v>440706264.5713132</c:v>
                </c:pt>
              </c:numCache>
            </c:numRef>
          </c:val>
          <c:extLst>
            <c:ext xmlns:c16="http://schemas.microsoft.com/office/drawing/2014/chart" uri="{C3380CC4-5D6E-409C-BE32-E72D297353CC}">
              <c16:uniqueId val="{00000002-320B-40A7-A355-9C85C31DE8EC}"/>
            </c:ext>
          </c:extLst>
        </c:ser>
        <c:ser>
          <c:idx val="3"/>
          <c:order val="3"/>
          <c:tx>
            <c:strRef>
              <c:f>Option2!$O$90</c:f>
              <c:strCache>
                <c:ptCount val="1"/>
                <c:pt idx="0">
                  <c:v> NOIE</c:v>
                </c:pt>
              </c:strCache>
            </c:strRef>
          </c:tx>
          <c:spPr>
            <a:solidFill>
              <a:schemeClr val="accent4"/>
            </a:solidFill>
            <a:ln>
              <a:noFill/>
            </a:ln>
            <a:effectLst/>
          </c:spPr>
          <c:invertIfNegative val="0"/>
          <c:cat>
            <c:strRef>
              <c:f>Option2!$K$91:$K$97</c:f>
              <c:strCache>
                <c:ptCount val="7"/>
                <c:pt idx="0">
                  <c:v>2018</c:v>
                </c:pt>
                <c:pt idx="1">
                  <c:v>2019</c:v>
                </c:pt>
                <c:pt idx="2">
                  <c:v>2020</c:v>
                </c:pt>
                <c:pt idx="3">
                  <c:v>2021</c:v>
                </c:pt>
                <c:pt idx="4">
                  <c:v>2022</c:v>
                </c:pt>
                <c:pt idx="5">
                  <c:v>2023</c:v>
                </c:pt>
                <c:pt idx="6">
                  <c:v>2024</c:v>
                </c:pt>
              </c:strCache>
            </c:strRef>
          </c:cat>
          <c:val>
            <c:numRef>
              <c:f>Option2!$O$91:$O$97</c:f>
              <c:numCache>
                <c:formatCode>_("$"* #,##0.00_);_("$"* \(#,##0.00\);_("$"* "-"??_);_(@_)</c:formatCode>
                <c:ptCount val="7"/>
                <c:pt idx="0">
                  <c:v>26935146.087965127</c:v>
                </c:pt>
                <c:pt idx="1">
                  <c:v>35536863.959953345</c:v>
                </c:pt>
                <c:pt idx="2">
                  <c:v>30388027.136214357</c:v>
                </c:pt>
                <c:pt idx="3">
                  <c:v>860083.86020155577</c:v>
                </c:pt>
                <c:pt idx="4">
                  <c:v>-519249.16117547732</c:v>
                </c:pt>
                <c:pt idx="5">
                  <c:v>62493655.372125655</c:v>
                </c:pt>
                <c:pt idx="6">
                  <c:v>43292909.61201667</c:v>
                </c:pt>
              </c:numCache>
            </c:numRef>
          </c:val>
          <c:extLst>
            <c:ext xmlns:c16="http://schemas.microsoft.com/office/drawing/2014/chart" uri="{C3380CC4-5D6E-409C-BE32-E72D297353CC}">
              <c16:uniqueId val="{00000003-320B-40A7-A355-9C85C31DE8EC}"/>
            </c:ext>
          </c:extLst>
        </c:ser>
        <c:dLbls>
          <c:showLegendKey val="0"/>
          <c:showVal val="0"/>
          <c:showCatName val="0"/>
          <c:showSerName val="0"/>
          <c:showPercent val="0"/>
          <c:showBubbleSize val="0"/>
        </c:dLbls>
        <c:gapWidth val="150"/>
        <c:overlap val="100"/>
        <c:axId val="2127440544"/>
        <c:axId val="2127439584"/>
      </c:barChart>
      <c:catAx>
        <c:axId val="212744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39584"/>
        <c:crosses val="autoZero"/>
        <c:auto val="1"/>
        <c:lblAlgn val="ctr"/>
        <c:lblOffset val="100"/>
        <c:noMultiLvlLbl val="0"/>
      </c:catAx>
      <c:valAx>
        <c:axId val="21274395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Yearly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74405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2/26/2025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018808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154436"/>
          </a:xfrm>
          <a:prstGeom prst="rect">
            <a:avLst/>
          </a:prstGeom>
          <a:noFill/>
        </p:spPr>
        <p:txBody>
          <a:bodyPr wrap="square" rtlCol="0">
            <a:spAutoFit/>
          </a:bodyPr>
          <a:lstStyle/>
          <a:p>
            <a:r>
              <a:rPr lang="en-US" sz="2400" b="1" dirty="0"/>
              <a:t>CARD and BA Allocation Analysis</a:t>
            </a:r>
          </a:p>
          <a:p>
            <a:endParaRPr lang="en-US" sz="2000" b="1" dirty="0"/>
          </a:p>
          <a:p>
            <a:endParaRPr lang="en-US" dirty="0"/>
          </a:p>
          <a:p>
            <a:endParaRPr lang="en-US" dirty="0"/>
          </a:p>
          <a:p>
            <a:endParaRPr lang="en-US" dirty="0"/>
          </a:p>
          <a:p>
            <a:r>
              <a:rPr lang="en-US" dirty="0"/>
              <a:t>January 2025</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7FC2-B90D-F541-F3F8-93CE0FBBB5B3}"/>
              </a:ext>
            </a:extLst>
          </p:cNvPr>
          <p:cNvSpPr>
            <a:spLocks noGrp="1"/>
          </p:cNvSpPr>
          <p:nvPr>
            <p:ph type="title"/>
          </p:nvPr>
        </p:nvSpPr>
        <p:spPr/>
        <p:txBody>
          <a:bodyPr/>
          <a:lstStyle/>
          <a:p>
            <a:r>
              <a:rPr lang="en-US" dirty="0"/>
              <a:t>Approach 2 Results</a:t>
            </a:r>
          </a:p>
        </p:txBody>
      </p:sp>
      <p:sp>
        <p:nvSpPr>
          <p:cNvPr id="4" name="Slide Number Placeholder 3">
            <a:extLst>
              <a:ext uri="{FF2B5EF4-FFF2-40B4-BE49-F238E27FC236}">
                <a16:creationId xmlns:a16="http://schemas.microsoft.com/office/drawing/2014/main" id="{93FCCCF0-B820-C0B4-E1AA-4F8D1C82E5A4}"/>
              </a:ext>
            </a:extLst>
          </p:cNvPr>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Chart 4">
            <a:extLst>
              <a:ext uri="{FF2B5EF4-FFF2-40B4-BE49-F238E27FC236}">
                <a16:creationId xmlns:a16="http://schemas.microsoft.com/office/drawing/2014/main" id="{49044535-CC0A-6011-E3C8-9F5D75E148C6}"/>
              </a:ext>
            </a:extLst>
          </p:cNvPr>
          <p:cNvGraphicFramePr>
            <a:graphicFrameLocks/>
          </p:cNvGraphicFramePr>
          <p:nvPr>
            <p:extLst>
              <p:ext uri="{D42A27DB-BD31-4B8C-83A1-F6EECF244321}">
                <p14:modId xmlns:p14="http://schemas.microsoft.com/office/powerpoint/2010/main" val="84800122"/>
              </p:ext>
            </p:extLst>
          </p:nvPr>
        </p:nvGraphicFramePr>
        <p:xfrm>
          <a:off x="0" y="762000"/>
          <a:ext cx="4709160"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BA087E09-FA1A-30C4-45F8-8ADD7D012CB7}"/>
              </a:ext>
            </a:extLst>
          </p:cNvPr>
          <p:cNvGraphicFramePr>
            <a:graphicFrameLocks/>
          </p:cNvGraphicFramePr>
          <p:nvPr>
            <p:extLst>
              <p:ext uri="{D42A27DB-BD31-4B8C-83A1-F6EECF244321}">
                <p14:modId xmlns:p14="http://schemas.microsoft.com/office/powerpoint/2010/main" val="2139449420"/>
              </p:ext>
            </p:extLst>
          </p:nvPr>
        </p:nvGraphicFramePr>
        <p:xfrm>
          <a:off x="4571999" y="795528"/>
          <a:ext cx="4447633" cy="2667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E04F925F-B034-390C-A0AF-70EBD653D7F9}"/>
              </a:ext>
            </a:extLst>
          </p:cNvPr>
          <p:cNvGraphicFramePr>
            <a:graphicFrameLocks/>
          </p:cNvGraphicFramePr>
          <p:nvPr>
            <p:extLst>
              <p:ext uri="{D42A27DB-BD31-4B8C-83A1-F6EECF244321}">
                <p14:modId xmlns:p14="http://schemas.microsoft.com/office/powerpoint/2010/main" val="1337857525"/>
              </p:ext>
            </p:extLst>
          </p:nvPr>
        </p:nvGraphicFramePr>
        <p:xfrm>
          <a:off x="0" y="3563112"/>
          <a:ext cx="4709160" cy="27767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0CE8AAC1-EB85-5068-F35A-D1841F9FC74D}"/>
              </a:ext>
            </a:extLst>
          </p:cNvPr>
          <p:cNvGraphicFramePr>
            <a:graphicFrameLocks/>
          </p:cNvGraphicFramePr>
          <p:nvPr>
            <p:extLst>
              <p:ext uri="{D42A27DB-BD31-4B8C-83A1-F6EECF244321}">
                <p14:modId xmlns:p14="http://schemas.microsoft.com/office/powerpoint/2010/main" val="825677818"/>
              </p:ext>
            </p:extLst>
          </p:nvPr>
        </p:nvGraphicFramePr>
        <p:xfrm>
          <a:off x="4572000" y="3563112"/>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77702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0B876-16EC-738F-4CD9-26734217E95A}"/>
              </a:ext>
            </a:extLst>
          </p:cNvPr>
          <p:cNvSpPr>
            <a:spLocks noGrp="1"/>
          </p:cNvSpPr>
          <p:nvPr>
            <p:ph type="title"/>
          </p:nvPr>
        </p:nvSpPr>
        <p:spPr/>
        <p:txBody>
          <a:bodyPr/>
          <a:lstStyle/>
          <a:p>
            <a:r>
              <a:rPr lang="en-US" dirty="0"/>
              <a:t>Total “Cost” </a:t>
            </a:r>
            <a:r>
              <a:rPr lang="en-US" sz="1600" dirty="0"/>
              <a:t>(All load classes included) </a:t>
            </a:r>
            <a:r>
              <a:rPr lang="en-US" dirty="0"/>
              <a:t>by Load Zone</a:t>
            </a:r>
          </a:p>
        </p:txBody>
      </p:sp>
      <p:sp>
        <p:nvSpPr>
          <p:cNvPr id="4" name="Slide Number Placeholder 3">
            <a:extLst>
              <a:ext uri="{FF2B5EF4-FFF2-40B4-BE49-F238E27FC236}">
                <a16:creationId xmlns:a16="http://schemas.microsoft.com/office/drawing/2014/main" id="{27E2CA44-77A6-DB01-CBEF-1A3062832E8B}"/>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7" name="TextBox 6">
            <a:extLst>
              <a:ext uri="{FF2B5EF4-FFF2-40B4-BE49-F238E27FC236}">
                <a16:creationId xmlns:a16="http://schemas.microsoft.com/office/drawing/2014/main" id="{9C2DB0AC-050B-260A-1FCE-3749BD4200FA}"/>
              </a:ext>
            </a:extLst>
          </p:cNvPr>
          <p:cNvSpPr txBox="1"/>
          <p:nvPr/>
        </p:nvSpPr>
        <p:spPr>
          <a:xfrm>
            <a:off x="203454" y="935474"/>
            <a:ext cx="4576572" cy="369332"/>
          </a:xfrm>
          <a:prstGeom prst="rect">
            <a:avLst/>
          </a:prstGeom>
          <a:noFill/>
        </p:spPr>
        <p:txBody>
          <a:bodyPr wrap="square">
            <a:spAutoFit/>
          </a:bodyPr>
          <a:lstStyle/>
          <a:p>
            <a:r>
              <a:rPr lang="en-US" sz="1800" dirty="0">
                <a:solidFill>
                  <a:srgbClr val="5B6770"/>
                </a:solidFill>
              </a:rPr>
              <a:t>Approach 1:</a:t>
            </a:r>
          </a:p>
        </p:txBody>
      </p:sp>
      <p:graphicFrame>
        <p:nvGraphicFramePr>
          <p:cNvPr id="8" name="Chart 7">
            <a:extLst>
              <a:ext uri="{FF2B5EF4-FFF2-40B4-BE49-F238E27FC236}">
                <a16:creationId xmlns:a16="http://schemas.microsoft.com/office/drawing/2014/main" id="{98FA66D2-5ACB-D3D3-D460-61B641285DE6}"/>
              </a:ext>
            </a:extLst>
          </p:cNvPr>
          <p:cNvGraphicFramePr>
            <a:graphicFrameLocks/>
          </p:cNvGraphicFramePr>
          <p:nvPr>
            <p:extLst>
              <p:ext uri="{D42A27DB-BD31-4B8C-83A1-F6EECF244321}">
                <p14:modId xmlns:p14="http://schemas.microsoft.com/office/powerpoint/2010/main" val="590554585"/>
              </p:ext>
            </p:extLst>
          </p:nvPr>
        </p:nvGraphicFramePr>
        <p:xfrm>
          <a:off x="203454" y="1120140"/>
          <a:ext cx="8220262" cy="20939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9CC1325-B093-2174-1397-76A8A30138A1}"/>
              </a:ext>
            </a:extLst>
          </p:cNvPr>
          <p:cNvGraphicFramePr>
            <a:graphicFrameLocks/>
          </p:cNvGraphicFramePr>
          <p:nvPr>
            <p:extLst>
              <p:ext uri="{D42A27DB-BD31-4B8C-83A1-F6EECF244321}">
                <p14:modId xmlns:p14="http://schemas.microsoft.com/office/powerpoint/2010/main" val="3915834746"/>
              </p:ext>
            </p:extLst>
          </p:nvPr>
        </p:nvGraphicFramePr>
        <p:xfrm>
          <a:off x="298704" y="3908536"/>
          <a:ext cx="8346948" cy="219865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1B2A57C4-486C-EA1A-0AB5-D8C0CAF92DDA}"/>
              </a:ext>
            </a:extLst>
          </p:cNvPr>
          <p:cNvSpPr txBox="1"/>
          <p:nvPr/>
        </p:nvSpPr>
        <p:spPr>
          <a:xfrm>
            <a:off x="203454" y="3539204"/>
            <a:ext cx="4576572" cy="369332"/>
          </a:xfrm>
          <a:prstGeom prst="rect">
            <a:avLst/>
          </a:prstGeom>
          <a:noFill/>
        </p:spPr>
        <p:txBody>
          <a:bodyPr wrap="square">
            <a:spAutoFit/>
          </a:bodyPr>
          <a:lstStyle/>
          <a:p>
            <a:r>
              <a:rPr lang="en-US" sz="1800" dirty="0">
                <a:solidFill>
                  <a:srgbClr val="5B6770"/>
                </a:solidFill>
              </a:rPr>
              <a:t>Approach 2:</a:t>
            </a:r>
          </a:p>
        </p:txBody>
      </p:sp>
    </p:spTree>
    <p:extLst>
      <p:ext uri="{BB962C8B-B14F-4D97-AF65-F5344CB8AC3E}">
        <p14:creationId xmlns:p14="http://schemas.microsoft.com/office/powerpoint/2010/main" val="2635273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AD51-6988-21EF-0F78-2FAF2C4A1AAD}"/>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7F7FAE9-5191-6CF9-8FFB-AEAD1F6F158B}"/>
              </a:ext>
            </a:extLst>
          </p:cNvPr>
          <p:cNvSpPr>
            <a:spLocks noGrp="1"/>
          </p:cNvSpPr>
          <p:nvPr>
            <p:ph idx="1"/>
          </p:nvPr>
        </p:nvSpPr>
        <p:spPr/>
        <p:txBody>
          <a:bodyPr/>
          <a:lstStyle/>
          <a:p>
            <a:pPr marL="0" indent="0">
              <a:buNone/>
            </a:pPr>
            <a:r>
              <a:rPr lang="en-US" dirty="0"/>
              <a:t>ERCOT </a:t>
            </a:r>
            <a:r>
              <a:rPr lang="en-US"/>
              <a:t>is appreciative </a:t>
            </a:r>
            <a:r>
              <a:rPr lang="en-US" dirty="0"/>
              <a:t>of the stakeholder support, analysis and discussion which has shaped ERCOT’s position. Based on discussion and analysis ERCOT has decided to not pursue a straw-vote nor post an NPRR in the near future.</a:t>
            </a:r>
          </a:p>
          <a:p>
            <a:r>
              <a:rPr lang="en-US" dirty="0"/>
              <a:t>We haven’t identified clear evidence of abuse, reports have been anecdotal. </a:t>
            </a:r>
          </a:p>
          <a:p>
            <a:r>
              <a:rPr lang="en-US" dirty="0"/>
              <a:t>There is a lot of sensitivity from the market about the impacts of adjusting the methodology, and the downstream impacts of the distribution across customer classes.</a:t>
            </a:r>
          </a:p>
          <a:p>
            <a:r>
              <a:rPr lang="en-US" dirty="0"/>
              <a:t>Given the ongoing high priority project work there is not a clear path to implement any proposals in the near term.</a:t>
            </a:r>
          </a:p>
          <a:p>
            <a:r>
              <a:rPr lang="en-US" dirty="0"/>
              <a:t>ERCOT will not be pursing an NPRR at this time, but instead will continue monitoring for this type of behavior.</a:t>
            </a:r>
          </a:p>
          <a:p>
            <a:r>
              <a:rPr lang="en-US" dirty="0"/>
              <a:t>If ERCOT observes this behavior in the future, we will report to the IMM and reconsider sponsoring an NPRR.</a:t>
            </a:r>
          </a:p>
          <a:p>
            <a:endParaRPr lang="en-US" dirty="0"/>
          </a:p>
        </p:txBody>
      </p:sp>
      <p:sp>
        <p:nvSpPr>
          <p:cNvPr id="4" name="Slide Number Placeholder 3">
            <a:extLst>
              <a:ext uri="{FF2B5EF4-FFF2-40B4-BE49-F238E27FC236}">
                <a16:creationId xmlns:a16="http://schemas.microsoft.com/office/drawing/2014/main" id="{FA90E2E7-5FCE-6F7F-EA46-B3F0209ADEE8}"/>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8585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13419-D16C-6778-07DB-922FF4E10CEE}"/>
              </a:ext>
            </a:extLst>
          </p:cNvPr>
          <p:cNvSpPr>
            <a:spLocks noGrp="1"/>
          </p:cNvSpPr>
          <p:nvPr>
            <p:ph type="title"/>
          </p:nvPr>
        </p:nvSpPr>
        <p:spPr/>
        <p:txBody>
          <a:bodyPr/>
          <a:lstStyle/>
          <a:p>
            <a:r>
              <a:rPr lang="en-US" dirty="0"/>
              <a:t>Analyses</a:t>
            </a:r>
          </a:p>
        </p:txBody>
      </p:sp>
      <p:sp>
        <p:nvSpPr>
          <p:cNvPr id="3" name="Content Placeholder 2">
            <a:extLst>
              <a:ext uri="{FF2B5EF4-FFF2-40B4-BE49-F238E27FC236}">
                <a16:creationId xmlns:a16="http://schemas.microsoft.com/office/drawing/2014/main" id="{DF772CBC-3572-B43A-B197-6FC1B8C1C430}"/>
              </a:ext>
            </a:extLst>
          </p:cNvPr>
          <p:cNvSpPr>
            <a:spLocks noGrp="1"/>
          </p:cNvSpPr>
          <p:nvPr>
            <p:ph idx="1"/>
          </p:nvPr>
        </p:nvSpPr>
        <p:spPr/>
        <p:txBody>
          <a:bodyPr/>
          <a:lstStyle/>
          <a:p>
            <a:pPr marL="0" indent="0">
              <a:buNone/>
            </a:pPr>
            <a:r>
              <a:rPr lang="en-US" dirty="0"/>
              <a:t>Analyses request:</a:t>
            </a:r>
          </a:p>
          <a:p>
            <a:pPr marL="0" indent="0">
              <a:buNone/>
            </a:pPr>
            <a:endParaRPr lang="en-US" dirty="0"/>
          </a:p>
          <a:p>
            <a:pPr marL="342900" marR="0" lvl="0" indent="-342900">
              <a:spcBef>
                <a:spcPts val="0"/>
              </a:spcBef>
              <a:spcAft>
                <a:spcPts val="0"/>
              </a:spcAft>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CARD Allocation $/MWh by Zone and class for all options plus current over 10 years (7 years provided).</a:t>
            </a:r>
            <a:endParaRPr lang="en-US" sz="18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Change in overall allocation per zone if we went from zonal to non-zonal for all options plus current. </a:t>
            </a:r>
          </a:p>
          <a:p>
            <a:pPr marL="342900" marR="0" lvl="0" indent="-342900">
              <a:spcBef>
                <a:spcPts val="0"/>
              </a:spcBef>
              <a:spcAft>
                <a:spcPts val="0"/>
              </a:spcAft>
              <a:buFont typeface="Arial" panose="020B0604020202020204" pitchFamily="34" charset="0"/>
              <a:buChar char="•"/>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TCOS and CARD/CRRBA trend over 10 years.</a:t>
            </a:r>
            <a:endParaRPr lang="en-US" sz="1800" dirty="0">
              <a:effectLst/>
              <a:latin typeface="Calibri" panose="020F050202020403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Times New Roman" panose="02020603050405020304" pitchFamily="18" charset="0"/>
              </a:rPr>
              <a:t>Relative impact of congestion on Load Zone prices and costs by zone and class over 10 years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(7 years provided).</a:t>
            </a:r>
          </a:p>
          <a:p>
            <a:pPr marL="342900" marR="0" lvl="0" indent="-342900">
              <a:spcBef>
                <a:spcPts val="0"/>
              </a:spcBef>
              <a:spcAft>
                <a:spcPts val="0"/>
              </a:spcAft>
              <a:buFont typeface="Arial" panose="020B0604020202020204" pitchFamily="34" charset="0"/>
              <a:buChar char="•"/>
              <a:tabLst>
                <a:tab pos="457200" algn="l"/>
              </a:tabLst>
            </a:pPr>
            <a:endParaRPr lang="en-US" sz="1800" dirty="0">
              <a:latin typeface="Calibri" panose="020F050202020403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800" dirty="0">
              <a:latin typeface="Calibri" panose="020F0502020204030204" pitchFamily="34" charset="0"/>
              <a:ea typeface="Aptos" panose="020B0004020202020204" pitchFamily="34" charset="0"/>
              <a:cs typeface="Times New Roman" panose="02020603050405020304" pitchFamily="18" charset="0"/>
            </a:endParaRPr>
          </a:p>
          <a:p>
            <a:pPr marL="0" marR="0" lvl="0" indent="0">
              <a:spcBef>
                <a:spcPts val="0"/>
              </a:spcBef>
              <a:spcAft>
                <a:spcPts val="0"/>
              </a:spcAft>
              <a:buNone/>
              <a:tabLst>
                <a:tab pos="457200" algn="l"/>
              </a:tabLst>
            </a:pPr>
            <a:r>
              <a:rPr lang="en-US" sz="1800" dirty="0">
                <a:latin typeface="Calibri" panose="020F0502020204030204" pitchFamily="34" charset="0"/>
                <a:ea typeface="Aptos" panose="020B0004020202020204" pitchFamily="34" charset="0"/>
                <a:cs typeface="Times New Roman" panose="02020603050405020304" pitchFamily="18" charset="0"/>
              </a:rPr>
              <a:t>This presentation contains summarized numbers, detailed analysis can be found in the spreadsheet posted with this presentation titled “CRR Revenue Allocation </a:t>
            </a:r>
            <a:r>
              <a:rPr lang="en-US" sz="1800">
                <a:latin typeface="Calibri" panose="020F0502020204030204" pitchFamily="34" charset="0"/>
                <a:ea typeface="Aptos" panose="020B0004020202020204" pitchFamily="34" charset="0"/>
                <a:cs typeface="Times New Roman" panose="02020603050405020304" pitchFamily="18" charset="0"/>
              </a:rPr>
              <a:t>Analysis” and “Impact of congestion cost on load zone prices”</a:t>
            </a:r>
            <a:endParaRPr lang="en-US" sz="1800" dirty="0">
              <a:latin typeface="Calibri" panose="020F050202020403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A07ECEB-56F1-DF43-E099-129A4BBF3AF5}"/>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1667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4F30E-E536-0117-E768-BC1FB7D33468}"/>
              </a:ext>
            </a:extLst>
          </p:cNvPr>
          <p:cNvSpPr>
            <a:spLocks noGrp="1"/>
          </p:cNvSpPr>
          <p:nvPr>
            <p:ph type="title"/>
          </p:nvPr>
        </p:nvSpPr>
        <p:spPr/>
        <p:txBody>
          <a:bodyPr/>
          <a:lstStyle/>
          <a:p>
            <a:r>
              <a:rPr lang="en-US" dirty="0"/>
              <a:t>Options</a:t>
            </a:r>
          </a:p>
        </p:txBody>
      </p:sp>
      <p:sp>
        <p:nvSpPr>
          <p:cNvPr id="3" name="Content Placeholder 2">
            <a:extLst>
              <a:ext uri="{FF2B5EF4-FFF2-40B4-BE49-F238E27FC236}">
                <a16:creationId xmlns:a16="http://schemas.microsoft.com/office/drawing/2014/main" id="{887B2C5F-32BB-C288-58C7-C801DC77F3A5}"/>
              </a:ext>
            </a:extLst>
          </p:cNvPr>
          <p:cNvSpPr>
            <a:spLocks noGrp="1"/>
          </p:cNvSpPr>
          <p:nvPr>
            <p:ph idx="1"/>
          </p:nvPr>
        </p:nvSpPr>
        <p:spPr/>
        <p:txBody>
          <a:bodyPr/>
          <a:lstStyle/>
          <a:p>
            <a:pPr marL="0" indent="0">
              <a:buNone/>
            </a:pPr>
            <a:r>
              <a:rPr lang="en-US" dirty="0"/>
              <a:t>WMS and WMWG have coalesced around three options for adjusting the allocation.</a:t>
            </a:r>
          </a:p>
          <a:p>
            <a:r>
              <a:rPr lang="en-US" dirty="0" err="1"/>
              <a:t>Vistra</a:t>
            </a:r>
            <a:r>
              <a:rPr lang="en-US" dirty="0"/>
              <a:t> – Allocate on a load ratio share of a subset of highest load hours by taking the top 60 hours for the month combined with top 4 hours from the top 15 days.</a:t>
            </a:r>
          </a:p>
          <a:p>
            <a:r>
              <a:rPr lang="en-US" dirty="0"/>
              <a:t>IMM – Allocate revenues based on the load ratio share of the top 500 peak hours for the month. </a:t>
            </a:r>
          </a:p>
          <a:p>
            <a:r>
              <a:rPr lang="en-US" dirty="0"/>
              <a:t>City of Georgetown (COG) – Allocate CARD revenues based on the 4CP values from the previous year system wide, no zonal allocation. </a:t>
            </a:r>
          </a:p>
          <a:p>
            <a:pPr marL="0" indent="0">
              <a:buNone/>
            </a:pPr>
            <a:endParaRPr lang="en-US" dirty="0"/>
          </a:p>
          <a:p>
            <a:pPr marL="0" indent="0">
              <a:buNone/>
            </a:pPr>
            <a:r>
              <a:rPr lang="en-US" dirty="0"/>
              <a:t>Analysis also includes a “4CP” option which is the COG method but retains the zonal allocation of Auction Revenue for CRRs that source and sink in the same congestion management zone.</a:t>
            </a:r>
          </a:p>
          <a:p>
            <a:endParaRPr lang="en-US" dirty="0"/>
          </a:p>
        </p:txBody>
      </p:sp>
      <p:sp>
        <p:nvSpPr>
          <p:cNvPr id="4" name="Slide Number Placeholder 3">
            <a:extLst>
              <a:ext uri="{FF2B5EF4-FFF2-40B4-BE49-F238E27FC236}">
                <a16:creationId xmlns:a16="http://schemas.microsoft.com/office/drawing/2014/main" id="{04170476-8B76-AC84-1733-27027DECD26C}"/>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0509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DAC1-1486-589A-1AE0-7042EC79BE17}"/>
              </a:ext>
            </a:extLst>
          </p:cNvPr>
          <p:cNvSpPr>
            <a:spLocks noGrp="1"/>
          </p:cNvSpPr>
          <p:nvPr>
            <p:ph type="title"/>
          </p:nvPr>
        </p:nvSpPr>
        <p:spPr/>
        <p:txBody>
          <a:bodyPr/>
          <a:lstStyle/>
          <a:p>
            <a:r>
              <a:rPr lang="en-US" dirty="0"/>
              <a:t>Overall Changes in Allocation</a:t>
            </a:r>
          </a:p>
        </p:txBody>
      </p:sp>
      <p:sp>
        <p:nvSpPr>
          <p:cNvPr id="4" name="Slide Number Placeholder 3">
            <a:extLst>
              <a:ext uri="{FF2B5EF4-FFF2-40B4-BE49-F238E27FC236}">
                <a16:creationId xmlns:a16="http://schemas.microsoft.com/office/drawing/2014/main" id="{01F57408-4EB4-92F4-E88B-9156311FAD96}"/>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Content Placeholder 8">
            <a:extLst>
              <a:ext uri="{FF2B5EF4-FFF2-40B4-BE49-F238E27FC236}">
                <a16:creationId xmlns:a16="http://schemas.microsoft.com/office/drawing/2014/main" id="{410E0286-51EB-D272-4333-7159681E6157}"/>
              </a:ext>
            </a:extLst>
          </p:cNvPr>
          <p:cNvGraphicFramePr>
            <a:graphicFrameLocks noGrp="1"/>
          </p:cNvGraphicFramePr>
          <p:nvPr>
            <p:ph idx="1"/>
            <p:extLst>
              <p:ext uri="{D42A27DB-BD31-4B8C-83A1-F6EECF244321}">
                <p14:modId xmlns:p14="http://schemas.microsoft.com/office/powerpoint/2010/main" val="1852558176"/>
              </p:ext>
            </p:extLst>
          </p:nvPr>
        </p:nvGraphicFramePr>
        <p:xfrm>
          <a:off x="1792669" y="2894454"/>
          <a:ext cx="4533902" cy="1114425"/>
        </p:xfrm>
        <a:graphic>
          <a:graphicData uri="http://schemas.openxmlformats.org/drawingml/2006/table">
            <a:tbl>
              <a:tblPr/>
              <a:tblGrid>
                <a:gridCol w="1132682">
                  <a:extLst>
                    <a:ext uri="{9D8B030D-6E8A-4147-A177-3AD203B41FA5}">
                      <a16:colId xmlns:a16="http://schemas.microsoft.com/office/drawing/2014/main" val="2884730850"/>
                    </a:ext>
                  </a:extLst>
                </a:gridCol>
                <a:gridCol w="850305">
                  <a:extLst>
                    <a:ext uri="{9D8B030D-6E8A-4147-A177-3AD203B41FA5}">
                      <a16:colId xmlns:a16="http://schemas.microsoft.com/office/drawing/2014/main" val="3246626340"/>
                    </a:ext>
                  </a:extLst>
                </a:gridCol>
                <a:gridCol w="850305">
                  <a:extLst>
                    <a:ext uri="{9D8B030D-6E8A-4147-A177-3AD203B41FA5}">
                      <a16:colId xmlns:a16="http://schemas.microsoft.com/office/drawing/2014/main" val="3809570833"/>
                    </a:ext>
                  </a:extLst>
                </a:gridCol>
                <a:gridCol w="850305">
                  <a:extLst>
                    <a:ext uri="{9D8B030D-6E8A-4147-A177-3AD203B41FA5}">
                      <a16:colId xmlns:a16="http://schemas.microsoft.com/office/drawing/2014/main" val="718767124"/>
                    </a:ext>
                  </a:extLst>
                </a:gridCol>
                <a:gridCol w="850305">
                  <a:extLst>
                    <a:ext uri="{9D8B030D-6E8A-4147-A177-3AD203B41FA5}">
                      <a16:colId xmlns:a16="http://schemas.microsoft.com/office/drawing/2014/main" val="2714018367"/>
                    </a:ext>
                  </a:extLst>
                </a:gridCol>
              </a:tblGrid>
              <a:tr h="190500">
                <a:tc>
                  <a:txBody>
                    <a:bodyPr/>
                    <a:lstStyle/>
                    <a:p>
                      <a:pPr algn="l" fontAlgn="b"/>
                      <a:r>
                        <a:rPr lang="en-US" sz="1400" b="0" i="0" u="none" strike="noStrike" dirty="0">
                          <a:solidFill>
                            <a:srgbClr val="000000"/>
                          </a:solidFill>
                          <a:effectLst/>
                          <a:latin typeface="Calibri" panose="020F0502020204030204" pitchFamily="34" charset="0"/>
                        </a:rPr>
                        <a:t>Zone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IMM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dirty="0" err="1">
                          <a:solidFill>
                            <a:srgbClr val="000000"/>
                          </a:solidFill>
                          <a:effectLst/>
                          <a:latin typeface="Calibri" panose="020F0502020204030204" pitchFamily="34" charset="0"/>
                        </a:rPr>
                        <a:t>Vistra</a:t>
                      </a:r>
                      <a:endParaRPr lang="en-US"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COG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dirty="0">
                          <a:solidFill>
                            <a:srgbClr val="000000"/>
                          </a:solidFill>
                          <a:effectLst/>
                          <a:latin typeface="Calibri" panose="020F0502020204030204" pitchFamily="34" charset="0"/>
                        </a:rPr>
                        <a:t>4CP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3949180705"/>
                  </a:ext>
                </a:extLst>
              </a:tr>
              <a:tr h="190500">
                <a:tc>
                  <a:txBody>
                    <a:bodyPr/>
                    <a:lstStyle/>
                    <a:p>
                      <a:pPr algn="l" fontAlgn="b"/>
                      <a:r>
                        <a:rPr lang="en-US" sz="1400" b="0" i="0" u="none" strike="noStrike" dirty="0">
                          <a:solidFill>
                            <a:srgbClr val="000000"/>
                          </a:solidFill>
                          <a:effectLst/>
                          <a:latin typeface="Calibri" panose="020F0502020204030204" pitchFamily="34" charset="0"/>
                        </a:rPr>
                        <a:t>North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dirty="0">
                          <a:solidFill>
                            <a:srgbClr val="000000"/>
                          </a:solidFill>
                          <a:effectLst/>
                          <a:latin typeface="Calibri" panose="020F0502020204030204" pitchFamily="34" charset="0"/>
                        </a:rPr>
                        <a:t>-0.4%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108359"/>
                  </a:ext>
                </a:extLst>
              </a:tr>
              <a:tr h="190500">
                <a:tc>
                  <a:txBody>
                    <a:bodyPr/>
                    <a:lstStyle/>
                    <a:p>
                      <a:pPr algn="l" fontAlgn="b"/>
                      <a:r>
                        <a:rPr lang="en-US" sz="1400" b="0" i="0" u="none" strike="noStrike">
                          <a:solidFill>
                            <a:srgbClr val="000000"/>
                          </a:solidFill>
                          <a:effectLst/>
                          <a:latin typeface="Calibri" panose="020F0502020204030204" pitchFamily="34" charset="0"/>
                        </a:rPr>
                        <a:t>South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8586390"/>
                  </a:ext>
                </a:extLst>
              </a:tr>
              <a:tr h="190500">
                <a:tc>
                  <a:txBody>
                    <a:bodyPr/>
                    <a:lstStyle/>
                    <a:p>
                      <a:pPr algn="l" fontAlgn="b"/>
                      <a:r>
                        <a:rPr lang="en-US" sz="1400" b="0" i="0" u="none" strike="noStrike">
                          <a:solidFill>
                            <a:srgbClr val="000000"/>
                          </a:solidFill>
                          <a:effectLst/>
                          <a:latin typeface="Calibri" panose="020F0502020204030204" pitchFamily="34" charset="0"/>
                        </a:rPr>
                        <a:t>Houston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dirty="0">
                          <a:solidFill>
                            <a:srgbClr val="000000"/>
                          </a:solidFill>
                          <a:effectLst/>
                          <a:latin typeface="Calibri" panose="020F0502020204030204" pitchFamily="34" charset="0"/>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637531"/>
                  </a:ext>
                </a:extLst>
              </a:tr>
              <a:tr h="190500">
                <a:tc>
                  <a:txBody>
                    <a:bodyPr/>
                    <a:lstStyle/>
                    <a:p>
                      <a:pPr algn="l" fontAlgn="b"/>
                      <a:r>
                        <a:rPr lang="en-US" sz="1400" b="0" i="0" u="none" strike="noStrike">
                          <a:solidFill>
                            <a:srgbClr val="000000"/>
                          </a:solidFill>
                          <a:effectLst/>
                          <a:latin typeface="Calibri" panose="020F0502020204030204" pitchFamily="34" charset="0"/>
                        </a:rPr>
                        <a:t>West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dirty="0">
                          <a:solidFill>
                            <a:srgbClr val="000000"/>
                          </a:solidFill>
                          <a:effectLst/>
                          <a:latin typeface="Calibri" panose="020F0502020204030204" pitchFamily="34" charset="0"/>
                        </a:rPr>
                        <a:t>-0.6%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8685289"/>
                  </a:ext>
                </a:extLst>
              </a:tr>
            </a:tbl>
          </a:graphicData>
        </a:graphic>
      </p:graphicFrame>
      <p:graphicFrame>
        <p:nvGraphicFramePr>
          <p:cNvPr id="11" name="Table 10">
            <a:extLst>
              <a:ext uri="{FF2B5EF4-FFF2-40B4-BE49-F238E27FC236}">
                <a16:creationId xmlns:a16="http://schemas.microsoft.com/office/drawing/2014/main" id="{8ED41238-9687-14C5-340E-B65C067B74BE}"/>
              </a:ext>
            </a:extLst>
          </p:cNvPr>
          <p:cNvGraphicFramePr>
            <a:graphicFrameLocks noGrp="1"/>
          </p:cNvGraphicFramePr>
          <p:nvPr>
            <p:extLst>
              <p:ext uri="{D42A27DB-BD31-4B8C-83A1-F6EECF244321}">
                <p14:modId xmlns:p14="http://schemas.microsoft.com/office/powerpoint/2010/main" val="809190664"/>
              </p:ext>
            </p:extLst>
          </p:nvPr>
        </p:nvGraphicFramePr>
        <p:xfrm>
          <a:off x="1792669" y="4628955"/>
          <a:ext cx="4533902" cy="1114425"/>
        </p:xfrm>
        <a:graphic>
          <a:graphicData uri="http://schemas.openxmlformats.org/drawingml/2006/table">
            <a:tbl>
              <a:tblPr/>
              <a:tblGrid>
                <a:gridCol w="1132682">
                  <a:extLst>
                    <a:ext uri="{9D8B030D-6E8A-4147-A177-3AD203B41FA5}">
                      <a16:colId xmlns:a16="http://schemas.microsoft.com/office/drawing/2014/main" val="1152390788"/>
                    </a:ext>
                  </a:extLst>
                </a:gridCol>
                <a:gridCol w="850305">
                  <a:extLst>
                    <a:ext uri="{9D8B030D-6E8A-4147-A177-3AD203B41FA5}">
                      <a16:colId xmlns:a16="http://schemas.microsoft.com/office/drawing/2014/main" val="3137669316"/>
                    </a:ext>
                  </a:extLst>
                </a:gridCol>
                <a:gridCol w="850305">
                  <a:extLst>
                    <a:ext uri="{9D8B030D-6E8A-4147-A177-3AD203B41FA5}">
                      <a16:colId xmlns:a16="http://schemas.microsoft.com/office/drawing/2014/main" val="621663175"/>
                    </a:ext>
                  </a:extLst>
                </a:gridCol>
                <a:gridCol w="850305">
                  <a:extLst>
                    <a:ext uri="{9D8B030D-6E8A-4147-A177-3AD203B41FA5}">
                      <a16:colId xmlns:a16="http://schemas.microsoft.com/office/drawing/2014/main" val="1895778499"/>
                    </a:ext>
                  </a:extLst>
                </a:gridCol>
                <a:gridCol w="850305">
                  <a:extLst>
                    <a:ext uri="{9D8B030D-6E8A-4147-A177-3AD203B41FA5}">
                      <a16:colId xmlns:a16="http://schemas.microsoft.com/office/drawing/2014/main" val="2257372258"/>
                    </a:ext>
                  </a:extLst>
                </a:gridCol>
              </a:tblGrid>
              <a:tr h="190500">
                <a:tc>
                  <a:txBody>
                    <a:bodyPr/>
                    <a:lstStyle/>
                    <a:p>
                      <a:pPr algn="l" fontAlgn="b"/>
                      <a:r>
                        <a:rPr lang="en-US" sz="1400" b="0" i="0" u="none" strike="noStrike" dirty="0">
                          <a:solidFill>
                            <a:srgbClr val="000000"/>
                          </a:solidFill>
                          <a:effectLst/>
                          <a:latin typeface="Calibri" panose="020F0502020204030204" pitchFamily="34" charset="0"/>
                        </a:rPr>
                        <a:t>Class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IMM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Vistra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COG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1400" b="0" i="0" u="none" strike="noStrike">
                          <a:solidFill>
                            <a:srgbClr val="000000"/>
                          </a:solidFill>
                          <a:effectLst/>
                          <a:latin typeface="Calibri" panose="020F0502020204030204" pitchFamily="34" charset="0"/>
                        </a:rPr>
                        <a:t>4CP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823935986"/>
                  </a:ext>
                </a:extLst>
              </a:tr>
              <a:tr h="190500">
                <a:tc>
                  <a:txBody>
                    <a:bodyPr/>
                    <a:lstStyle/>
                    <a:p>
                      <a:pPr algn="l" fontAlgn="b"/>
                      <a:r>
                        <a:rPr lang="en-US" sz="1400" b="0" i="0" u="none" strike="noStrike">
                          <a:solidFill>
                            <a:srgbClr val="000000"/>
                          </a:solidFill>
                          <a:effectLst/>
                          <a:latin typeface="Calibri" panose="020F0502020204030204" pitchFamily="34" charset="0"/>
                        </a:rPr>
                        <a:t>Residential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9155961"/>
                  </a:ext>
                </a:extLst>
              </a:tr>
              <a:tr h="190500">
                <a:tc>
                  <a:txBody>
                    <a:bodyPr/>
                    <a:lstStyle/>
                    <a:p>
                      <a:pPr algn="l" fontAlgn="b"/>
                      <a:r>
                        <a:rPr lang="en-US" sz="1400" b="0" i="0" u="none" strike="noStrike">
                          <a:solidFill>
                            <a:srgbClr val="000000"/>
                          </a:solidFill>
                          <a:effectLst/>
                          <a:latin typeface="Calibri" panose="020F0502020204030204" pitchFamily="34" charset="0"/>
                        </a:rPr>
                        <a:t>Commercial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9974838"/>
                  </a:ext>
                </a:extLst>
              </a:tr>
              <a:tr h="190500">
                <a:tc>
                  <a:txBody>
                    <a:bodyPr/>
                    <a:lstStyle/>
                    <a:p>
                      <a:pPr algn="l" fontAlgn="b"/>
                      <a:r>
                        <a:rPr lang="en-US" sz="1400" b="0" i="0" u="none" strike="noStrike">
                          <a:solidFill>
                            <a:srgbClr val="000000"/>
                          </a:solidFill>
                          <a:effectLst/>
                          <a:latin typeface="Calibri" panose="020F0502020204030204" pitchFamily="34" charset="0"/>
                        </a:rPr>
                        <a:t>NOIE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8280626"/>
                  </a:ext>
                </a:extLst>
              </a:tr>
              <a:tr h="190500">
                <a:tc>
                  <a:txBody>
                    <a:bodyPr/>
                    <a:lstStyle/>
                    <a:p>
                      <a:pPr algn="l" fontAlgn="b"/>
                      <a:r>
                        <a:rPr lang="en-US" sz="1400" b="0" i="0" u="none" strike="noStrike">
                          <a:solidFill>
                            <a:srgbClr val="000000"/>
                          </a:solidFill>
                          <a:effectLst/>
                          <a:latin typeface="Calibri" panose="020F0502020204030204" pitchFamily="34" charset="0"/>
                        </a:rPr>
                        <a:t>Large_C_I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dirty="0">
                          <a:solidFill>
                            <a:srgbClr val="000000"/>
                          </a:solidFill>
                          <a:effectLst/>
                          <a:latin typeface="Calibri" panose="020F0502020204030204"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a:solidFill>
                            <a:srgbClr val="000000"/>
                          </a:solidFill>
                          <a:effectLst/>
                          <a:latin typeface="Calibri" panose="020F0502020204030204" pitchFamily="34" charset="0"/>
                        </a:rPr>
                        <a:t>-6.9%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400" b="0" i="0" u="none" strike="noStrike" dirty="0">
                          <a:solidFill>
                            <a:srgbClr val="000000"/>
                          </a:solidFill>
                          <a:effectLst/>
                          <a:latin typeface="Calibri" panose="020F0502020204030204" pitchFamily="34" charset="0"/>
                        </a:rPr>
                        <a:t>-4.2%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9044770"/>
                  </a:ext>
                </a:extLst>
              </a:tr>
            </a:tbl>
          </a:graphicData>
        </a:graphic>
      </p:graphicFrame>
      <p:sp>
        <p:nvSpPr>
          <p:cNvPr id="12" name="TextBox 11">
            <a:extLst>
              <a:ext uri="{FF2B5EF4-FFF2-40B4-BE49-F238E27FC236}">
                <a16:creationId xmlns:a16="http://schemas.microsoft.com/office/drawing/2014/main" id="{A3EE4CD2-B587-774E-D8FC-3422DBFADEDA}"/>
              </a:ext>
            </a:extLst>
          </p:cNvPr>
          <p:cNvSpPr txBox="1"/>
          <p:nvPr/>
        </p:nvSpPr>
        <p:spPr>
          <a:xfrm>
            <a:off x="1163364" y="2548127"/>
            <a:ext cx="5935717" cy="338554"/>
          </a:xfrm>
          <a:prstGeom prst="rect">
            <a:avLst/>
          </a:prstGeom>
          <a:noFill/>
        </p:spPr>
        <p:txBody>
          <a:bodyPr wrap="square" rtlCol="0">
            <a:spAutoFit/>
          </a:bodyPr>
          <a:lstStyle/>
          <a:p>
            <a:r>
              <a:rPr lang="en-US" sz="1600" dirty="0"/>
              <a:t>Allocation percentage change from current by zone.</a:t>
            </a:r>
          </a:p>
        </p:txBody>
      </p:sp>
      <p:sp>
        <p:nvSpPr>
          <p:cNvPr id="13" name="TextBox 12">
            <a:extLst>
              <a:ext uri="{FF2B5EF4-FFF2-40B4-BE49-F238E27FC236}">
                <a16:creationId xmlns:a16="http://schemas.microsoft.com/office/drawing/2014/main" id="{5EBAFD3D-7C9E-C134-4820-34911FD43659}"/>
              </a:ext>
            </a:extLst>
          </p:cNvPr>
          <p:cNvSpPr txBox="1"/>
          <p:nvPr/>
        </p:nvSpPr>
        <p:spPr>
          <a:xfrm>
            <a:off x="1091761" y="4177101"/>
            <a:ext cx="5935717" cy="338554"/>
          </a:xfrm>
          <a:prstGeom prst="rect">
            <a:avLst/>
          </a:prstGeom>
          <a:noFill/>
        </p:spPr>
        <p:txBody>
          <a:bodyPr wrap="square" rtlCol="0">
            <a:spAutoFit/>
          </a:bodyPr>
          <a:lstStyle/>
          <a:p>
            <a:r>
              <a:rPr lang="en-US" sz="1600" dirty="0"/>
              <a:t>Allocation percentage change from current by class.</a:t>
            </a:r>
          </a:p>
        </p:txBody>
      </p:sp>
      <p:sp>
        <p:nvSpPr>
          <p:cNvPr id="14" name="TextBox 13">
            <a:extLst>
              <a:ext uri="{FF2B5EF4-FFF2-40B4-BE49-F238E27FC236}">
                <a16:creationId xmlns:a16="http://schemas.microsoft.com/office/drawing/2014/main" id="{71BD447D-FD3A-F987-3293-96B6C382BC1A}"/>
              </a:ext>
            </a:extLst>
          </p:cNvPr>
          <p:cNvSpPr txBox="1"/>
          <p:nvPr/>
        </p:nvSpPr>
        <p:spPr>
          <a:xfrm>
            <a:off x="422385" y="914209"/>
            <a:ext cx="7759917" cy="1569660"/>
          </a:xfrm>
          <a:prstGeom prst="rect">
            <a:avLst/>
          </a:prstGeom>
          <a:noFill/>
        </p:spPr>
        <p:txBody>
          <a:bodyPr wrap="square" rtlCol="0">
            <a:spAutoFit/>
          </a:bodyPr>
          <a:lstStyle/>
          <a:p>
            <a:r>
              <a:rPr lang="en-US" sz="1600" dirty="0"/>
              <a:t>The following tables show the average difference between the current allocation on a percentage basis to the allocation under the various proposals for the CRR Auction Revenue and Balancing Account Revenue for 2018 - 2024. These values assume that policy of zonal allocation of CRR Auction Revenue by zone persists under the proposed changes (except for the COG proposal which allocates system wide for all revenues)*.</a:t>
            </a:r>
          </a:p>
        </p:txBody>
      </p:sp>
      <p:sp>
        <p:nvSpPr>
          <p:cNvPr id="15" name="TextBox 14">
            <a:extLst>
              <a:ext uri="{FF2B5EF4-FFF2-40B4-BE49-F238E27FC236}">
                <a16:creationId xmlns:a16="http://schemas.microsoft.com/office/drawing/2014/main" id="{7836F787-FDE4-74F0-54E7-911C3CE1D3A8}"/>
              </a:ext>
            </a:extLst>
          </p:cNvPr>
          <p:cNvSpPr txBox="1"/>
          <p:nvPr/>
        </p:nvSpPr>
        <p:spPr>
          <a:xfrm>
            <a:off x="256847" y="5943791"/>
            <a:ext cx="7759917" cy="261610"/>
          </a:xfrm>
          <a:prstGeom prst="rect">
            <a:avLst/>
          </a:prstGeom>
          <a:noFill/>
        </p:spPr>
        <p:txBody>
          <a:bodyPr wrap="square" rtlCol="0">
            <a:spAutoFit/>
          </a:bodyPr>
          <a:lstStyle/>
          <a:p>
            <a:r>
              <a:rPr lang="en-US" sz="1100" dirty="0"/>
              <a:t>* Yearly values as well as system wide allocation values are included in the spreadsheet posted with this presentation.</a:t>
            </a:r>
          </a:p>
        </p:txBody>
      </p:sp>
    </p:spTree>
    <p:extLst>
      <p:ext uri="{BB962C8B-B14F-4D97-AF65-F5344CB8AC3E}">
        <p14:creationId xmlns:p14="http://schemas.microsoft.com/office/powerpoint/2010/main" val="111387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162AF-D05A-A751-365C-FDEBFC2D3C08}"/>
              </a:ext>
            </a:extLst>
          </p:cNvPr>
          <p:cNvSpPr>
            <a:spLocks noGrp="1"/>
          </p:cNvSpPr>
          <p:nvPr>
            <p:ph type="title"/>
          </p:nvPr>
        </p:nvSpPr>
        <p:spPr/>
        <p:txBody>
          <a:bodyPr/>
          <a:lstStyle/>
          <a:p>
            <a:r>
              <a:rPr lang="en-US" dirty="0"/>
              <a:t>Historical CRR Revenues</a:t>
            </a:r>
          </a:p>
        </p:txBody>
      </p:sp>
      <p:sp>
        <p:nvSpPr>
          <p:cNvPr id="4" name="Slide Number Placeholder 3">
            <a:extLst>
              <a:ext uri="{FF2B5EF4-FFF2-40B4-BE49-F238E27FC236}">
                <a16:creationId xmlns:a16="http://schemas.microsoft.com/office/drawing/2014/main" id="{B0F91F1A-E7FB-D8B2-0B95-60F0720B4B80}"/>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E951165F-6CAB-1DFA-4626-C0C69C5F037E}"/>
              </a:ext>
            </a:extLst>
          </p:cNvPr>
          <p:cNvGraphicFramePr>
            <a:graphicFrameLocks noGrp="1"/>
          </p:cNvGraphicFramePr>
          <p:nvPr>
            <p:ph idx="1"/>
            <p:extLst>
              <p:ext uri="{D42A27DB-BD31-4B8C-83A1-F6EECF244321}">
                <p14:modId xmlns:p14="http://schemas.microsoft.com/office/powerpoint/2010/main" val="1043566827"/>
              </p:ext>
            </p:extLst>
          </p:nvPr>
        </p:nvGraphicFramePr>
        <p:xfrm>
          <a:off x="1182415" y="880241"/>
          <a:ext cx="6245772" cy="37469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e 9">
            <a:extLst>
              <a:ext uri="{FF2B5EF4-FFF2-40B4-BE49-F238E27FC236}">
                <a16:creationId xmlns:a16="http://schemas.microsoft.com/office/drawing/2014/main" id="{A7038E33-6616-59C2-E2FD-64137E3D9696}"/>
              </a:ext>
            </a:extLst>
          </p:cNvPr>
          <p:cNvGraphicFramePr>
            <a:graphicFrameLocks noGrp="1"/>
          </p:cNvGraphicFramePr>
          <p:nvPr>
            <p:extLst>
              <p:ext uri="{D42A27DB-BD31-4B8C-83A1-F6EECF244321}">
                <p14:modId xmlns:p14="http://schemas.microsoft.com/office/powerpoint/2010/main" val="3130926080"/>
              </p:ext>
            </p:extLst>
          </p:nvPr>
        </p:nvGraphicFramePr>
        <p:xfrm>
          <a:off x="843893" y="4819322"/>
          <a:ext cx="7188199" cy="1095375"/>
        </p:xfrm>
        <a:graphic>
          <a:graphicData uri="http://schemas.openxmlformats.org/drawingml/2006/table">
            <a:tbl>
              <a:tblPr>
                <a:tableStyleId>{93296810-A885-4BE3-A3E7-6D5BEEA58F35}</a:tableStyleId>
              </a:tblPr>
              <a:tblGrid>
                <a:gridCol w="3197575">
                  <a:extLst>
                    <a:ext uri="{9D8B030D-6E8A-4147-A177-3AD203B41FA5}">
                      <a16:colId xmlns:a16="http://schemas.microsoft.com/office/drawing/2014/main" val="3601882208"/>
                    </a:ext>
                  </a:extLst>
                </a:gridCol>
                <a:gridCol w="520240">
                  <a:extLst>
                    <a:ext uri="{9D8B030D-6E8A-4147-A177-3AD203B41FA5}">
                      <a16:colId xmlns:a16="http://schemas.microsoft.com/office/drawing/2014/main" val="2962834019"/>
                    </a:ext>
                  </a:extLst>
                </a:gridCol>
                <a:gridCol w="520240">
                  <a:extLst>
                    <a:ext uri="{9D8B030D-6E8A-4147-A177-3AD203B41FA5}">
                      <a16:colId xmlns:a16="http://schemas.microsoft.com/office/drawing/2014/main" val="3419502867"/>
                    </a:ext>
                  </a:extLst>
                </a:gridCol>
                <a:gridCol w="520240">
                  <a:extLst>
                    <a:ext uri="{9D8B030D-6E8A-4147-A177-3AD203B41FA5}">
                      <a16:colId xmlns:a16="http://schemas.microsoft.com/office/drawing/2014/main" val="2413547343"/>
                    </a:ext>
                  </a:extLst>
                </a:gridCol>
                <a:gridCol w="520240">
                  <a:extLst>
                    <a:ext uri="{9D8B030D-6E8A-4147-A177-3AD203B41FA5}">
                      <a16:colId xmlns:a16="http://schemas.microsoft.com/office/drawing/2014/main" val="3157033578"/>
                    </a:ext>
                  </a:extLst>
                </a:gridCol>
                <a:gridCol w="637612">
                  <a:extLst>
                    <a:ext uri="{9D8B030D-6E8A-4147-A177-3AD203B41FA5}">
                      <a16:colId xmlns:a16="http://schemas.microsoft.com/office/drawing/2014/main" val="3330193284"/>
                    </a:ext>
                  </a:extLst>
                </a:gridCol>
                <a:gridCol w="637612">
                  <a:extLst>
                    <a:ext uri="{9D8B030D-6E8A-4147-A177-3AD203B41FA5}">
                      <a16:colId xmlns:a16="http://schemas.microsoft.com/office/drawing/2014/main" val="801933089"/>
                    </a:ext>
                  </a:extLst>
                </a:gridCol>
                <a:gridCol w="634440">
                  <a:extLst>
                    <a:ext uri="{9D8B030D-6E8A-4147-A177-3AD203B41FA5}">
                      <a16:colId xmlns:a16="http://schemas.microsoft.com/office/drawing/2014/main" val="1533107764"/>
                    </a:ext>
                  </a:extLst>
                </a:gridCol>
              </a:tblGrid>
              <a:tr h="219075">
                <a:tc>
                  <a:txBody>
                    <a:bodyPr/>
                    <a:lstStyle/>
                    <a:p>
                      <a:pPr algn="l" fontAlgn="b"/>
                      <a:r>
                        <a:rPr lang="en-US" sz="1200" u="none" strike="noStrike">
                          <a:effectLst/>
                        </a:rPr>
                        <a:t>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2018</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2019</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2020</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2021</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2022</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2023</a:t>
                      </a:r>
                      <a:endParaRPr lang="en-US" sz="1200" b="1" i="0" u="none" strike="noStrike">
                        <a:solidFill>
                          <a:srgbClr val="000000"/>
                        </a:solidFill>
                        <a:effectLst/>
                        <a:latin typeface="Segoe UI" panose="020B0502040204020203" pitchFamily="34" charset="0"/>
                      </a:endParaRPr>
                    </a:p>
                  </a:txBody>
                  <a:tcPr marL="9525" marR="9525" marT="9525" marB="0" anchor="b"/>
                </a:tc>
                <a:tc>
                  <a:txBody>
                    <a:bodyPr/>
                    <a:lstStyle/>
                    <a:p>
                      <a:pPr algn="r" fontAlgn="b"/>
                      <a:r>
                        <a:rPr lang="en-US" sz="1200" u="none" strike="noStrike">
                          <a:effectLst/>
                        </a:rPr>
                        <a:t>2024</a:t>
                      </a:r>
                      <a:endParaRPr lang="en-US" sz="1200" b="1" i="0" u="none" strike="noStrike">
                        <a:solidFill>
                          <a:srgbClr val="000000"/>
                        </a:solidFill>
                        <a:effectLst/>
                        <a:latin typeface="Segoe UI" panose="020B0502040204020203" pitchFamily="34" charset="0"/>
                      </a:endParaRPr>
                    </a:p>
                  </a:txBody>
                  <a:tcPr marL="9525" marR="9525" marT="9525" marB="0" anchor="b"/>
                </a:tc>
                <a:extLst>
                  <a:ext uri="{0D108BD9-81ED-4DB2-BD59-A6C34878D82A}">
                    <a16:rowId xmlns:a16="http://schemas.microsoft.com/office/drawing/2014/main" val="3214839217"/>
                  </a:ext>
                </a:extLst>
              </a:tr>
              <a:tr h="219075">
                <a:tc>
                  <a:txBody>
                    <a:bodyPr/>
                    <a:lstStyle/>
                    <a:p>
                      <a:pPr algn="l" fontAlgn="b"/>
                      <a:r>
                        <a:rPr lang="en-US" sz="1200" u="none" strike="noStrike">
                          <a:effectLst/>
                        </a:rPr>
                        <a:t>CRR Balancing Account Amount</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65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$113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53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$112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299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261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239 </a:t>
                      </a:r>
                      <a:endParaRPr lang="en-US" sz="1200" b="0" i="0" u="none" strike="noStrike">
                        <a:solidFill>
                          <a:srgbClr val="000000"/>
                        </a:solidFill>
                        <a:effectLst/>
                        <a:latin typeface="Segoe UI" panose="020B0502040204020203" pitchFamily="34" charset="0"/>
                      </a:endParaRPr>
                    </a:p>
                  </a:txBody>
                  <a:tcPr marL="9525" marR="9525" marT="9525" marB="0" anchor="b"/>
                </a:tc>
                <a:extLst>
                  <a:ext uri="{0D108BD9-81ED-4DB2-BD59-A6C34878D82A}">
                    <a16:rowId xmlns:a16="http://schemas.microsoft.com/office/drawing/2014/main" val="4181385528"/>
                  </a:ext>
                </a:extLst>
              </a:tr>
              <a:tr h="219075">
                <a:tc>
                  <a:txBody>
                    <a:bodyPr/>
                    <a:lstStyle/>
                    <a:p>
                      <a:pPr algn="l" fontAlgn="b"/>
                      <a:r>
                        <a:rPr lang="en-US" sz="1200" u="none" strike="noStrike">
                          <a:effectLst/>
                        </a:rPr>
                        <a:t>CRR Monthly Revenue Non-Zonal Amount</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$138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$138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$150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$236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416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515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519 </a:t>
                      </a:r>
                      <a:endParaRPr lang="en-US" sz="1200" b="0" i="0" u="none" strike="noStrike">
                        <a:solidFill>
                          <a:srgbClr val="000000"/>
                        </a:solidFill>
                        <a:effectLst/>
                        <a:latin typeface="Segoe UI" panose="020B0502040204020203" pitchFamily="34" charset="0"/>
                      </a:endParaRPr>
                    </a:p>
                  </a:txBody>
                  <a:tcPr marL="9525" marR="9525" marT="9525" marB="0" anchor="b"/>
                </a:tc>
                <a:extLst>
                  <a:ext uri="{0D108BD9-81ED-4DB2-BD59-A6C34878D82A}">
                    <a16:rowId xmlns:a16="http://schemas.microsoft.com/office/drawing/2014/main" val="4075529079"/>
                  </a:ext>
                </a:extLst>
              </a:tr>
              <a:tr h="219075">
                <a:tc>
                  <a:txBody>
                    <a:bodyPr/>
                    <a:lstStyle/>
                    <a:p>
                      <a:pPr algn="l" fontAlgn="b"/>
                      <a:r>
                        <a:rPr lang="en-US" sz="1200" u="none" strike="noStrike">
                          <a:effectLst/>
                        </a:rPr>
                        <a:t>CRR Monthly Revenue Zonal Amount</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$392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$475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$575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$595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681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927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$1,190 </a:t>
                      </a:r>
                      <a:endParaRPr lang="en-US" sz="1200" b="0" i="0" u="none" strike="noStrike">
                        <a:solidFill>
                          <a:srgbClr val="000000"/>
                        </a:solidFill>
                        <a:effectLst/>
                        <a:latin typeface="Segoe UI" panose="020B0502040204020203" pitchFamily="34" charset="0"/>
                      </a:endParaRPr>
                    </a:p>
                  </a:txBody>
                  <a:tcPr marL="9525" marR="9525" marT="9525" marB="0" anchor="b"/>
                </a:tc>
                <a:extLst>
                  <a:ext uri="{0D108BD9-81ED-4DB2-BD59-A6C34878D82A}">
                    <a16:rowId xmlns:a16="http://schemas.microsoft.com/office/drawing/2014/main" val="491182049"/>
                  </a:ext>
                </a:extLst>
              </a:tr>
              <a:tr h="219075">
                <a:tc>
                  <a:txBody>
                    <a:bodyPr/>
                    <a:lstStyle/>
                    <a:p>
                      <a:pPr algn="l" fontAlgn="b"/>
                      <a:r>
                        <a:rPr lang="en-US" sz="1200" u="none" strike="noStrike">
                          <a:effectLst/>
                        </a:rPr>
                        <a:t>Total</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$595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$725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$779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$943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$ 1,396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a:effectLst/>
                        </a:rPr>
                        <a:t> $ 1,703 </a:t>
                      </a:r>
                      <a:endParaRPr lang="en-US" sz="1200" b="0" i="0" u="none" strike="noStrike">
                        <a:solidFill>
                          <a:srgbClr val="000000"/>
                        </a:solidFill>
                        <a:effectLst/>
                        <a:latin typeface="Segoe UI" panose="020B0502040204020203" pitchFamily="34" charset="0"/>
                      </a:endParaRPr>
                    </a:p>
                  </a:txBody>
                  <a:tcPr marL="9525" marR="9525" marT="9525" marB="0" anchor="b"/>
                </a:tc>
                <a:tc>
                  <a:txBody>
                    <a:bodyPr/>
                    <a:lstStyle/>
                    <a:p>
                      <a:pPr algn="l" fontAlgn="b"/>
                      <a:r>
                        <a:rPr lang="en-US" sz="1200" u="none" strike="noStrike" dirty="0">
                          <a:effectLst/>
                        </a:rPr>
                        <a:t> $1,949 </a:t>
                      </a:r>
                      <a:endParaRPr lang="en-US" sz="1200" b="0" i="0" u="none" strike="noStrike" dirty="0">
                        <a:solidFill>
                          <a:srgbClr val="000000"/>
                        </a:solidFill>
                        <a:effectLst/>
                        <a:latin typeface="Segoe UI" panose="020B0502040204020203" pitchFamily="34" charset="0"/>
                      </a:endParaRPr>
                    </a:p>
                  </a:txBody>
                  <a:tcPr marL="9525" marR="9525" marT="9525" marB="0" anchor="b"/>
                </a:tc>
                <a:extLst>
                  <a:ext uri="{0D108BD9-81ED-4DB2-BD59-A6C34878D82A}">
                    <a16:rowId xmlns:a16="http://schemas.microsoft.com/office/drawing/2014/main" val="915099171"/>
                  </a:ext>
                </a:extLst>
              </a:tr>
            </a:tbl>
          </a:graphicData>
        </a:graphic>
      </p:graphicFrame>
    </p:spTree>
    <p:extLst>
      <p:ext uri="{BB962C8B-B14F-4D97-AF65-F5344CB8AC3E}">
        <p14:creationId xmlns:p14="http://schemas.microsoft.com/office/powerpoint/2010/main" val="53021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5E07-5272-B385-C0F3-524BDDFCCF7B}"/>
              </a:ext>
            </a:extLst>
          </p:cNvPr>
          <p:cNvSpPr>
            <a:spLocks noGrp="1"/>
          </p:cNvSpPr>
          <p:nvPr>
            <p:ph type="title"/>
          </p:nvPr>
        </p:nvSpPr>
        <p:spPr/>
        <p:txBody>
          <a:bodyPr/>
          <a:lstStyle/>
          <a:p>
            <a:r>
              <a:rPr lang="en-US" dirty="0"/>
              <a:t>Historical TCOS</a:t>
            </a:r>
          </a:p>
        </p:txBody>
      </p:sp>
      <p:sp>
        <p:nvSpPr>
          <p:cNvPr id="4" name="Slide Number Placeholder 3">
            <a:extLst>
              <a:ext uri="{FF2B5EF4-FFF2-40B4-BE49-F238E27FC236}">
                <a16:creationId xmlns:a16="http://schemas.microsoft.com/office/drawing/2014/main" id="{FDF2173C-9BE7-1AC0-1032-404250C01809}"/>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6" name="Table 5">
            <a:extLst>
              <a:ext uri="{FF2B5EF4-FFF2-40B4-BE49-F238E27FC236}">
                <a16:creationId xmlns:a16="http://schemas.microsoft.com/office/drawing/2014/main" id="{17CCE50A-4B27-E4F9-0F00-33CBFB2A9625}"/>
              </a:ext>
            </a:extLst>
          </p:cNvPr>
          <p:cNvGraphicFramePr>
            <a:graphicFrameLocks noGrp="1"/>
          </p:cNvGraphicFramePr>
          <p:nvPr>
            <p:extLst>
              <p:ext uri="{D42A27DB-BD31-4B8C-83A1-F6EECF244321}">
                <p14:modId xmlns:p14="http://schemas.microsoft.com/office/powerpoint/2010/main" val="939176616"/>
              </p:ext>
            </p:extLst>
          </p:nvPr>
        </p:nvGraphicFramePr>
        <p:xfrm>
          <a:off x="381000" y="1006603"/>
          <a:ext cx="5353762" cy="4365537"/>
        </p:xfrm>
        <a:graphic>
          <a:graphicData uri="http://schemas.openxmlformats.org/drawingml/2006/table">
            <a:tbl>
              <a:tblPr/>
              <a:tblGrid>
                <a:gridCol w="416331">
                  <a:extLst>
                    <a:ext uri="{9D8B030D-6E8A-4147-A177-3AD203B41FA5}">
                      <a16:colId xmlns:a16="http://schemas.microsoft.com/office/drawing/2014/main" val="4102430598"/>
                    </a:ext>
                  </a:extLst>
                </a:gridCol>
                <a:gridCol w="429342">
                  <a:extLst>
                    <a:ext uri="{9D8B030D-6E8A-4147-A177-3AD203B41FA5}">
                      <a16:colId xmlns:a16="http://schemas.microsoft.com/office/drawing/2014/main" val="4221738605"/>
                    </a:ext>
                  </a:extLst>
                </a:gridCol>
                <a:gridCol w="988787">
                  <a:extLst>
                    <a:ext uri="{9D8B030D-6E8A-4147-A177-3AD203B41FA5}">
                      <a16:colId xmlns:a16="http://schemas.microsoft.com/office/drawing/2014/main" val="510099867"/>
                    </a:ext>
                  </a:extLst>
                </a:gridCol>
                <a:gridCol w="513909">
                  <a:extLst>
                    <a:ext uri="{9D8B030D-6E8A-4147-A177-3AD203B41FA5}">
                      <a16:colId xmlns:a16="http://schemas.microsoft.com/office/drawing/2014/main" val="2501839201"/>
                    </a:ext>
                  </a:extLst>
                </a:gridCol>
                <a:gridCol w="871694">
                  <a:extLst>
                    <a:ext uri="{9D8B030D-6E8A-4147-A177-3AD203B41FA5}">
                      <a16:colId xmlns:a16="http://schemas.microsoft.com/office/drawing/2014/main" val="1555636281"/>
                    </a:ext>
                  </a:extLst>
                </a:gridCol>
                <a:gridCol w="500899">
                  <a:extLst>
                    <a:ext uri="{9D8B030D-6E8A-4147-A177-3AD203B41FA5}">
                      <a16:colId xmlns:a16="http://schemas.microsoft.com/office/drawing/2014/main" val="2891204324"/>
                    </a:ext>
                  </a:extLst>
                </a:gridCol>
                <a:gridCol w="1079860">
                  <a:extLst>
                    <a:ext uri="{9D8B030D-6E8A-4147-A177-3AD203B41FA5}">
                      <a16:colId xmlns:a16="http://schemas.microsoft.com/office/drawing/2014/main" val="1767592065"/>
                    </a:ext>
                  </a:extLst>
                </a:gridCol>
                <a:gridCol w="552940">
                  <a:extLst>
                    <a:ext uri="{9D8B030D-6E8A-4147-A177-3AD203B41FA5}">
                      <a16:colId xmlns:a16="http://schemas.microsoft.com/office/drawing/2014/main" val="4163903630"/>
                    </a:ext>
                  </a:extLst>
                </a:gridCol>
              </a:tblGrid>
              <a:tr h="162170">
                <a:tc gridSpan="8">
                  <a:txBody>
                    <a:bodyPr/>
                    <a:lstStyle/>
                    <a:p>
                      <a:pPr algn="ctr" fontAlgn="b"/>
                      <a:r>
                        <a:rPr lang="en-US" sz="1000" b="1" i="0" u="none" strike="noStrike" dirty="0">
                          <a:solidFill>
                            <a:srgbClr val="000000"/>
                          </a:solidFill>
                          <a:effectLst/>
                          <a:latin typeface="Times New Roman" panose="02020603050405020304" pitchFamily="18" charset="0"/>
                        </a:rPr>
                        <a:t>Wholesale Transmission Rates and Charges in ERCOT</a:t>
                      </a:r>
                    </a:p>
                  </a:txBody>
                  <a:tcPr marL="6487" marR="6487" marT="64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33640100"/>
                  </a:ext>
                </a:extLst>
              </a:tr>
              <a:tr h="297095">
                <a:tc>
                  <a:txBody>
                    <a:bodyPr/>
                    <a:lstStyle/>
                    <a:p>
                      <a:pPr algn="ctr" fontAlgn="b"/>
                      <a:r>
                        <a:rPr lang="en-US" sz="1000" b="0" i="0" u="sng" strike="noStrike">
                          <a:solidFill>
                            <a:srgbClr val="000000"/>
                          </a:solidFill>
                          <a:effectLst/>
                          <a:latin typeface="Times New Roman" panose="02020603050405020304" pitchFamily="18" charset="0"/>
                        </a:rPr>
                        <a:t>Matrix</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Matrix</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Postage Stamp Rate</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 Rate</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4CP Load</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 Load</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Transmission Charges</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sng" strike="noStrike">
                          <a:solidFill>
                            <a:srgbClr val="000000"/>
                          </a:solidFill>
                          <a:effectLst/>
                          <a:latin typeface="Times New Roman" panose="02020603050405020304" pitchFamily="18" charset="0"/>
                        </a:rPr>
                        <a:t>% Charges</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509287891"/>
                  </a:ext>
                </a:extLst>
              </a:tr>
              <a:tr h="162170">
                <a:tc>
                  <a:txBody>
                    <a:bodyPr/>
                    <a:lstStyle/>
                    <a:p>
                      <a:pPr algn="ctr" fontAlgn="b"/>
                      <a:r>
                        <a:rPr lang="en-US" sz="1000" b="0" i="0" u="sng" strike="noStrike">
                          <a:solidFill>
                            <a:srgbClr val="000000"/>
                          </a:solidFill>
                          <a:effectLst/>
                          <a:latin typeface="Times New Roman" panose="02020603050405020304" pitchFamily="18" charset="0"/>
                        </a:rPr>
                        <a:t>DN</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sng" strike="noStrike">
                          <a:solidFill>
                            <a:srgbClr val="000000"/>
                          </a:solidFill>
                          <a:effectLst/>
                          <a:latin typeface="Times New Roman" panose="02020603050405020304" pitchFamily="18" charset="0"/>
                        </a:rPr>
                        <a:t>Year</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Times New Roman" panose="02020603050405020304" pitchFamily="18" charset="0"/>
                        </a:rPr>
                        <a:t>(a)</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sng" strike="noStrike">
                          <a:solidFill>
                            <a:srgbClr val="000000"/>
                          </a:solidFill>
                          <a:effectLst/>
                          <a:latin typeface="Times New Roman" panose="02020603050405020304" pitchFamily="18" charset="0"/>
                        </a:rPr>
                        <a:t>Change</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Times New Roman" panose="02020603050405020304" pitchFamily="18" charset="0"/>
                        </a:rPr>
                        <a:t>(b)</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sng" strike="noStrike">
                          <a:solidFill>
                            <a:srgbClr val="000000"/>
                          </a:solidFill>
                          <a:effectLst/>
                          <a:latin typeface="Times New Roman" panose="02020603050405020304" pitchFamily="18" charset="0"/>
                        </a:rPr>
                        <a:t>Change</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Times New Roman" panose="02020603050405020304" pitchFamily="18" charset="0"/>
                        </a:rPr>
                        <a:t>(c) = (a) * (b)</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sng" strike="noStrike">
                          <a:solidFill>
                            <a:srgbClr val="000000"/>
                          </a:solidFill>
                          <a:effectLst/>
                          <a:latin typeface="Times New Roman" panose="02020603050405020304" pitchFamily="18" charset="0"/>
                        </a:rPr>
                        <a:t>Change</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6983649"/>
                  </a:ext>
                </a:extLst>
              </a:tr>
              <a:tr h="162170">
                <a:tc>
                  <a:txBody>
                    <a:bodyPr/>
                    <a:lstStyle/>
                    <a:p>
                      <a:pPr algn="ctr" fontAlgn="b"/>
                      <a:r>
                        <a:rPr lang="en-US" sz="1000" b="0" i="0" u="none" strike="noStrike">
                          <a:solidFill>
                            <a:srgbClr val="000000"/>
                          </a:solidFill>
                          <a:effectLst/>
                          <a:latin typeface="Times New Roman" panose="02020603050405020304" pitchFamily="18" charset="0"/>
                        </a:rPr>
                        <a:t>56050</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2024</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$66.76</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-0.8%</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83,685,241.4 </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8.9%</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$5,586,575,524</a:t>
                      </a:r>
                    </a:p>
                  </a:txBody>
                  <a:tcPr marL="6487" marR="6487" marT="648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8.0%</a:t>
                      </a:r>
                    </a:p>
                  </a:txBody>
                  <a:tcPr marL="6487" marR="6487" marT="648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983688913"/>
                  </a:ext>
                </a:extLst>
              </a:tr>
              <a:tr h="162170">
                <a:tc>
                  <a:txBody>
                    <a:bodyPr/>
                    <a:lstStyle/>
                    <a:p>
                      <a:pPr algn="l" fontAlgn="b"/>
                      <a:r>
                        <a:rPr lang="en-US" sz="1000" b="0" i="0" u="none" strike="noStrike">
                          <a:solidFill>
                            <a:srgbClr val="000000"/>
                          </a:solidFill>
                          <a:effectLst/>
                          <a:latin typeface="Times New Roman" panose="02020603050405020304" pitchFamily="18" charset="0"/>
                        </a:rPr>
                        <a:t>54507*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2023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$67.30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4.7%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76,848,305.7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6.0%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$5,171,739,736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11.0%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03313217"/>
                  </a:ext>
                </a:extLst>
              </a:tr>
              <a:tr h="162170">
                <a:tc>
                  <a:txBody>
                    <a:bodyPr/>
                    <a:lstStyle/>
                    <a:p>
                      <a:pPr algn="ctr" fontAlgn="b"/>
                      <a:r>
                        <a:rPr lang="en-US" sz="1000" b="0" i="0" u="none" strike="noStrike">
                          <a:solidFill>
                            <a:srgbClr val="000000"/>
                          </a:solidFill>
                          <a:effectLst/>
                          <a:latin typeface="Times New Roman" panose="02020603050405020304" pitchFamily="18" charset="0"/>
                        </a:rPr>
                        <a:t>52989</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2022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$64.29</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72,490,325.3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$4,660,557,131</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12.3%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00383260"/>
                  </a:ext>
                </a:extLst>
              </a:tr>
              <a:tr h="162170">
                <a:tc>
                  <a:txBody>
                    <a:bodyPr/>
                    <a:lstStyle/>
                    <a:p>
                      <a:pPr algn="l" fontAlgn="b"/>
                      <a:r>
                        <a:rPr lang="en-US" sz="1000" b="0" i="0" u="none" strike="noStrike">
                          <a:solidFill>
                            <a:srgbClr val="000000"/>
                          </a:solidFill>
                          <a:effectLst/>
                          <a:latin typeface="Times New Roman" panose="02020603050405020304" pitchFamily="18" charset="0"/>
                        </a:rPr>
                        <a:t>51612*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2021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$58.50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70,937,625.2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$4,149,860,060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32325705"/>
                  </a:ext>
                </a:extLst>
              </a:tr>
              <a:tr h="162170">
                <a:tc>
                  <a:txBody>
                    <a:bodyPr/>
                    <a:lstStyle/>
                    <a:p>
                      <a:pPr algn="r" fontAlgn="b"/>
                      <a:r>
                        <a:rPr lang="en-US" sz="1000" b="0" i="0" u="none" strike="noStrike">
                          <a:solidFill>
                            <a:srgbClr val="000000"/>
                          </a:solidFill>
                          <a:effectLst/>
                          <a:latin typeface="Times New Roman" panose="02020603050405020304" pitchFamily="18" charset="0"/>
                        </a:rPr>
                        <a:t>50333</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2020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$54.28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70,980,872.4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$3,852,813,554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73298793"/>
                  </a:ext>
                </a:extLst>
              </a:tr>
              <a:tr h="162170">
                <a:tc>
                  <a:txBody>
                    <a:bodyPr/>
                    <a:lstStyle/>
                    <a:p>
                      <a:pPr algn="r" fontAlgn="b"/>
                      <a:r>
                        <a:rPr lang="en-US" sz="1000" b="0" i="0" u="none" strike="noStrike">
                          <a:solidFill>
                            <a:srgbClr val="000000"/>
                          </a:solidFill>
                          <a:effectLst/>
                          <a:latin typeface="Times New Roman" panose="02020603050405020304" pitchFamily="18" charset="0"/>
                        </a:rPr>
                        <a:t>48928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2019</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$54.57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69,368,963.5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$3,785,308,370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66054632"/>
                  </a:ext>
                </a:extLst>
              </a:tr>
              <a:tr h="162170">
                <a:tc>
                  <a:txBody>
                    <a:bodyPr/>
                    <a:lstStyle/>
                    <a:p>
                      <a:pPr algn="r" fontAlgn="b"/>
                      <a:r>
                        <a:rPr lang="en-US" sz="1000" b="0" i="0" u="none" strike="noStrike">
                          <a:solidFill>
                            <a:srgbClr val="000000"/>
                          </a:solidFill>
                          <a:effectLst/>
                          <a:latin typeface="Times New Roman" panose="02020603050405020304" pitchFamily="18" charset="0"/>
                        </a:rPr>
                        <a:t>47777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$53.58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67,273,101.1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-0.6%</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$3,604,682,776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0.6%</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01738352"/>
                  </a:ext>
                </a:extLst>
              </a:tr>
              <a:tr h="162170">
                <a:tc>
                  <a:txBody>
                    <a:bodyPr/>
                    <a:lstStyle/>
                    <a:p>
                      <a:pPr algn="r" fontAlgn="b"/>
                      <a:r>
                        <a:rPr lang="en-US" sz="1000" b="0" i="0" u="none" strike="noStrike">
                          <a:solidFill>
                            <a:srgbClr val="000000"/>
                          </a:solidFill>
                          <a:effectLst/>
                          <a:latin typeface="Times New Roman" panose="02020603050405020304" pitchFamily="18" charset="0"/>
                        </a:rPr>
                        <a:t>46604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$52.91</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4.8%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67,690,205.6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$3,581,817,753</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202971573"/>
                  </a:ext>
                </a:extLst>
              </a:tr>
              <a:tr h="162170">
                <a:tc>
                  <a:txBody>
                    <a:bodyPr/>
                    <a:lstStyle/>
                    <a:p>
                      <a:pPr algn="r" fontAlgn="b"/>
                      <a:r>
                        <a:rPr lang="en-US" sz="1000" b="0" i="0" u="none" strike="noStrike">
                          <a:solidFill>
                            <a:srgbClr val="000000"/>
                          </a:solidFill>
                          <a:effectLst/>
                          <a:latin typeface="Times New Roman" panose="02020603050405020304" pitchFamily="18" charset="0"/>
                        </a:rPr>
                        <a:t>45382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2016</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$50.48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66,036,438.6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$3,333,519,422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12.8%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92298476"/>
                  </a:ext>
                </a:extLst>
              </a:tr>
              <a:tr h="162170">
                <a:tc>
                  <a:txBody>
                    <a:bodyPr/>
                    <a:lstStyle/>
                    <a:p>
                      <a:pPr algn="r" fontAlgn="b"/>
                      <a:r>
                        <a:rPr lang="en-US" sz="1000" b="0" i="0" u="none" strike="noStrike">
                          <a:solidFill>
                            <a:srgbClr val="000000"/>
                          </a:solidFill>
                          <a:effectLst/>
                          <a:latin typeface="Times New Roman" panose="02020603050405020304" pitchFamily="18" charset="0"/>
                        </a:rPr>
                        <a:t>43881</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$46.40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13.0%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63,680,709.6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$2,955,016,343</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10.2%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47960986"/>
                  </a:ext>
                </a:extLst>
              </a:tr>
              <a:tr h="162170">
                <a:tc>
                  <a:txBody>
                    <a:bodyPr/>
                    <a:lstStyle/>
                    <a:p>
                      <a:pPr algn="r" fontAlgn="b"/>
                      <a:r>
                        <a:rPr lang="en-US" sz="1000" b="0" i="0" u="none" strike="noStrike">
                          <a:solidFill>
                            <a:srgbClr val="000000"/>
                          </a:solidFill>
                          <a:effectLst/>
                          <a:latin typeface="Times New Roman" panose="02020603050405020304" pitchFamily="18" charset="0"/>
                        </a:rPr>
                        <a:t>42062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$41.08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32.7%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65,250,196.8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$2,680,360,767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31.2%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90060920"/>
                  </a:ext>
                </a:extLst>
              </a:tr>
              <a:tr h="162170">
                <a:tc>
                  <a:txBody>
                    <a:bodyPr/>
                    <a:lstStyle/>
                    <a:p>
                      <a:pPr algn="r" fontAlgn="b"/>
                      <a:r>
                        <a:rPr lang="en-US" sz="1000" b="0" i="0" u="none" strike="noStrike">
                          <a:solidFill>
                            <a:srgbClr val="000000"/>
                          </a:solidFill>
                          <a:effectLst/>
                          <a:latin typeface="Times New Roman" panose="02020603050405020304" pitchFamily="18" charset="0"/>
                        </a:rPr>
                        <a:t>40946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$30.95</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66,014,375.9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1.6%</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$2,043,144,934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77262751"/>
                  </a:ext>
                </a:extLst>
              </a:tr>
              <a:tr h="162170">
                <a:tc>
                  <a:txBody>
                    <a:bodyPr/>
                    <a:lstStyle/>
                    <a:p>
                      <a:pPr algn="r" fontAlgn="b"/>
                      <a:r>
                        <a:rPr lang="en-US" sz="1000" b="0" i="0" u="none" strike="noStrike">
                          <a:solidFill>
                            <a:srgbClr val="000000"/>
                          </a:solidFill>
                          <a:effectLst/>
                          <a:latin typeface="Times New Roman" panose="02020603050405020304" pitchFamily="18" charset="0"/>
                        </a:rPr>
                        <a:t>39916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$29.36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4.5%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64,992,452.1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5.9%</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$1,908,411,522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10.7%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0032954"/>
                  </a:ext>
                </a:extLst>
              </a:tr>
              <a:tr h="162170">
                <a:tc>
                  <a:txBody>
                    <a:bodyPr/>
                    <a:lstStyle/>
                    <a:p>
                      <a:pPr algn="r" fontAlgn="b"/>
                      <a:r>
                        <a:rPr lang="en-US" sz="1000" b="0" i="0" u="none" strike="noStrike">
                          <a:solidFill>
                            <a:srgbClr val="000000"/>
                          </a:solidFill>
                          <a:effectLst/>
                          <a:latin typeface="Times New Roman" panose="02020603050405020304" pitchFamily="18" charset="0"/>
                        </a:rPr>
                        <a:t>38900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$28.09</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61,368,962.6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$1,723,854,160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97571765"/>
                  </a:ext>
                </a:extLst>
              </a:tr>
              <a:tr h="162170">
                <a:tc>
                  <a:txBody>
                    <a:bodyPr/>
                    <a:lstStyle/>
                    <a:p>
                      <a:pPr algn="r" fontAlgn="b"/>
                      <a:r>
                        <a:rPr lang="en-US" sz="1000" b="0" i="0" u="none" strike="noStrike">
                          <a:solidFill>
                            <a:srgbClr val="000000"/>
                          </a:solidFill>
                          <a:effectLst/>
                          <a:latin typeface="Times New Roman" panose="02020603050405020304" pitchFamily="18" charset="0"/>
                        </a:rPr>
                        <a:t>37680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2010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$26.05</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60,858,331.4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$1,585,268,854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304262270"/>
                  </a:ext>
                </a:extLst>
              </a:tr>
              <a:tr h="162170">
                <a:tc>
                  <a:txBody>
                    <a:bodyPr/>
                    <a:lstStyle/>
                    <a:p>
                      <a:pPr algn="r" fontAlgn="b"/>
                      <a:r>
                        <a:rPr lang="en-US" sz="1000" b="0" i="0" u="none" strike="noStrike">
                          <a:solidFill>
                            <a:srgbClr val="000000"/>
                          </a:solidFill>
                          <a:effectLst/>
                          <a:latin typeface="Times New Roman" panose="02020603050405020304" pitchFamily="18" charset="0"/>
                        </a:rPr>
                        <a:t>36374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2009</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$25.13</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10.5%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59,819,399.9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$1,502,986,350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14.7%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22553408"/>
                  </a:ext>
                </a:extLst>
              </a:tr>
              <a:tr h="162170">
                <a:tc>
                  <a:txBody>
                    <a:bodyPr/>
                    <a:lstStyle/>
                    <a:p>
                      <a:pPr algn="r" fontAlgn="b"/>
                      <a:r>
                        <a:rPr lang="en-US" sz="1000" b="0" i="0" u="none" strike="noStrike">
                          <a:solidFill>
                            <a:srgbClr val="000000"/>
                          </a:solidFill>
                          <a:effectLst/>
                          <a:latin typeface="Times New Roman" panose="02020603050405020304" pitchFamily="18" charset="0"/>
                        </a:rPr>
                        <a:t>35011</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$22.73</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57,650,014.9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$1,310,253,397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4.3%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36368722"/>
                  </a:ext>
                </a:extLst>
              </a:tr>
              <a:tr h="162170">
                <a:tc>
                  <a:txBody>
                    <a:bodyPr/>
                    <a:lstStyle/>
                    <a:p>
                      <a:pPr algn="r" fontAlgn="b"/>
                      <a:r>
                        <a:rPr lang="en-US" sz="1000" b="0" i="0" u="none" strike="noStrike">
                          <a:solidFill>
                            <a:srgbClr val="000000"/>
                          </a:solidFill>
                          <a:effectLst/>
                          <a:latin typeface="Times New Roman" panose="02020603050405020304" pitchFamily="18" charset="0"/>
                        </a:rPr>
                        <a:t>33550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$21.08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5.9%</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59,611,096.1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$1,256,430,226</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791946255"/>
                  </a:ext>
                </a:extLst>
              </a:tr>
              <a:tr h="162170">
                <a:tc>
                  <a:txBody>
                    <a:bodyPr/>
                    <a:lstStyle/>
                    <a:p>
                      <a:pPr algn="r" fontAlgn="b"/>
                      <a:r>
                        <a:rPr lang="en-US" sz="1000" b="0" i="0" u="none" strike="noStrike">
                          <a:solidFill>
                            <a:srgbClr val="000000"/>
                          </a:solidFill>
                          <a:effectLst/>
                          <a:latin typeface="Times New Roman" panose="02020603050405020304" pitchFamily="18" charset="0"/>
                        </a:rPr>
                        <a:t>32084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2006</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$19.90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0.3%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58,858,282.1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5.0%</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$1,171,039,672</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11784795"/>
                  </a:ext>
                </a:extLst>
              </a:tr>
              <a:tr h="162170">
                <a:tc>
                  <a:txBody>
                    <a:bodyPr/>
                    <a:lstStyle/>
                    <a:p>
                      <a:pPr algn="r" fontAlgn="b"/>
                      <a:r>
                        <a:rPr lang="en-US" sz="1000" b="0" i="0" u="none" strike="noStrike">
                          <a:solidFill>
                            <a:srgbClr val="000000"/>
                          </a:solidFill>
                          <a:effectLst/>
                          <a:latin typeface="Times New Roman" panose="02020603050405020304" pitchFamily="18" charset="0"/>
                        </a:rPr>
                        <a:t>30474</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$19.85</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3.1%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56,040,200.6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$1,112,159,251</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5.5%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7829595"/>
                  </a:ext>
                </a:extLst>
              </a:tr>
              <a:tr h="162170">
                <a:tc>
                  <a:txBody>
                    <a:bodyPr/>
                    <a:lstStyle/>
                    <a:p>
                      <a:pPr algn="r" fontAlgn="b"/>
                      <a:r>
                        <a:rPr lang="en-US" sz="1000" b="0" i="0" u="none" strike="noStrike">
                          <a:solidFill>
                            <a:srgbClr val="000000"/>
                          </a:solidFill>
                          <a:effectLst/>
                          <a:latin typeface="Times New Roman" panose="02020603050405020304" pitchFamily="18" charset="0"/>
                        </a:rPr>
                        <a:t>28937</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$19.25</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8.2%</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54,788,344.7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2.4%</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$1,054,657,555</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10.8%</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663879622"/>
                  </a:ext>
                </a:extLst>
              </a:tr>
              <a:tr h="162170">
                <a:tc>
                  <a:txBody>
                    <a:bodyPr/>
                    <a:lstStyle/>
                    <a:p>
                      <a:pPr algn="r" fontAlgn="b"/>
                      <a:r>
                        <a:rPr lang="en-US" sz="1000" b="0" i="0" u="none" strike="noStrike">
                          <a:solidFill>
                            <a:srgbClr val="000000"/>
                          </a:solidFill>
                          <a:effectLst/>
                          <a:latin typeface="Times New Roman" panose="02020603050405020304" pitchFamily="18" charset="0"/>
                        </a:rPr>
                        <a:t>26950</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en-US" sz="1000" b="0" i="0" u="none" strike="noStrike">
                          <a:solidFill>
                            <a:srgbClr val="000000"/>
                          </a:solidFill>
                          <a:effectLst/>
                          <a:latin typeface="Times New Roman" panose="02020603050405020304" pitchFamily="18" charset="0"/>
                        </a:rPr>
                        <a:t>2003</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000" b="1" i="0" u="none" strike="noStrike">
                          <a:solidFill>
                            <a:srgbClr val="000000"/>
                          </a:solidFill>
                          <a:effectLst/>
                          <a:latin typeface="Times New Roman" panose="02020603050405020304" pitchFamily="18" charset="0"/>
                        </a:rPr>
                        <a:t>$17.78</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7.1%</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l" fontAlgn="b"/>
                      <a:r>
                        <a:rPr lang="en-US" sz="1000" b="0" i="0" u="none" strike="noStrike">
                          <a:solidFill>
                            <a:srgbClr val="000000"/>
                          </a:solidFill>
                          <a:effectLst/>
                          <a:latin typeface="Times New Roman" panose="02020603050405020304" pitchFamily="18" charset="0"/>
                        </a:rPr>
                        <a:t>     53,520,537.1 </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1.5%</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r" fontAlgn="b"/>
                      <a:r>
                        <a:rPr lang="en-US" sz="1000" b="1" i="0" u="none" strike="noStrike">
                          <a:solidFill>
                            <a:srgbClr val="000000"/>
                          </a:solidFill>
                          <a:effectLst/>
                          <a:latin typeface="Times New Roman" panose="02020603050405020304" pitchFamily="18" charset="0"/>
                        </a:rPr>
                        <a:t>$951,854,189</a:t>
                      </a:r>
                    </a:p>
                  </a:txBody>
                  <a:tcPr marL="6487" marR="6487" marT="6487"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US" sz="1000" b="0" i="0" u="none" strike="noStrike">
                          <a:solidFill>
                            <a:srgbClr val="000000"/>
                          </a:solidFill>
                          <a:effectLst/>
                          <a:latin typeface="Times New Roman" panose="02020603050405020304" pitchFamily="18" charset="0"/>
                        </a:rPr>
                        <a:t>8.7%</a:t>
                      </a:r>
                    </a:p>
                  </a:txBody>
                  <a:tcPr marL="6487" marR="6487" marT="6487" marB="0" anchor="b">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48722038"/>
                  </a:ext>
                </a:extLst>
              </a:tr>
              <a:tr h="162170">
                <a:tc>
                  <a:txBody>
                    <a:bodyPr/>
                    <a:lstStyle/>
                    <a:p>
                      <a:pPr algn="r" fontAlgn="b"/>
                      <a:r>
                        <a:rPr lang="en-US" sz="1000" b="0" i="0" u="none" strike="noStrike">
                          <a:solidFill>
                            <a:srgbClr val="000000"/>
                          </a:solidFill>
                          <a:effectLst/>
                          <a:latin typeface="Times New Roman" panose="02020603050405020304" pitchFamily="18" charset="0"/>
                        </a:rPr>
                        <a:t>25002</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Times New Roman" panose="02020603050405020304" pitchFamily="18" charset="0"/>
                        </a:rPr>
                        <a:t>2002</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000" b="1" i="0" u="none" strike="noStrike">
                          <a:solidFill>
                            <a:srgbClr val="000000"/>
                          </a:solidFill>
                          <a:effectLst/>
                          <a:latin typeface="Times New Roman" panose="02020603050405020304" pitchFamily="18" charset="0"/>
                        </a:rPr>
                        <a:t>$16.61</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Times New Roman" panose="02020603050405020304" pitchFamily="18" charset="0"/>
                        </a:rPr>
                        <a:t> </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Times New Roman" panose="02020603050405020304" pitchFamily="18" charset="0"/>
                        </a:rPr>
                        <a:t>     52,727,134.8 </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Times New Roman" panose="02020603050405020304" pitchFamily="18" charset="0"/>
                        </a:rPr>
                        <a:t> </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000" b="1" i="0" u="none" strike="noStrike">
                          <a:solidFill>
                            <a:srgbClr val="000000"/>
                          </a:solidFill>
                          <a:effectLst/>
                          <a:latin typeface="Times New Roman" panose="02020603050405020304" pitchFamily="18" charset="0"/>
                        </a:rPr>
                        <a:t>$875,986,472</a:t>
                      </a:r>
                    </a:p>
                  </a:txBody>
                  <a:tcPr marL="6487" marR="6487" marT="648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487" marR="6487" marT="64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1387804"/>
                  </a:ext>
                </a:extLst>
              </a:tr>
            </a:tbl>
          </a:graphicData>
        </a:graphic>
      </p:graphicFrame>
      <p:graphicFrame>
        <p:nvGraphicFramePr>
          <p:cNvPr id="7" name="Chart 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579177796"/>
              </p:ext>
            </p:extLst>
          </p:nvPr>
        </p:nvGraphicFramePr>
        <p:xfrm>
          <a:off x="5825359" y="1673442"/>
          <a:ext cx="3318641" cy="255171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80881CBB-6D2B-DF44-A003-6DA6CBCCBE3F}"/>
              </a:ext>
            </a:extLst>
          </p:cNvPr>
          <p:cNvSpPr txBox="1"/>
          <p:nvPr/>
        </p:nvSpPr>
        <p:spPr>
          <a:xfrm>
            <a:off x="309399" y="5596658"/>
            <a:ext cx="8529801" cy="507831"/>
          </a:xfrm>
          <a:prstGeom prst="rect">
            <a:avLst/>
          </a:prstGeom>
          <a:noFill/>
        </p:spPr>
        <p:txBody>
          <a:bodyPr wrap="square">
            <a:spAutoFit/>
          </a:bodyPr>
          <a:lstStyle/>
          <a:p>
            <a:r>
              <a:rPr lang="en-US" sz="900" dirty="0"/>
              <a:t>The "postage stamp" rate represents the sum of the wholesale transmission rates of the TSPs in ERCOT. It is an annual rate per kilowatt of ERCOT average 4CP demand for access to the Texas transmission grid. The rates and charges change with each wholesale transmission rate proceeding, the amounts shown represent a snapshot of the rates and charges in effect at the time of the corresponding annual "matrix" docket.</a:t>
            </a:r>
          </a:p>
        </p:txBody>
      </p:sp>
    </p:spTree>
    <p:extLst>
      <p:ext uri="{BB962C8B-B14F-4D97-AF65-F5344CB8AC3E}">
        <p14:creationId xmlns:p14="http://schemas.microsoft.com/office/powerpoint/2010/main" val="122112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2371B-CA43-DBE3-78C9-407CAB2C83F8}"/>
              </a:ext>
            </a:extLst>
          </p:cNvPr>
          <p:cNvSpPr>
            <a:spLocks noGrp="1"/>
          </p:cNvSpPr>
          <p:nvPr>
            <p:ph type="title"/>
          </p:nvPr>
        </p:nvSpPr>
        <p:spPr/>
        <p:txBody>
          <a:bodyPr/>
          <a:lstStyle/>
          <a:p>
            <a:r>
              <a:rPr lang="en-US" dirty="0">
                <a:effectLst/>
                <a:latin typeface="Aptos" panose="020B0004020202020204" pitchFamily="34" charset="0"/>
                <a:ea typeface="Aptos" panose="020B0004020202020204" pitchFamily="34" charset="0"/>
                <a:cs typeface="Aptos" panose="020B0004020202020204" pitchFamily="34" charset="0"/>
              </a:rPr>
              <a:t>Relative Impact of Congestion on Load </a:t>
            </a:r>
            <a:r>
              <a:rPr lang="en-US" dirty="0">
                <a:latin typeface="Aptos" panose="020B0004020202020204" pitchFamily="34" charset="0"/>
                <a:ea typeface="Aptos" panose="020B0004020202020204" pitchFamily="34" charset="0"/>
                <a:cs typeface="Aptos" panose="020B0004020202020204" pitchFamily="34" charset="0"/>
              </a:rPr>
              <a:t>Z</a:t>
            </a:r>
            <a:r>
              <a:rPr lang="en-US" dirty="0">
                <a:effectLst/>
                <a:latin typeface="Aptos" panose="020B0004020202020204" pitchFamily="34" charset="0"/>
                <a:ea typeface="Aptos" panose="020B0004020202020204" pitchFamily="34" charset="0"/>
                <a:cs typeface="Aptos" panose="020B0004020202020204" pitchFamily="34" charset="0"/>
              </a:rPr>
              <a:t>one Prices by Class</a:t>
            </a:r>
            <a:endParaRPr lang="en-US" dirty="0"/>
          </a:p>
        </p:txBody>
      </p:sp>
      <p:sp>
        <p:nvSpPr>
          <p:cNvPr id="3" name="Content Placeholder 2">
            <a:extLst>
              <a:ext uri="{FF2B5EF4-FFF2-40B4-BE49-F238E27FC236}">
                <a16:creationId xmlns:a16="http://schemas.microsoft.com/office/drawing/2014/main" id="{773A08E1-79AE-AA2B-3BAC-8E9A4AE40889}"/>
              </a:ext>
            </a:extLst>
          </p:cNvPr>
          <p:cNvSpPr>
            <a:spLocks noGrp="1"/>
          </p:cNvSpPr>
          <p:nvPr>
            <p:ph idx="1"/>
          </p:nvPr>
        </p:nvSpPr>
        <p:spPr>
          <a:xfrm>
            <a:off x="304800" y="504849"/>
            <a:ext cx="8534400" cy="5894790"/>
          </a:xfrm>
        </p:spPr>
        <p:txBody>
          <a:bodyPr/>
          <a:lstStyle/>
          <a:p>
            <a:pPr marL="0" indent="0">
              <a:buNone/>
            </a:pPr>
            <a:r>
              <a:rPr lang="en-US" sz="1600" dirty="0">
                <a:solidFill>
                  <a:schemeClr val="tx2"/>
                </a:solidFill>
              </a:rPr>
              <a:t>During previous discussions on CARD proposals, stakeholders had requested analysis looking at the relative impact of congestion on Load Zone prices/energy costs.  Two different approaches were mentioned, both of which are included here: </a:t>
            </a:r>
          </a:p>
          <a:p>
            <a:pPr marL="0" indent="0">
              <a:buNone/>
            </a:pPr>
            <a:endParaRPr lang="en-US" sz="1400" dirty="0">
              <a:solidFill>
                <a:schemeClr val="tx2"/>
              </a:solidFill>
            </a:endParaRPr>
          </a:p>
          <a:p>
            <a:pPr>
              <a:buFont typeface="Wingdings" panose="05000000000000000000" pitchFamily="2" charset="2"/>
              <a:buChar char="§"/>
            </a:pPr>
            <a:r>
              <a:rPr lang="en-US" sz="1600" dirty="0">
                <a:solidFill>
                  <a:srgbClr val="5B6770"/>
                </a:solidFill>
              </a:rPr>
              <a:t>Study Period: 2018-2024 (7 years)</a:t>
            </a:r>
          </a:p>
          <a:p>
            <a:pPr>
              <a:buFont typeface="Wingdings" panose="05000000000000000000" pitchFamily="2" charset="2"/>
              <a:buChar char="§"/>
            </a:pPr>
            <a:r>
              <a:rPr lang="en-US" sz="1600" dirty="0">
                <a:solidFill>
                  <a:srgbClr val="5B6770"/>
                </a:solidFill>
              </a:rPr>
              <a:t>Approach 1:</a:t>
            </a:r>
          </a:p>
          <a:p>
            <a:pPr lvl="1"/>
            <a:r>
              <a:rPr lang="en-US" dirty="0"/>
              <a:t>For each load zone (</a:t>
            </a:r>
            <a:r>
              <a:rPr lang="en-US" sz="1200" dirty="0"/>
              <a:t>including South, West, North and Houston</a:t>
            </a:r>
            <a:r>
              <a:rPr lang="en-US" dirty="0"/>
              <a:t>):</a:t>
            </a:r>
          </a:p>
          <a:p>
            <a:pPr lvl="2"/>
            <a:r>
              <a:rPr lang="en-US" dirty="0"/>
              <a:t>A </a:t>
            </a:r>
            <a:r>
              <a:rPr lang="en-US" b="1" dirty="0"/>
              <a:t>“cost” </a:t>
            </a:r>
            <a:r>
              <a:rPr lang="en-US" dirty="0"/>
              <a:t>is calculated as the (</a:t>
            </a:r>
            <a:r>
              <a:rPr lang="en-US" b="1" dirty="0"/>
              <a:t>Load Zone Price – Hub Price)* total Load </a:t>
            </a:r>
            <a:r>
              <a:rPr lang="en-US" dirty="0"/>
              <a:t>with the settlement interval granularity (15min). Note that this </a:t>
            </a:r>
            <a:r>
              <a:rPr lang="en-US" b="1" dirty="0"/>
              <a:t>“cost” </a:t>
            </a:r>
            <a:r>
              <a:rPr lang="en-US" dirty="0"/>
              <a:t>may be negative.</a:t>
            </a:r>
          </a:p>
          <a:p>
            <a:pPr lvl="2"/>
            <a:r>
              <a:rPr lang="en-US" dirty="0"/>
              <a:t>This cost is then </a:t>
            </a:r>
            <a:r>
              <a:rPr lang="en-US" dirty="0">
                <a:solidFill>
                  <a:schemeClr val="tx2"/>
                </a:solidFill>
              </a:rPr>
              <a:t>split into </a:t>
            </a:r>
            <a:r>
              <a:rPr lang="en-US" dirty="0"/>
              <a:t>4 different Load classes* and aggregated into a yearly cost.</a:t>
            </a:r>
          </a:p>
          <a:p>
            <a:pPr>
              <a:buFont typeface="Wingdings" panose="05000000000000000000" pitchFamily="2" charset="2"/>
              <a:buChar char="§"/>
            </a:pPr>
            <a:r>
              <a:rPr lang="en-US" sz="1600" dirty="0">
                <a:solidFill>
                  <a:srgbClr val="5B6770"/>
                </a:solidFill>
              </a:rPr>
              <a:t>Approach 2:</a:t>
            </a:r>
          </a:p>
          <a:p>
            <a:pPr lvl="1"/>
            <a:r>
              <a:rPr lang="en-US" dirty="0"/>
              <a:t>For each load zone (</a:t>
            </a:r>
            <a:r>
              <a:rPr lang="en-US" sz="1200" dirty="0"/>
              <a:t>including South, West, North, Houston and 4 NOIE Load zones</a:t>
            </a:r>
            <a:r>
              <a:rPr lang="en-US" dirty="0"/>
              <a:t>):</a:t>
            </a:r>
          </a:p>
          <a:p>
            <a:pPr lvl="2"/>
            <a:r>
              <a:rPr lang="en-US" dirty="0"/>
              <a:t>A </a:t>
            </a:r>
            <a:r>
              <a:rPr lang="en-US" b="1" dirty="0"/>
              <a:t>“cost” </a:t>
            </a:r>
            <a:r>
              <a:rPr lang="en-US" dirty="0"/>
              <a:t>is calculated as the (</a:t>
            </a:r>
            <a:r>
              <a:rPr lang="en-US" b="1" dirty="0"/>
              <a:t>Load Zone Price – Hub Avg Price)* total Load </a:t>
            </a:r>
            <a:r>
              <a:rPr lang="en-US" dirty="0"/>
              <a:t>with the settlement interval granularity (15min). Note that this </a:t>
            </a:r>
            <a:r>
              <a:rPr lang="en-US" b="1" dirty="0"/>
              <a:t>“cost” </a:t>
            </a:r>
            <a:r>
              <a:rPr lang="en-US" dirty="0"/>
              <a:t>may be negative.</a:t>
            </a:r>
          </a:p>
          <a:p>
            <a:pPr lvl="2"/>
            <a:r>
              <a:rPr lang="en-US" dirty="0"/>
              <a:t>This cost is </a:t>
            </a:r>
            <a:r>
              <a:rPr lang="en-US" dirty="0">
                <a:solidFill>
                  <a:schemeClr val="tx2"/>
                </a:solidFill>
              </a:rPr>
              <a:t>then split into </a:t>
            </a:r>
            <a:r>
              <a:rPr lang="en-US" dirty="0"/>
              <a:t>4 different Load classes* and aggregated into a yearly cost. </a:t>
            </a:r>
            <a:r>
              <a:rPr lang="en-US" sz="1200" dirty="0"/>
              <a:t>(For NOIE load zones, this cost will all go to the NOIE load class) </a:t>
            </a:r>
          </a:p>
          <a:p>
            <a:pPr lvl="2"/>
            <a:endParaRPr lang="en-US" sz="1200" dirty="0"/>
          </a:p>
          <a:p>
            <a:pPr marL="0" indent="0">
              <a:buNone/>
            </a:pPr>
            <a:endParaRPr lang="en-US" dirty="0"/>
          </a:p>
          <a:p>
            <a:pPr lvl="2"/>
            <a:endParaRPr lang="en-US" dirty="0"/>
          </a:p>
          <a:p>
            <a:endParaRPr lang="en-US" dirty="0"/>
          </a:p>
        </p:txBody>
      </p:sp>
      <p:sp>
        <p:nvSpPr>
          <p:cNvPr id="4" name="Slide Number Placeholder 3">
            <a:extLst>
              <a:ext uri="{FF2B5EF4-FFF2-40B4-BE49-F238E27FC236}">
                <a16:creationId xmlns:a16="http://schemas.microsoft.com/office/drawing/2014/main" id="{C6D5A6ED-5B0D-9FEB-5705-A6CBFC1204B2}"/>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TextBox 4">
            <a:extLst>
              <a:ext uri="{FF2B5EF4-FFF2-40B4-BE49-F238E27FC236}">
                <a16:creationId xmlns:a16="http://schemas.microsoft.com/office/drawing/2014/main" id="{E825F08C-DCB6-62CE-CC2E-177A3506BC83}"/>
              </a:ext>
            </a:extLst>
          </p:cNvPr>
          <p:cNvSpPr txBox="1"/>
          <p:nvPr/>
        </p:nvSpPr>
        <p:spPr>
          <a:xfrm>
            <a:off x="2112264" y="6245590"/>
            <a:ext cx="4215384" cy="261610"/>
          </a:xfrm>
          <a:prstGeom prst="rect">
            <a:avLst/>
          </a:prstGeom>
          <a:noFill/>
        </p:spPr>
        <p:txBody>
          <a:bodyPr wrap="square" rtlCol="0">
            <a:spAutoFit/>
          </a:bodyPr>
          <a:lstStyle/>
          <a:p>
            <a:r>
              <a:rPr lang="en-US" sz="1100" dirty="0"/>
              <a:t>* Load class: Commercial, Residential, Large C_I and  NOIE</a:t>
            </a:r>
          </a:p>
        </p:txBody>
      </p:sp>
    </p:spTree>
    <p:extLst>
      <p:ext uri="{BB962C8B-B14F-4D97-AF65-F5344CB8AC3E}">
        <p14:creationId xmlns:p14="http://schemas.microsoft.com/office/powerpoint/2010/main" val="489471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7FC2-B90D-F541-F3F8-93CE0FBBB5B3}"/>
              </a:ext>
            </a:extLst>
          </p:cNvPr>
          <p:cNvSpPr>
            <a:spLocks noGrp="1"/>
          </p:cNvSpPr>
          <p:nvPr>
            <p:ph type="title"/>
          </p:nvPr>
        </p:nvSpPr>
        <p:spPr/>
        <p:txBody>
          <a:bodyPr/>
          <a:lstStyle/>
          <a:p>
            <a:r>
              <a:rPr lang="en-US" dirty="0"/>
              <a:t>Approach 1 Results</a:t>
            </a:r>
          </a:p>
        </p:txBody>
      </p:sp>
      <p:sp>
        <p:nvSpPr>
          <p:cNvPr id="4" name="Slide Number Placeholder 3">
            <a:extLst>
              <a:ext uri="{FF2B5EF4-FFF2-40B4-BE49-F238E27FC236}">
                <a16:creationId xmlns:a16="http://schemas.microsoft.com/office/drawing/2014/main" id="{93FCCCF0-B820-C0B4-E1AA-4F8D1C82E5A4}"/>
              </a:ext>
            </a:extLst>
          </p:cNvPr>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5" name="Chart 4">
            <a:extLst>
              <a:ext uri="{FF2B5EF4-FFF2-40B4-BE49-F238E27FC236}">
                <a16:creationId xmlns:a16="http://schemas.microsoft.com/office/drawing/2014/main" id="{E5314271-8DD8-5F81-8052-2AC08F585D83}"/>
              </a:ext>
            </a:extLst>
          </p:cNvPr>
          <p:cNvGraphicFramePr>
            <a:graphicFrameLocks/>
          </p:cNvGraphicFramePr>
          <p:nvPr>
            <p:extLst>
              <p:ext uri="{D42A27DB-BD31-4B8C-83A1-F6EECF244321}">
                <p14:modId xmlns:p14="http://schemas.microsoft.com/office/powerpoint/2010/main" val="717459651"/>
              </p:ext>
            </p:extLst>
          </p:nvPr>
        </p:nvGraphicFramePr>
        <p:xfrm>
          <a:off x="1" y="928878"/>
          <a:ext cx="4361688" cy="23721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FBA5AD3A-984B-2F9E-7777-1F34C2460238}"/>
              </a:ext>
            </a:extLst>
          </p:cNvPr>
          <p:cNvGraphicFramePr>
            <a:graphicFrameLocks/>
          </p:cNvGraphicFramePr>
          <p:nvPr>
            <p:extLst>
              <p:ext uri="{D42A27DB-BD31-4B8C-83A1-F6EECF244321}">
                <p14:modId xmlns:p14="http://schemas.microsoft.com/office/powerpoint/2010/main" val="4105433580"/>
              </p:ext>
            </p:extLst>
          </p:nvPr>
        </p:nvGraphicFramePr>
        <p:xfrm>
          <a:off x="4314283" y="864870"/>
          <a:ext cx="4829717" cy="2500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7FACC280-FC5D-F9B3-3DF6-CB7C25B769CB}"/>
              </a:ext>
            </a:extLst>
          </p:cNvPr>
          <p:cNvGraphicFramePr>
            <a:graphicFrameLocks/>
          </p:cNvGraphicFramePr>
          <p:nvPr>
            <p:extLst>
              <p:ext uri="{D42A27DB-BD31-4B8C-83A1-F6EECF244321}">
                <p14:modId xmlns:p14="http://schemas.microsoft.com/office/powerpoint/2010/main" val="2852629506"/>
              </p:ext>
            </p:extLst>
          </p:nvPr>
        </p:nvGraphicFramePr>
        <p:xfrm>
          <a:off x="-87821" y="3621024"/>
          <a:ext cx="4742117" cy="23721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86CCB397-4AC4-39DB-96AD-1B971CF8F38D}"/>
              </a:ext>
            </a:extLst>
          </p:cNvPr>
          <p:cNvGraphicFramePr>
            <a:graphicFrameLocks/>
          </p:cNvGraphicFramePr>
          <p:nvPr>
            <p:extLst>
              <p:ext uri="{D42A27DB-BD31-4B8C-83A1-F6EECF244321}">
                <p14:modId xmlns:p14="http://schemas.microsoft.com/office/powerpoint/2010/main" val="651258272"/>
              </p:ext>
            </p:extLst>
          </p:nvPr>
        </p:nvGraphicFramePr>
        <p:xfrm>
          <a:off x="4610100" y="3703320"/>
          <a:ext cx="4489704" cy="228981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149172321"/>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A2BB1E-3D8C-42F6-B5AC-18F78B594B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26C54-2038-4DDB-9077-84C80FF069E0}">
  <ds:schemaRefs>
    <ds:schemaRef ds:uri="http://schemas.microsoft.com/office/2006/documentManagement/types"/>
    <ds:schemaRef ds:uri="http://purl.org/dc/elements/1.1/"/>
    <ds:schemaRef ds:uri="http://www.w3.org/XML/1998/namespace"/>
    <ds:schemaRef ds:uri="cf8c9251-373f-4ee3-86cf-d97122226a81"/>
    <ds:schemaRef ds:uri="http://schemas.microsoft.com/office/2006/metadata/properties"/>
    <ds:schemaRef ds:uri="http://schemas.openxmlformats.org/package/2006/metadata/core-properties"/>
    <ds:schemaRef ds:uri="http://schemas.microsoft.com/office/infopath/2007/PartnerControls"/>
    <ds:schemaRef ds:uri="http://purl.org/dc/dcmitype/"/>
    <ds:schemaRef ds:uri="5f527160-b6a2-448e-b210-55bbe2178a90"/>
    <ds:schemaRef ds:uri="http://purl.org/dc/terms/"/>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6331</TotalTime>
  <Words>1499</Words>
  <Application>Microsoft Office PowerPoint</Application>
  <PresentationFormat>On-screen Show (4:3)</PresentationFormat>
  <Paragraphs>381</Paragraphs>
  <Slides>11</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Aptos</vt:lpstr>
      <vt:lpstr>Arial</vt:lpstr>
      <vt:lpstr>Calibri</vt:lpstr>
      <vt:lpstr>Segoe UI</vt:lpstr>
      <vt:lpstr>Times New Roman</vt:lpstr>
      <vt:lpstr>Wingdings</vt:lpstr>
      <vt:lpstr>Cover Slide</vt:lpstr>
      <vt:lpstr>Horizontal Theme</vt:lpstr>
      <vt:lpstr>Vertical Theme</vt:lpstr>
      <vt:lpstr>PowerPoint Presentation</vt:lpstr>
      <vt:lpstr>Next Steps</vt:lpstr>
      <vt:lpstr>Analyses</vt:lpstr>
      <vt:lpstr>Options</vt:lpstr>
      <vt:lpstr>Overall Changes in Allocation</vt:lpstr>
      <vt:lpstr>Historical CRR Revenues</vt:lpstr>
      <vt:lpstr>Historical TCOS</vt:lpstr>
      <vt:lpstr>Relative Impact of Congestion on Load Zone Prices by Class</vt:lpstr>
      <vt:lpstr>Approach 1 Results</vt:lpstr>
      <vt:lpstr>Approach 2 Results</vt:lpstr>
      <vt:lpstr>Total “Cost” (All load classes included) by Load Zone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AR</cp:lastModifiedBy>
  <cp:revision>59</cp:revision>
  <cp:lastPrinted>2017-10-10T21:31:05Z</cp:lastPrinted>
  <dcterms:created xsi:type="dcterms:W3CDTF">2016-01-21T15:20:31Z</dcterms:created>
  <dcterms:modified xsi:type="dcterms:W3CDTF">2025-02-26T15:07:49Z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