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67" r:id="rId3"/>
    <p:sldMasterId id="2147493652" r:id="rId4"/>
    <p:sldMasterId id="2147494357" r:id="rId5"/>
  </p:sldMasterIdLst>
  <p:notesMasterIdLst>
    <p:notesMasterId r:id="rId14"/>
  </p:notesMasterIdLst>
  <p:handoutMasterIdLst>
    <p:handoutMasterId r:id="rId15"/>
  </p:handoutMasterIdLst>
  <p:sldIdLst>
    <p:sldId id="260" r:id="rId6"/>
    <p:sldId id="328" r:id="rId7"/>
    <p:sldId id="333" r:id="rId8"/>
    <p:sldId id="338" r:id="rId9"/>
    <p:sldId id="339" r:id="rId10"/>
    <p:sldId id="335" r:id="rId11"/>
    <p:sldId id="336" r:id="rId12"/>
    <p:sldId id="318" r:id="rId13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78323" autoAdjust="0"/>
  </p:normalViewPr>
  <p:slideViewPr>
    <p:cSldViewPr snapToGrid="0" snapToObjects="1">
      <p:cViewPr varScale="1">
        <p:scale>
          <a:sx n="87" d="100"/>
          <a:sy n="87" d="100"/>
        </p:scale>
        <p:origin x="1902" y="114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h, Katie" userId="3620f8dc-0feb-404a-830b-2bf5ef6469a8" providerId="ADAL" clId="{9487EDB3-84BE-4BC7-90CD-E0359B0300F7}"/>
    <pc:docChg chg="modSld">
      <pc:chgData name="Rich, Katie" userId="3620f8dc-0feb-404a-830b-2bf5ef6469a8" providerId="ADAL" clId="{9487EDB3-84BE-4BC7-90CD-E0359B0300F7}" dt="2025-02-25T15:48:21.539" v="85" actId="20577"/>
      <pc:docMkLst>
        <pc:docMk/>
      </pc:docMkLst>
      <pc:sldChg chg="modSp mod">
        <pc:chgData name="Rich, Katie" userId="3620f8dc-0feb-404a-830b-2bf5ef6469a8" providerId="ADAL" clId="{9487EDB3-84BE-4BC7-90CD-E0359B0300F7}" dt="2025-02-25T15:43:24.058" v="31" actId="20577"/>
        <pc:sldMkLst>
          <pc:docMk/>
          <pc:sldMk cId="2277274887" sldId="318"/>
        </pc:sldMkLst>
        <pc:spChg chg="mod">
          <ac:chgData name="Rich, Katie" userId="3620f8dc-0feb-404a-830b-2bf5ef6469a8" providerId="ADAL" clId="{9487EDB3-84BE-4BC7-90CD-E0359B0300F7}" dt="2025-02-25T15:43:24.058" v="31" actId="20577"/>
          <ac:spMkLst>
            <pc:docMk/>
            <pc:sldMk cId="2277274887" sldId="318"/>
            <ac:spMk id="3" creationId="{00000000-0000-0000-0000-000000000000}"/>
          </ac:spMkLst>
        </pc:spChg>
      </pc:sldChg>
      <pc:sldChg chg="modSp mod">
        <pc:chgData name="Rich, Katie" userId="3620f8dc-0feb-404a-830b-2bf5ef6469a8" providerId="ADAL" clId="{9487EDB3-84BE-4BC7-90CD-E0359B0300F7}" dt="2025-02-25T15:45:46.058" v="69" actId="20577"/>
        <pc:sldMkLst>
          <pc:docMk/>
          <pc:sldMk cId="291680222" sldId="335"/>
        </pc:sldMkLst>
        <pc:spChg chg="mod">
          <ac:chgData name="Rich, Katie" userId="3620f8dc-0feb-404a-830b-2bf5ef6469a8" providerId="ADAL" clId="{9487EDB3-84BE-4BC7-90CD-E0359B0300F7}" dt="2025-02-25T15:45:46.058" v="69" actId="20577"/>
          <ac:spMkLst>
            <pc:docMk/>
            <pc:sldMk cId="291680222" sldId="335"/>
            <ac:spMk id="3" creationId="{23572976-D2BF-476C-BBB1-5FDCC523A812}"/>
          </ac:spMkLst>
        </pc:spChg>
      </pc:sldChg>
      <pc:sldChg chg="modSp mod">
        <pc:chgData name="Rich, Katie" userId="3620f8dc-0feb-404a-830b-2bf5ef6469a8" providerId="ADAL" clId="{9487EDB3-84BE-4BC7-90CD-E0359B0300F7}" dt="2025-02-25T15:45:36.225" v="61" actId="20577"/>
        <pc:sldMkLst>
          <pc:docMk/>
          <pc:sldMk cId="2100108524" sldId="336"/>
        </pc:sldMkLst>
        <pc:spChg chg="mod">
          <ac:chgData name="Rich, Katie" userId="3620f8dc-0feb-404a-830b-2bf5ef6469a8" providerId="ADAL" clId="{9487EDB3-84BE-4BC7-90CD-E0359B0300F7}" dt="2025-02-25T15:45:36.225" v="61" actId="20577"/>
          <ac:spMkLst>
            <pc:docMk/>
            <pc:sldMk cId="2100108524" sldId="336"/>
            <ac:spMk id="3" creationId="{D0E8FE7A-0B84-57F4-0E31-B519DF9F0B82}"/>
          </ac:spMkLst>
        </pc:spChg>
      </pc:sldChg>
      <pc:sldChg chg="modSp mod">
        <pc:chgData name="Rich, Katie" userId="3620f8dc-0feb-404a-830b-2bf5ef6469a8" providerId="ADAL" clId="{9487EDB3-84BE-4BC7-90CD-E0359B0300F7}" dt="2025-02-25T15:48:21.539" v="85" actId="20577"/>
        <pc:sldMkLst>
          <pc:docMk/>
          <pc:sldMk cId="4137051509" sldId="338"/>
        </pc:sldMkLst>
        <pc:spChg chg="mod">
          <ac:chgData name="Rich, Katie" userId="3620f8dc-0feb-404a-830b-2bf5ef6469a8" providerId="ADAL" clId="{9487EDB3-84BE-4BC7-90CD-E0359B0300F7}" dt="2025-02-25T15:48:21.539" v="85" actId="20577"/>
          <ac:spMkLst>
            <pc:docMk/>
            <pc:sldMk cId="4137051509" sldId="338"/>
            <ac:spMk id="3" creationId="{5772B3E7-6118-AE83-D24B-1A98859AA15F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2/25/2025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2/25/2025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dirty="0"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7785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7754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57363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>
              <a:highlight>
                <a:srgbClr val="FFFF00"/>
              </a:highligh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37036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2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339726"/>
            <a:chOff x="787400" y="1852613"/>
            <a:chExt cx="7543800" cy="2341312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063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February 27, 2024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Katie Rich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0C0EA-1227-2339-AA4C-A9FDB282D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Voting</a:t>
            </a:r>
            <a:r>
              <a:rPr lang="en-US" b="1" dirty="0"/>
              <a:t>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03471-DE7D-004E-AF85-3211305271C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sz="2400" b="1" dirty="0">
                <a:solidFill>
                  <a:srgbClr val="2D333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Nothing this month</a:t>
            </a:r>
          </a:p>
          <a:p>
            <a:pPr marL="366713" lvl="1" indent="0">
              <a:buNone/>
            </a:pPr>
            <a:endParaRPr lang="en-US" sz="1800" b="1" dirty="0">
              <a:solidFill>
                <a:srgbClr val="2D3338"/>
              </a:solidFill>
              <a:latin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478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E898-6C17-4AC5-B509-9EF730DE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F4D18-6F17-4CCF-B6DB-289C91F805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sz="21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NPRR 1234, </a:t>
            </a:r>
            <a:r>
              <a:rPr lang="en-US" sz="2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Interconnection Requirements for Large Loads and Modeling Standards for Loads 25 MW or Greater – Endorsed as Amended by the January 25 ERCOT comments (Language Approved at PRS)</a:t>
            </a:r>
          </a:p>
          <a:p>
            <a:pPr lvl="1"/>
            <a:r>
              <a:rPr lang="en-US" sz="2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PGRR 115, Related to NPRR1234, Interconnection Requirements for Large Loads and Modeling Standards for Loads 25 MW or Greater – Endorsed as Amended by the February 5 CenterPoint comments (March IA review)</a:t>
            </a:r>
          </a:p>
          <a:p>
            <a:pPr lvl="1"/>
            <a:r>
              <a:rPr lang="en-US" sz="2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PGRR 119, Stability Constraint Modeling Assumptions in the Regional Transmission Plan - Endorsed as Amended by the January 22 Joint Commenters comments (March IA review)</a:t>
            </a:r>
          </a:p>
          <a:p>
            <a:pPr marL="366713" lvl="1" indent="0">
              <a:buNone/>
            </a:pPr>
            <a:endParaRPr lang="en-US" sz="2100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082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D53BA8-8ED4-9CAD-03C1-FC68E468F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72B3E7-6118-AE83-D24B-1A98859AA15F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 1265, Unregistered Distributed Generator – Tabled and Referred to NDSWG</a:t>
            </a:r>
          </a:p>
          <a:p>
            <a:r>
              <a:rPr lang="en-US" sz="2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 1229, </a:t>
            </a:r>
            <a:r>
              <a:rPr lang="en-US" sz="1400" b="0" i="0" dirty="0">
                <a:solidFill>
                  <a:srgbClr val="2D3338"/>
                </a:solidFill>
                <a:effectLst/>
                <a:latin typeface="Roboto" panose="02000000000000000000" pitchFamily="2" charset="0"/>
              </a:rPr>
              <a:t> </a:t>
            </a:r>
            <a:r>
              <a:rPr lang="en-US" sz="2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Real-Time Constraint Management Plan Energy Payment – ROS has determined the issues are financial in nature and has no recommendation (Pending at WMS)</a:t>
            </a:r>
          </a:p>
          <a:p>
            <a:endParaRPr lang="en-US" sz="2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C8D65A-F1DA-AD23-62B3-C747C7569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051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646325-E3B5-688B-2E42-AB6BC1FA1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Group Leadership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FA972C2-9FCB-BEAD-AD9A-E5840B5BEEC8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649212" y="1600200"/>
            <a:ext cx="6080526" cy="449580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D25C23-6B4D-C07B-F247-EC27F9480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802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Revision Requests under ROS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588724"/>
            <a:ext cx="8551269" cy="4495800"/>
          </a:xfrm>
        </p:spPr>
        <p:txBody>
          <a:bodyPr/>
          <a:lstStyle/>
          <a:p>
            <a:pPr marR="0" lvl="0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NPRR1070, Planning Criteria for GTC Exit Solutions (OWG, PLWG)</a:t>
            </a:r>
          </a:p>
          <a:p>
            <a:pPr marR="0" lvl="0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NPRR 1238, Voluntary Registration of Loads with Curtailable Load Capabilities (OWG)</a:t>
            </a:r>
          </a:p>
          <a:p>
            <a:pPr marR="0" lvl="0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NPRR 1265, Unregistered Distributed Generator (NDSWG)</a:t>
            </a:r>
          </a:p>
          <a:p>
            <a:pPr marR="0" lvl="0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NOGRR 265, Related to NPRR 1238, Voluntary Registration of Loads with Curtailable Load Capabilities (OWG)</a:t>
            </a:r>
          </a:p>
          <a:p>
            <a:pPr marR="0" lvl="0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NOGRR 272, Advanced Grid Support Requirements for Inverter-Based ESRs (ROS and DWG)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80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DAAC8-CE2C-8D12-9029-B5F9CE429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/>
              <a:t>Revision Requests under ROS Review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E8FE7A-0B84-57F4-0E31-B519DF9F0B82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PGRR073, Related to NPRR956, Designation of Providers of Transmission Additions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PGRR120, SSO Prevention for Generator Interconnection (PLWG and DWG)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 121, Related to NOGRR272, Advanced Grid Support Requirements for Inverter-Based ESRs (ROS and DWG)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PGRR 122, Reliability Performance Criteria for Loss of Load (DWG and PLWG)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22FB8C-F3BB-53D1-3479-730BE88C1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1085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ROS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Next Regularly Scheduled Meeting – March 6 In-Person</a:t>
            </a:r>
          </a:p>
          <a:p>
            <a:pPr lvl="2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 will continue our discussion of the Advanced Grid Support revision requests (NOGRR 272 and PGRR 121)</a:t>
            </a:r>
          </a:p>
          <a:p>
            <a:pPr lvl="2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 will also review NPRR 1272, Voltage Support at Private Use Networks (informally sent to PLWG and VPWG)</a:t>
            </a:r>
            <a:endParaRPr lang="en-US" sz="2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None/>
              <a:tabLst/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7488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Props1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67953</TotalTime>
  <Words>364</Words>
  <Application>Microsoft Office PowerPoint</Application>
  <PresentationFormat>On-screen Show (4:3)</PresentationFormat>
  <Paragraphs>37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Arial</vt:lpstr>
      <vt:lpstr>Calibri</vt:lpstr>
      <vt:lpstr>Roboto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Recent ROS Actions</vt:lpstr>
      <vt:lpstr>Recent ROS Actions</vt:lpstr>
      <vt:lpstr>Working Group Leadership</vt:lpstr>
      <vt:lpstr>Revision Requests under ROS Review</vt:lpstr>
      <vt:lpstr>Revision Requests under ROS Review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Luminant</cp:lastModifiedBy>
  <cp:revision>1230</cp:revision>
  <cp:lastPrinted>2017-05-22T18:26:12Z</cp:lastPrinted>
  <dcterms:created xsi:type="dcterms:W3CDTF">2010-04-12T23:12:02Z</dcterms:created>
  <dcterms:modified xsi:type="dcterms:W3CDTF">2025-02-25T15:48:26Z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  <property fmtid="{D5CDD505-2E9C-101B-9397-08002B2CF9AE}" pid="4" name="MSIP_Label_ed3826ce-7c18-471d-9596-93de5bae332e_Enabled">
    <vt:lpwstr>true</vt:lpwstr>
  </property>
  <property fmtid="{D5CDD505-2E9C-101B-9397-08002B2CF9AE}" pid="5" name="MSIP_Label_ed3826ce-7c18-471d-9596-93de5bae332e_SetDate">
    <vt:lpwstr>2022-09-16T20:33:34Z</vt:lpwstr>
  </property>
  <property fmtid="{D5CDD505-2E9C-101B-9397-08002B2CF9AE}" pid="6" name="MSIP_Label_ed3826ce-7c18-471d-9596-93de5bae332e_Method">
    <vt:lpwstr>Standard</vt:lpwstr>
  </property>
  <property fmtid="{D5CDD505-2E9C-101B-9397-08002B2CF9AE}" pid="7" name="MSIP_Label_ed3826ce-7c18-471d-9596-93de5bae332e_Name">
    <vt:lpwstr>Internal</vt:lpwstr>
  </property>
  <property fmtid="{D5CDD505-2E9C-101B-9397-08002B2CF9AE}" pid="8" name="MSIP_Label_ed3826ce-7c18-471d-9596-93de5bae332e_SiteId">
    <vt:lpwstr>c0a02e2d-1186-410a-8895-0a4a252ebf17</vt:lpwstr>
  </property>
  <property fmtid="{D5CDD505-2E9C-101B-9397-08002B2CF9AE}" pid="9" name="MSIP_Label_ed3826ce-7c18-471d-9596-93de5bae332e_ActionId">
    <vt:lpwstr>21f9a628-f7f7-4131-8c67-83733886bc3b</vt:lpwstr>
  </property>
  <property fmtid="{D5CDD505-2E9C-101B-9397-08002B2CF9AE}" pid="10" name="MSIP_Label_ed3826ce-7c18-471d-9596-93de5bae332e_ContentBits">
    <vt:lpwstr>0</vt:lpwstr>
  </property>
  <property fmtid="{D5CDD505-2E9C-101B-9397-08002B2CF9AE}" pid="11" name="MSIP_Label_00b5fe95-8f20-4bf1-a4bc-7cba4c4dcd39_Enabled">
    <vt:lpwstr>true</vt:lpwstr>
  </property>
  <property fmtid="{D5CDD505-2E9C-101B-9397-08002B2CF9AE}" pid="12" name="MSIP_Label_00b5fe95-8f20-4bf1-a4bc-7cba4c4dcd39_SetDate">
    <vt:lpwstr>2024-01-17T15:56:03Z</vt:lpwstr>
  </property>
  <property fmtid="{D5CDD505-2E9C-101B-9397-08002B2CF9AE}" pid="13" name="MSIP_Label_00b5fe95-8f20-4bf1-a4bc-7cba4c4dcd39_Method">
    <vt:lpwstr>Standard</vt:lpwstr>
  </property>
  <property fmtid="{D5CDD505-2E9C-101B-9397-08002B2CF9AE}" pid="14" name="MSIP_Label_00b5fe95-8f20-4bf1-a4bc-7cba4c4dcd39_Name">
    <vt:lpwstr>Internal access</vt:lpwstr>
  </property>
  <property fmtid="{D5CDD505-2E9C-101B-9397-08002B2CF9AE}" pid="15" name="MSIP_Label_00b5fe95-8f20-4bf1-a4bc-7cba4c4dcd39_SiteId">
    <vt:lpwstr>34c5e68e-b374-47fe-91da-0e3d638792fb</vt:lpwstr>
  </property>
  <property fmtid="{D5CDD505-2E9C-101B-9397-08002B2CF9AE}" pid="16" name="MSIP_Label_00b5fe95-8f20-4bf1-a4bc-7cba4c4dcd39_ActionId">
    <vt:lpwstr>c32bc3bf-1937-48a4-88d2-ff1b1c246aa0</vt:lpwstr>
  </property>
  <property fmtid="{D5CDD505-2E9C-101B-9397-08002B2CF9AE}" pid="17" name="MSIP_Label_00b5fe95-8f20-4bf1-a4bc-7cba4c4dcd39_ContentBits">
    <vt:lpwstr>0</vt:lpwstr>
  </property>
</Properties>
</file>