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59" r:id="rId4"/>
    <p:sldId id="256" r:id="rId5"/>
    <p:sldId id="261" r:id="rId6"/>
    <p:sldId id="262" r:id="rId7"/>
    <p:sldId id="265"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E2BA84-BB44-4DEB-87D3-0D9AFC0F7BD5}" v="2" dt="2025-02-24T12:45:27.8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7" autoAdjust="0"/>
    <p:restoredTop sz="94660"/>
  </p:normalViewPr>
  <p:slideViewPr>
    <p:cSldViewPr snapToGrid="0">
      <p:cViewPr varScale="1">
        <p:scale>
          <a:sx n="82" d="100"/>
          <a:sy n="82" d="100"/>
        </p:scale>
        <p:origin x="102" y="19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le, Scott C." userId="31f469dc-0347-4287-a6c8-d398a87a9241" providerId="ADAL" clId="{FAE2BA84-BB44-4DEB-87D3-0D9AFC0F7BD5}"/>
    <pc:docChg chg="custSel addSld delSld modSld sldOrd">
      <pc:chgData name="Wardle, Scott C." userId="31f469dc-0347-4287-a6c8-d398a87a9241" providerId="ADAL" clId="{FAE2BA84-BB44-4DEB-87D3-0D9AFC0F7BD5}" dt="2025-02-24T12:51:34.154" v="864" actId="1076"/>
      <pc:docMkLst>
        <pc:docMk/>
      </pc:docMkLst>
      <pc:sldChg chg="modSp mod">
        <pc:chgData name="Wardle, Scott C." userId="31f469dc-0347-4287-a6c8-d398a87a9241" providerId="ADAL" clId="{FAE2BA84-BB44-4DEB-87D3-0D9AFC0F7BD5}" dt="2025-02-23T16:25:42.852" v="494" actId="20577"/>
        <pc:sldMkLst>
          <pc:docMk/>
          <pc:sldMk cId="3344235135" sldId="256"/>
        </pc:sldMkLst>
        <pc:spChg chg="mod">
          <ac:chgData name="Wardle, Scott C." userId="31f469dc-0347-4287-a6c8-d398a87a9241" providerId="ADAL" clId="{FAE2BA84-BB44-4DEB-87D3-0D9AFC0F7BD5}" dt="2025-02-23T16:25:42.852" v="494" actId="20577"/>
          <ac:spMkLst>
            <pc:docMk/>
            <pc:sldMk cId="3344235135" sldId="256"/>
            <ac:spMk id="5" creationId="{92DE2C86-1951-8060-1156-EE622E80EBBD}"/>
          </ac:spMkLst>
        </pc:spChg>
      </pc:sldChg>
      <pc:sldChg chg="modSp mod ord">
        <pc:chgData name="Wardle, Scott C." userId="31f469dc-0347-4287-a6c8-d398a87a9241" providerId="ADAL" clId="{FAE2BA84-BB44-4DEB-87D3-0D9AFC0F7BD5}" dt="2025-02-24T12:18:48.590" v="717" actId="20577"/>
        <pc:sldMkLst>
          <pc:docMk/>
          <pc:sldMk cId="504704659" sldId="259"/>
        </pc:sldMkLst>
        <pc:spChg chg="mod">
          <ac:chgData name="Wardle, Scott C." userId="31f469dc-0347-4287-a6c8-d398a87a9241" providerId="ADAL" clId="{FAE2BA84-BB44-4DEB-87D3-0D9AFC0F7BD5}" dt="2025-02-23T16:06:29.890" v="37" actId="20577"/>
          <ac:spMkLst>
            <pc:docMk/>
            <pc:sldMk cId="504704659" sldId="259"/>
            <ac:spMk id="2" creationId="{EEE199F8-29AE-6F97-F9F9-6B014936D013}"/>
          </ac:spMkLst>
        </pc:spChg>
        <pc:spChg chg="mod">
          <ac:chgData name="Wardle, Scott C." userId="31f469dc-0347-4287-a6c8-d398a87a9241" providerId="ADAL" clId="{FAE2BA84-BB44-4DEB-87D3-0D9AFC0F7BD5}" dt="2025-02-24T12:18:48.590" v="717" actId="20577"/>
          <ac:spMkLst>
            <pc:docMk/>
            <pc:sldMk cId="504704659" sldId="259"/>
            <ac:spMk id="3" creationId="{1C2186CB-6EB5-AB97-B486-7CFB211B4803}"/>
          </ac:spMkLst>
        </pc:spChg>
      </pc:sldChg>
      <pc:sldChg chg="del ord">
        <pc:chgData name="Wardle, Scott C." userId="31f469dc-0347-4287-a6c8-d398a87a9241" providerId="ADAL" clId="{FAE2BA84-BB44-4DEB-87D3-0D9AFC0F7BD5}" dt="2025-02-23T16:38:26.693" v="495" actId="2696"/>
        <pc:sldMkLst>
          <pc:docMk/>
          <pc:sldMk cId="4218631022" sldId="260"/>
        </pc:sldMkLst>
      </pc:sldChg>
      <pc:sldChg chg="addSp delSp modSp mod">
        <pc:chgData name="Wardle, Scott C." userId="31f469dc-0347-4287-a6c8-d398a87a9241" providerId="ADAL" clId="{FAE2BA84-BB44-4DEB-87D3-0D9AFC0F7BD5}" dt="2025-02-24T12:51:34.154" v="864" actId="1076"/>
        <pc:sldMkLst>
          <pc:docMk/>
          <pc:sldMk cId="1924107273" sldId="262"/>
        </pc:sldMkLst>
        <pc:picChg chg="del">
          <ac:chgData name="Wardle, Scott C." userId="31f469dc-0347-4287-a6c8-d398a87a9241" providerId="ADAL" clId="{FAE2BA84-BB44-4DEB-87D3-0D9AFC0F7BD5}" dt="2025-02-24T12:50:41.667" v="861" actId="478"/>
          <ac:picMkLst>
            <pc:docMk/>
            <pc:sldMk cId="1924107273" sldId="262"/>
            <ac:picMk id="4" creationId="{4541F83C-9826-DFB6-AEF1-AE5C59C63365}"/>
          </ac:picMkLst>
        </pc:picChg>
        <pc:picChg chg="add mod">
          <ac:chgData name="Wardle, Scott C." userId="31f469dc-0347-4287-a6c8-d398a87a9241" providerId="ADAL" clId="{FAE2BA84-BB44-4DEB-87D3-0D9AFC0F7BD5}" dt="2025-02-24T12:51:34.154" v="864" actId="1076"/>
          <ac:picMkLst>
            <pc:docMk/>
            <pc:sldMk cId="1924107273" sldId="262"/>
            <ac:picMk id="5" creationId="{CC3441E9-C822-3AF5-57E6-487A16C5EA51}"/>
          </ac:picMkLst>
        </pc:picChg>
      </pc:sldChg>
      <pc:sldChg chg="modSp new mod ord">
        <pc:chgData name="Wardle, Scott C." userId="31f469dc-0347-4287-a6c8-d398a87a9241" providerId="ADAL" clId="{FAE2BA84-BB44-4DEB-87D3-0D9AFC0F7BD5}" dt="2025-02-23T16:15:55.830" v="399" actId="14100"/>
        <pc:sldMkLst>
          <pc:docMk/>
          <pc:sldMk cId="2148526847" sldId="263"/>
        </pc:sldMkLst>
        <pc:spChg chg="mod">
          <ac:chgData name="Wardle, Scott C." userId="31f469dc-0347-4287-a6c8-d398a87a9241" providerId="ADAL" clId="{FAE2BA84-BB44-4DEB-87D3-0D9AFC0F7BD5}" dt="2025-02-23T16:13:41.750" v="312" actId="20577"/>
          <ac:spMkLst>
            <pc:docMk/>
            <pc:sldMk cId="2148526847" sldId="263"/>
            <ac:spMk id="2" creationId="{AA3B6E59-0FC6-432D-CC79-6BCEB6597EEB}"/>
          </ac:spMkLst>
        </pc:spChg>
        <pc:spChg chg="mod">
          <ac:chgData name="Wardle, Scott C." userId="31f469dc-0347-4287-a6c8-d398a87a9241" providerId="ADAL" clId="{FAE2BA84-BB44-4DEB-87D3-0D9AFC0F7BD5}" dt="2025-02-23T16:15:55.830" v="399" actId="14100"/>
          <ac:spMkLst>
            <pc:docMk/>
            <pc:sldMk cId="2148526847" sldId="263"/>
            <ac:spMk id="3" creationId="{F1B6251E-8779-CABE-8B36-F10356B3E921}"/>
          </ac:spMkLst>
        </pc:spChg>
      </pc:sldChg>
      <pc:sldChg chg="delSp modSp new mod">
        <pc:chgData name="Wardle, Scott C." userId="31f469dc-0347-4287-a6c8-d398a87a9241" providerId="ADAL" clId="{FAE2BA84-BB44-4DEB-87D3-0D9AFC0F7BD5}" dt="2025-02-24T12:29:19.452" v="821" actId="6549"/>
        <pc:sldMkLst>
          <pc:docMk/>
          <pc:sldMk cId="906661967" sldId="264"/>
        </pc:sldMkLst>
        <pc:spChg chg="del">
          <ac:chgData name="Wardle, Scott C." userId="31f469dc-0347-4287-a6c8-d398a87a9241" providerId="ADAL" clId="{FAE2BA84-BB44-4DEB-87D3-0D9AFC0F7BD5}" dt="2025-02-23T16:39:21.921" v="497" actId="478"/>
          <ac:spMkLst>
            <pc:docMk/>
            <pc:sldMk cId="906661967" sldId="264"/>
            <ac:spMk id="2" creationId="{94276733-37F6-161E-C25E-C40E2CDEB2CF}"/>
          </ac:spMkLst>
        </pc:spChg>
        <pc:spChg chg="mod">
          <ac:chgData name="Wardle, Scott C." userId="31f469dc-0347-4287-a6c8-d398a87a9241" providerId="ADAL" clId="{FAE2BA84-BB44-4DEB-87D3-0D9AFC0F7BD5}" dt="2025-02-24T12:29:19.452" v="821" actId="6549"/>
          <ac:spMkLst>
            <pc:docMk/>
            <pc:sldMk cId="906661967" sldId="264"/>
            <ac:spMk id="3" creationId="{6CF7982C-9625-5419-65C9-AB8950621F7B}"/>
          </ac:spMkLst>
        </pc:spChg>
      </pc:sldChg>
      <pc:sldChg chg="addSp delSp modSp mod">
        <pc:chgData name="Wardle, Scott C." userId="31f469dc-0347-4287-a6c8-d398a87a9241" providerId="ADAL" clId="{FAE2BA84-BB44-4DEB-87D3-0D9AFC0F7BD5}" dt="2025-02-24T12:47:06.951" v="860" actId="1076"/>
        <pc:sldMkLst>
          <pc:docMk/>
          <pc:sldMk cId="39553726" sldId="265"/>
        </pc:sldMkLst>
        <pc:spChg chg="mod">
          <ac:chgData name="Wardle, Scott C." userId="31f469dc-0347-4287-a6c8-d398a87a9241" providerId="ADAL" clId="{FAE2BA84-BB44-4DEB-87D3-0D9AFC0F7BD5}" dt="2025-02-24T12:45:21.510" v="848" actId="20577"/>
          <ac:spMkLst>
            <pc:docMk/>
            <pc:sldMk cId="39553726" sldId="265"/>
            <ac:spMk id="2" creationId="{A654FDB3-B0D0-C2F2-0F27-0412B66864BA}"/>
          </ac:spMkLst>
        </pc:spChg>
        <pc:picChg chg="del">
          <ac:chgData name="Wardle, Scott C." userId="31f469dc-0347-4287-a6c8-d398a87a9241" providerId="ADAL" clId="{FAE2BA84-BB44-4DEB-87D3-0D9AFC0F7BD5}" dt="2025-02-24T12:45:25.621" v="849" actId="478"/>
          <ac:picMkLst>
            <pc:docMk/>
            <pc:sldMk cId="39553726" sldId="265"/>
            <ac:picMk id="4" creationId="{C5406602-D6E5-DC71-E629-6483A86E3E80}"/>
          </ac:picMkLst>
        </pc:picChg>
        <pc:picChg chg="add del mod">
          <ac:chgData name="Wardle, Scott C." userId="31f469dc-0347-4287-a6c8-d398a87a9241" providerId="ADAL" clId="{FAE2BA84-BB44-4DEB-87D3-0D9AFC0F7BD5}" dt="2025-02-24T12:46:26.474" v="854" actId="478"/>
          <ac:picMkLst>
            <pc:docMk/>
            <pc:sldMk cId="39553726" sldId="265"/>
            <ac:picMk id="5" creationId="{A8B4CB2D-4DAF-8573-3D7C-8768B91D6D78}"/>
          </ac:picMkLst>
        </pc:picChg>
        <pc:picChg chg="add mod">
          <ac:chgData name="Wardle, Scott C." userId="31f469dc-0347-4287-a6c8-d398a87a9241" providerId="ADAL" clId="{FAE2BA84-BB44-4DEB-87D3-0D9AFC0F7BD5}" dt="2025-02-24T12:47:06.951" v="860" actId="1076"/>
          <ac:picMkLst>
            <pc:docMk/>
            <pc:sldMk cId="39553726" sldId="265"/>
            <ac:picMk id="7" creationId="{57B12B42-5424-B548-2E12-99C90DA873D4}"/>
          </ac:picMkLst>
        </pc:picChg>
      </pc:sldChg>
      <pc:sldChg chg="add del">
        <pc:chgData name="Wardle, Scott C." userId="31f469dc-0347-4287-a6c8-d398a87a9241" providerId="ADAL" clId="{FAE2BA84-BB44-4DEB-87D3-0D9AFC0F7BD5}" dt="2025-02-24T12:46:30.133" v="855" actId="47"/>
        <pc:sldMkLst>
          <pc:docMk/>
          <pc:sldMk cId="2005316421"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629F-3EF3-2BA6-E2E0-97AFB9CC05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B6017C-31E8-A67D-F50F-F7019DEEF9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21671C-4EA1-F308-80CB-591274BA1ABF}"/>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5" name="Footer Placeholder 4">
            <a:extLst>
              <a:ext uri="{FF2B5EF4-FFF2-40B4-BE49-F238E27FC236}">
                <a16:creationId xmlns:a16="http://schemas.microsoft.com/office/drawing/2014/main" id="{8AD2663B-B002-C030-1EFE-650F8A43B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036B12-2EAB-AB3A-277A-8CC5B554E0FB}"/>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589863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93FAC-5D72-B65C-9A8A-0E36F664D2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31CCD8-AD28-6D59-8E35-40DA028E0B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06974-46DC-5339-C430-40CD29BA6962}"/>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5" name="Footer Placeholder 4">
            <a:extLst>
              <a:ext uri="{FF2B5EF4-FFF2-40B4-BE49-F238E27FC236}">
                <a16:creationId xmlns:a16="http://schemas.microsoft.com/office/drawing/2014/main" id="{390D359A-FD3F-9F7E-EDB5-A3D52ABB5B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55D356-7BE9-18C4-5257-256DC0C34B7A}"/>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100526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79E968-AE6D-A3B8-90E8-88BB776538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4A5C03-EBD6-C783-AE8D-9A7E794657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3A03A-D2DF-0DCB-2B38-FA88124A9350}"/>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5" name="Footer Placeholder 4">
            <a:extLst>
              <a:ext uri="{FF2B5EF4-FFF2-40B4-BE49-F238E27FC236}">
                <a16:creationId xmlns:a16="http://schemas.microsoft.com/office/drawing/2014/main" id="{CB4BF8D3-8D29-CC8A-860A-DC6E87D310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48CD9-9429-1053-0096-DC0E3468FB09}"/>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244091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66526-BCC3-D98A-4E0B-FE197FC58B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40F447-B758-81D2-9525-F64CC8A626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A370D-0F3E-EAF0-F4E9-37661016DCC4}"/>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5" name="Footer Placeholder 4">
            <a:extLst>
              <a:ext uri="{FF2B5EF4-FFF2-40B4-BE49-F238E27FC236}">
                <a16:creationId xmlns:a16="http://schemas.microsoft.com/office/drawing/2014/main" id="{127FA03E-B78A-E630-25A2-D8C3064D96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F31F5D-F575-AAF3-8C69-39F74DCDFD92}"/>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148591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04884-B7A2-C61D-B135-AF1C95149B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4FFD04-DDF3-2B0E-C492-05351058A7E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2B1982-24BA-9197-286D-E2712384936A}"/>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5" name="Footer Placeholder 4">
            <a:extLst>
              <a:ext uri="{FF2B5EF4-FFF2-40B4-BE49-F238E27FC236}">
                <a16:creationId xmlns:a16="http://schemas.microsoft.com/office/drawing/2014/main" id="{BD2A84E1-9C41-8346-EFF1-3465D43E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0BA0E3-CD84-109F-49FA-062FC6AE0502}"/>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2737431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925ED-C7A3-4B1C-65DE-CBEFB30DC4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AE9C5C-BAD9-506C-1C38-72509B3E87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395360-6571-D242-8666-BE135C209A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3C387E-0786-A4BB-22C3-2D1863956929}"/>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6" name="Footer Placeholder 5">
            <a:extLst>
              <a:ext uri="{FF2B5EF4-FFF2-40B4-BE49-F238E27FC236}">
                <a16:creationId xmlns:a16="http://schemas.microsoft.com/office/drawing/2014/main" id="{CB9CFBD2-6059-C4FE-9E2A-8DFD81CD07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7A42E-C2EC-1676-F895-3874B470CADA}"/>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110071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2146-6E7E-84A2-4A60-C147137353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7AD32-F40E-0903-6DF5-59B7CDE610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ED4B8E-8E86-373B-E71A-7ED52D73A3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5EE32B-25AB-F0F2-5B72-53BAC22940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DA2866-9A73-62CC-4645-46358A2CFF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0D32B3-387A-9134-8226-C867341651A8}"/>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8" name="Footer Placeholder 7">
            <a:extLst>
              <a:ext uri="{FF2B5EF4-FFF2-40B4-BE49-F238E27FC236}">
                <a16:creationId xmlns:a16="http://schemas.microsoft.com/office/drawing/2014/main" id="{29A3C265-5680-A0C1-9B50-81D253C4B1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5F0F9E-E018-3A99-24F8-78D7FA76EF80}"/>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2945158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66B9F-56E4-7B5D-20CC-B4163288DC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D2237A-688D-1292-9A7C-A24341C0DCCF}"/>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4" name="Footer Placeholder 3">
            <a:extLst>
              <a:ext uri="{FF2B5EF4-FFF2-40B4-BE49-F238E27FC236}">
                <a16:creationId xmlns:a16="http://schemas.microsoft.com/office/drawing/2014/main" id="{4D0EF75D-591F-ABD5-969D-51BB4F5852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FA2933-45A8-ECC8-9BAD-0F3A2DCDFC0C}"/>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280046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4E8C55-2AC9-495F-F06B-8CDC753A23FC}"/>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3" name="Footer Placeholder 2">
            <a:extLst>
              <a:ext uri="{FF2B5EF4-FFF2-40B4-BE49-F238E27FC236}">
                <a16:creationId xmlns:a16="http://schemas.microsoft.com/office/drawing/2014/main" id="{1985DF49-0042-D1C7-243A-2CEE6CB5E5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AF2F3B-1262-D61C-7C13-845340AE5F70}"/>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14365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7B79B-0F17-2FE8-1068-F461A29550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85DB19-11D9-DB2D-2FE4-809CE4A1F5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EF97AF-C4A1-A4D9-432D-A6A829252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7D6AA7-6F45-23BA-4241-400B27EE7901}"/>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6" name="Footer Placeholder 5">
            <a:extLst>
              <a:ext uri="{FF2B5EF4-FFF2-40B4-BE49-F238E27FC236}">
                <a16:creationId xmlns:a16="http://schemas.microsoft.com/office/drawing/2014/main" id="{EF619977-B812-D9AB-47FA-6E8A37A8A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05B577-47DD-750E-607A-68C72B9F2050}"/>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3141217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4BCC9-98E4-3291-6239-CCC851A713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AEFBEC-A0AD-9B7E-9530-9CAE2F834A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4DB16A5-7A30-D7A4-306B-30440EFD1A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47E81C-055D-6EAE-A0CA-9F945E6EE8BD}"/>
              </a:ext>
            </a:extLst>
          </p:cNvPr>
          <p:cNvSpPr>
            <a:spLocks noGrp="1"/>
          </p:cNvSpPr>
          <p:nvPr>
            <p:ph type="dt" sz="half" idx="10"/>
          </p:nvPr>
        </p:nvSpPr>
        <p:spPr/>
        <p:txBody>
          <a:bodyPr/>
          <a:lstStyle/>
          <a:p>
            <a:fld id="{E5661483-2EB2-4F0D-A3C8-AB9B0A26B37E}" type="datetimeFigureOut">
              <a:rPr lang="en-US" smtClean="0"/>
              <a:t>2/24/2025</a:t>
            </a:fld>
            <a:endParaRPr lang="en-US"/>
          </a:p>
        </p:txBody>
      </p:sp>
      <p:sp>
        <p:nvSpPr>
          <p:cNvPr id="6" name="Footer Placeholder 5">
            <a:extLst>
              <a:ext uri="{FF2B5EF4-FFF2-40B4-BE49-F238E27FC236}">
                <a16:creationId xmlns:a16="http://schemas.microsoft.com/office/drawing/2014/main" id="{2342083C-B124-7D49-2238-E7B08A1104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213462-2FF7-E58E-F42A-872764B64440}"/>
              </a:ext>
            </a:extLst>
          </p:cNvPr>
          <p:cNvSpPr>
            <a:spLocks noGrp="1"/>
          </p:cNvSpPr>
          <p:nvPr>
            <p:ph type="sldNum" sz="quarter" idx="12"/>
          </p:nvPr>
        </p:nvSpPr>
        <p:spPr/>
        <p:txBody>
          <a:bodyPr/>
          <a:lstStyle/>
          <a:p>
            <a:fld id="{396EAC73-5707-4E80-88CD-E1260D4E34EA}" type="slidenum">
              <a:rPr lang="en-US" smtClean="0"/>
              <a:t>‹#›</a:t>
            </a:fld>
            <a:endParaRPr lang="en-US"/>
          </a:p>
        </p:txBody>
      </p:sp>
    </p:spTree>
    <p:extLst>
      <p:ext uri="{BB962C8B-B14F-4D97-AF65-F5344CB8AC3E}">
        <p14:creationId xmlns:p14="http://schemas.microsoft.com/office/powerpoint/2010/main" val="328370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1EE835-70A8-4545-7E32-4CE19775D3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0BCF66-CAEE-03F3-A7D6-D34C0AB256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76A12F-695C-73B7-7F0A-0D97503B42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5661483-2EB2-4F0D-A3C8-AB9B0A26B37E}" type="datetimeFigureOut">
              <a:rPr lang="en-US" smtClean="0"/>
              <a:t>2/24/2025</a:t>
            </a:fld>
            <a:endParaRPr lang="en-US"/>
          </a:p>
        </p:txBody>
      </p:sp>
      <p:sp>
        <p:nvSpPr>
          <p:cNvPr id="5" name="Footer Placeholder 4">
            <a:extLst>
              <a:ext uri="{FF2B5EF4-FFF2-40B4-BE49-F238E27FC236}">
                <a16:creationId xmlns:a16="http://schemas.microsoft.com/office/drawing/2014/main" id="{E5C74AB5-0321-7329-1C72-8AD7CA028F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6A467E8-3416-0ABF-1669-3C5D160D7E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6EAC73-5707-4E80-88CD-E1260D4E34EA}" type="slidenum">
              <a:rPr lang="en-US" smtClean="0"/>
              <a:t>‹#›</a:t>
            </a:fld>
            <a:endParaRPr lang="en-US"/>
          </a:p>
        </p:txBody>
      </p:sp>
    </p:spTree>
    <p:extLst>
      <p:ext uri="{BB962C8B-B14F-4D97-AF65-F5344CB8AC3E}">
        <p14:creationId xmlns:p14="http://schemas.microsoft.com/office/powerpoint/2010/main" val="352346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B6E59-0FC6-432D-CC79-6BCEB6597EEB}"/>
              </a:ext>
            </a:extLst>
          </p:cNvPr>
          <p:cNvSpPr>
            <a:spLocks noGrp="1"/>
          </p:cNvSpPr>
          <p:nvPr>
            <p:ph type="ctrTitle"/>
          </p:nvPr>
        </p:nvSpPr>
        <p:spPr/>
        <p:txBody>
          <a:bodyPr/>
          <a:lstStyle/>
          <a:p>
            <a:r>
              <a:rPr lang="en-US" dirty="0"/>
              <a:t>PLWG </a:t>
            </a:r>
            <a:br>
              <a:rPr lang="en-US" dirty="0"/>
            </a:br>
            <a:r>
              <a:rPr lang="en-US" dirty="0"/>
              <a:t>02/24/25</a:t>
            </a:r>
          </a:p>
        </p:txBody>
      </p:sp>
      <p:sp>
        <p:nvSpPr>
          <p:cNvPr id="3" name="Subtitle 2">
            <a:extLst>
              <a:ext uri="{FF2B5EF4-FFF2-40B4-BE49-F238E27FC236}">
                <a16:creationId xmlns:a16="http://schemas.microsoft.com/office/drawing/2014/main" id="{F1B6251E-8779-CABE-8B36-F10356B3E921}"/>
              </a:ext>
            </a:extLst>
          </p:cNvPr>
          <p:cNvSpPr>
            <a:spLocks noGrp="1"/>
          </p:cNvSpPr>
          <p:nvPr>
            <p:ph type="subTitle" idx="1"/>
          </p:nvPr>
        </p:nvSpPr>
        <p:spPr>
          <a:xfrm>
            <a:off x="1524000" y="4114800"/>
            <a:ext cx="9144000" cy="1143000"/>
          </a:xfrm>
        </p:spPr>
        <p:txBody>
          <a:bodyPr/>
          <a:lstStyle/>
          <a:p>
            <a:r>
              <a:rPr lang="en-US" dirty="0"/>
              <a:t>Private Use Network </a:t>
            </a:r>
          </a:p>
          <a:p>
            <a:r>
              <a:rPr lang="en-US" dirty="0"/>
              <a:t>Reactive Capability Requirements</a:t>
            </a:r>
          </a:p>
        </p:txBody>
      </p:sp>
    </p:spTree>
    <p:extLst>
      <p:ext uri="{BB962C8B-B14F-4D97-AF65-F5344CB8AC3E}">
        <p14:creationId xmlns:p14="http://schemas.microsoft.com/office/powerpoint/2010/main" val="2148526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17032-A87C-DD12-1A36-2DD1E0A559AF}"/>
              </a:ext>
            </a:extLst>
          </p:cNvPr>
          <p:cNvSpPr>
            <a:spLocks noGrp="1"/>
          </p:cNvSpPr>
          <p:nvPr>
            <p:ph type="ctrTitle"/>
          </p:nvPr>
        </p:nvSpPr>
        <p:spPr>
          <a:xfrm>
            <a:off x="1524000" y="387072"/>
            <a:ext cx="9144000" cy="687583"/>
          </a:xfrm>
        </p:spPr>
        <p:txBody>
          <a:bodyPr/>
          <a:lstStyle/>
          <a:p>
            <a:r>
              <a:rPr lang="en-US" sz="4000" dirty="0"/>
              <a:t>ERCOT Protocol 3.15 (4)</a:t>
            </a:r>
          </a:p>
        </p:txBody>
      </p:sp>
      <p:sp>
        <p:nvSpPr>
          <p:cNvPr id="6" name="Subtitle 2">
            <a:extLst>
              <a:ext uri="{FF2B5EF4-FFF2-40B4-BE49-F238E27FC236}">
                <a16:creationId xmlns:a16="http://schemas.microsoft.com/office/drawing/2014/main" id="{1E5558C6-653C-882A-B479-0A18DD100BDD}"/>
              </a:ext>
            </a:extLst>
          </p:cNvPr>
          <p:cNvSpPr>
            <a:spLocks noGrp="1"/>
          </p:cNvSpPr>
          <p:nvPr>
            <p:ph type="subTitle" idx="1"/>
          </p:nvPr>
        </p:nvSpPr>
        <p:spPr>
          <a:xfrm>
            <a:off x="1524000" y="1564849"/>
            <a:ext cx="9144000" cy="3692951"/>
          </a:xfrm>
        </p:spPr>
        <p:txBody>
          <a:bodyPr>
            <a:normAutofit fontScale="92500" lnSpcReduction="10000"/>
          </a:bodyPr>
          <a:lstStyle/>
          <a:p>
            <a:pPr algn="l"/>
            <a:r>
              <a:rPr lang="en-US" b="0" i="0" dirty="0">
                <a:solidFill>
                  <a:srgbClr val="000000"/>
                </a:solidFill>
                <a:effectLst/>
                <a:latin typeface="Times New Roman" panose="02020603050405020304" pitchFamily="18" charset="0"/>
              </a:rPr>
              <a:t>(4) Each Generation Resource and ESR required to provide VSS shall comply 	with the following Reactive Power requirements </a:t>
            </a:r>
            <a:r>
              <a:rPr lang="en-US" b="0" i="0" dirty="0">
                <a:solidFill>
                  <a:srgbClr val="000000"/>
                </a:solidFill>
                <a:effectLst/>
                <a:highlight>
                  <a:srgbClr val="FFFF00"/>
                </a:highlight>
                <a:latin typeface="Times New Roman" panose="02020603050405020304" pitchFamily="18" charset="0"/>
              </a:rPr>
              <a:t>in Real-Time </a:t>
            </a:r>
            <a:r>
              <a:rPr lang="en-US" b="0" i="0" dirty="0">
                <a:solidFill>
                  <a:srgbClr val="000000"/>
                </a:solidFill>
                <a:effectLst/>
                <a:latin typeface="Times New Roman" panose="02020603050405020304" pitchFamily="18" charset="0"/>
              </a:rPr>
              <a:t>	operations when issued a Voltage Set Point by a TSP or ERCOT:</a:t>
            </a:r>
          </a:p>
          <a:p>
            <a:pPr algn="l"/>
            <a:endParaRPr lang="en-US" b="0" i="0" dirty="0">
              <a:solidFill>
                <a:srgbClr val="000000"/>
              </a:solidFill>
              <a:effectLst/>
              <a:latin typeface="Times New Roman" panose="02020603050405020304" pitchFamily="18" charset="0"/>
            </a:endParaRPr>
          </a:p>
          <a:p>
            <a:pPr marL="914400" lvl="1" indent="-457200" algn="l">
              <a:buAutoNum type="alphaLcParenBoth"/>
            </a:pPr>
            <a:r>
              <a:rPr lang="en-US" b="0" i="0" dirty="0">
                <a:solidFill>
                  <a:srgbClr val="000000"/>
                </a:solidFill>
                <a:effectLst/>
                <a:latin typeface="Times New Roman" panose="02020603050405020304" pitchFamily="18" charset="0"/>
              </a:rPr>
              <a:t>An over-excited (lagging or producing) power factor capability of 0.95 or less determined at the unit's maximum net power to be supplied to the ERCOT Transmission Grid and for any Voltage Set Point from 0.95 per unit to 1.04 per unit, </a:t>
            </a:r>
            <a:r>
              <a:rPr lang="en-US" b="0" i="0" dirty="0">
                <a:solidFill>
                  <a:srgbClr val="000000"/>
                </a:solidFill>
                <a:effectLst/>
                <a:highlight>
                  <a:srgbClr val="FFFF00"/>
                </a:highlight>
                <a:latin typeface="Times New Roman" panose="02020603050405020304" pitchFamily="18" charset="0"/>
              </a:rPr>
              <a:t>as measured at the Point of Interconnection Bus (POIB)</a:t>
            </a:r>
            <a:r>
              <a:rPr lang="en-US" b="0" i="0" dirty="0">
                <a:solidFill>
                  <a:srgbClr val="000000"/>
                </a:solidFill>
                <a:effectLst/>
                <a:latin typeface="Times New Roman" panose="02020603050405020304" pitchFamily="18" charset="0"/>
              </a:rPr>
              <a:t>;</a:t>
            </a:r>
          </a:p>
          <a:p>
            <a:pPr marL="914400" lvl="1" indent="-457200" algn="l">
              <a:buAutoNum type="alphaLcParenBoth"/>
            </a:pPr>
            <a:endParaRPr lang="en-US" b="0" i="0" dirty="0">
              <a:solidFill>
                <a:srgbClr val="000000"/>
              </a:solidFill>
              <a:effectLst/>
              <a:latin typeface="Times New Roman" panose="02020603050405020304" pitchFamily="18" charset="0"/>
            </a:endParaRPr>
          </a:p>
          <a:p>
            <a:pPr marL="914400" lvl="1" indent="-457200" algn="l">
              <a:buFont typeface="Arial" panose="020B0604020202020204" pitchFamily="34" charset="0"/>
              <a:buAutoNum type="alphaLcParenBoth"/>
            </a:pPr>
            <a:r>
              <a:rPr lang="en-US" sz="2100" dirty="0">
                <a:solidFill>
                  <a:srgbClr val="000000"/>
                </a:solidFill>
                <a:latin typeface="Times New Roman" panose="02020603050405020304" pitchFamily="18" charset="0"/>
              </a:rPr>
              <a:t>An under-excited (leading or absorbing) power factor capability of 0.95 or less, determined at the unit's maximum net power to be supplied to the ERCOT Transmission Grid and for any Voltage Set Point from 1.0 per unit to 1.05 per unit, as measured at the POIB;</a:t>
            </a:r>
          </a:p>
          <a:p>
            <a:endParaRPr lang="en-US" dirty="0"/>
          </a:p>
        </p:txBody>
      </p:sp>
    </p:spTree>
    <p:extLst>
      <p:ext uri="{BB962C8B-B14F-4D97-AF65-F5344CB8AC3E}">
        <p14:creationId xmlns:p14="http://schemas.microsoft.com/office/powerpoint/2010/main" val="2352904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199F8-29AE-6F97-F9F9-6B014936D013}"/>
              </a:ext>
            </a:extLst>
          </p:cNvPr>
          <p:cNvSpPr>
            <a:spLocks noGrp="1"/>
          </p:cNvSpPr>
          <p:nvPr>
            <p:ph type="ctrTitle"/>
          </p:nvPr>
        </p:nvSpPr>
        <p:spPr>
          <a:xfrm>
            <a:off x="1524000" y="622744"/>
            <a:ext cx="9144000" cy="602742"/>
          </a:xfrm>
        </p:spPr>
        <p:txBody>
          <a:bodyPr>
            <a:normAutofit fontScale="90000"/>
          </a:bodyPr>
          <a:lstStyle/>
          <a:p>
            <a:r>
              <a:rPr lang="en-US" sz="4000" dirty="0"/>
              <a:t>Measurement of Reactive Capability</a:t>
            </a:r>
          </a:p>
        </p:txBody>
      </p:sp>
      <p:sp>
        <p:nvSpPr>
          <p:cNvPr id="3" name="Subtitle 2">
            <a:extLst>
              <a:ext uri="{FF2B5EF4-FFF2-40B4-BE49-F238E27FC236}">
                <a16:creationId xmlns:a16="http://schemas.microsoft.com/office/drawing/2014/main" id="{1C2186CB-6EB5-AB97-B486-7CFB211B4803}"/>
              </a:ext>
            </a:extLst>
          </p:cNvPr>
          <p:cNvSpPr>
            <a:spLocks noGrp="1"/>
          </p:cNvSpPr>
          <p:nvPr>
            <p:ph type="subTitle" idx="1"/>
          </p:nvPr>
        </p:nvSpPr>
        <p:spPr>
          <a:xfrm>
            <a:off x="1524000" y="1395047"/>
            <a:ext cx="9144000" cy="4647534"/>
          </a:xfrm>
        </p:spPr>
        <p:txBody>
          <a:bodyPr>
            <a:normAutofit fontScale="85000" lnSpcReduction="20000"/>
          </a:bodyPr>
          <a:lstStyle/>
          <a:p>
            <a:pPr marL="342900" indent="-342900" algn="l">
              <a:buFont typeface="Arial" panose="020B0604020202020204" pitchFamily="34" charset="0"/>
              <a:buChar char="•"/>
            </a:pPr>
            <a:r>
              <a:rPr lang="en-US" dirty="0"/>
              <a:t>For non-IRRs Reactive Capability is measured and reported at the Generator Terminals</a:t>
            </a:r>
          </a:p>
          <a:p>
            <a:pPr marL="800100" lvl="1"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For IRRs the Corrected Unit Reactive Limit (CURL) is reported at the low side of the Main Power Transformer (MPT)</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3.15 (4) (e): </a:t>
            </a:r>
            <a:r>
              <a:rPr lang="en-US" sz="2400" dirty="0"/>
              <a:t>“…For Intermittent Renewable Resources (IRRs), the Reactive Power requirements shall be available at all MW output levels at or above 10% of the IRR’s nameplate capacity…”</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Per 3.15 (4) the Generator, even on a Private Use Network, must be able to maintain +/- 0.95 PF at the POIB at the real time maximum net capability to the grid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We 100% agree with all of the above!  The purpose of NPRR 1272 is to clarify PUNs meet all the above without punitive treatment.</a:t>
            </a:r>
          </a:p>
          <a:p>
            <a:pPr algn="l"/>
            <a:endParaRPr lang="en-US" dirty="0"/>
          </a:p>
        </p:txBody>
      </p:sp>
    </p:spTree>
    <p:extLst>
      <p:ext uri="{BB962C8B-B14F-4D97-AF65-F5344CB8AC3E}">
        <p14:creationId xmlns:p14="http://schemas.microsoft.com/office/powerpoint/2010/main" val="50470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446B76-6D66-1B23-174F-11793DD4D9CB}"/>
              </a:ext>
            </a:extLst>
          </p:cNvPr>
          <p:cNvSpPr>
            <a:spLocks noGrp="1"/>
          </p:cNvSpPr>
          <p:nvPr>
            <p:ph type="ctrTitle"/>
          </p:nvPr>
        </p:nvSpPr>
        <p:spPr>
          <a:xfrm>
            <a:off x="1524000" y="130142"/>
            <a:ext cx="9144000" cy="696709"/>
          </a:xfrm>
        </p:spPr>
        <p:txBody>
          <a:bodyPr>
            <a:normAutofit fontScale="90000"/>
          </a:bodyPr>
          <a:lstStyle/>
          <a:p>
            <a:r>
              <a:rPr lang="en-US" sz="4400" dirty="0"/>
              <a:t>Private Use Network Reactive Support</a:t>
            </a:r>
          </a:p>
        </p:txBody>
      </p:sp>
      <p:sp>
        <p:nvSpPr>
          <p:cNvPr id="5" name="Subtitle 4">
            <a:extLst>
              <a:ext uri="{FF2B5EF4-FFF2-40B4-BE49-F238E27FC236}">
                <a16:creationId xmlns:a16="http://schemas.microsoft.com/office/drawing/2014/main" id="{92DE2C86-1951-8060-1156-EE622E80EBBD}"/>
              </a:ext>
            </a:extLst>
          </p:cNvPr>
          <p:cNvSpPr>
            <a:spLocks noGrp="1"/>
          </p:cNvSpPr>
          <p:nvPr>
            <p:ph type="subTitle" idx="1"/>
          </p:nvPr>
        </p:nvSpPr>
        <p:spPr>
          <a:xfrm>
            <a:off x="1167319" y="1338605"/>
            <a:ext cx="10379413" cy="4799547"/>
          </a:xfrm>
        </p:spPr>
        <p:txBody>
          <a:bodyPr/>
          <a:lstStyle/>
          <a:p>
            <a:pPr marL="342900" indent="-342900" algn="l">
              <a:buFont typeface="Arial" panose="020B0604020202020204" pitchFamily="34" charset="0"/>
              <a:buChar char="•"/>
            </a:pPr>
            <a:r>
              <a:rPr lang="en-US" dirty="0"/>
              <a:t>Any time the Generator and a Load on a Private Use Network (PUN) are independently running at +/-0.95 Power Factor the corresponding Power Factor at the POI is 0.95.</a:t>
            </a:r>
          </a:p>
          <a:p>
            <a:pPr marL="800100" lvl="1" indent="-342900" algn="l">
              <a:buFont typeface="Arial" panose="020B0604020202020204" pitchFamily="34" charset="0"/>
              <a:buChar char="•"/>
            </a:pPr>
            <a:r>
              <a:rPr lang="en-US" dirty="0"/>
              <a:t>In the case where power is being exported to the grid the Power Factor will be +0.95</a:t>
            </a:r>
          </a:p>
          <a:p>
            <a:pPr marL="800100" lvl="1" indent="-342900" algn="l">
              <a:buFont typeface="Arial" panose="020B0604020202020204" pitchFamily="34" charset="0"/>
              <a:buChar char="•"/>
            </a:pPr>
            <a:r>
              <a:rPr lang="en-US" dirty="0"/>
              <a:t>In the case where power is being imported from the grid the Power Factor will be -0.95</a:t>
            </a:r>
          </a:p>
          <a:p>
            <a:pPr marL="800100" lvl="1"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The Load on a PUN is always required to maintain its Power Factor as required by the Utility tariff</a:t>
            </a:r>
          </a:p>
          <a:p>
            <a:pPr lvl="1" algn="l"/>
            <a:endParaRPr lang="en-US" dirty="0"/>
          </a:p>
          <a:p>
            <a:pPr marL="342900" indent="-342900" algn="l">
              <a:buFont typeface="Arial" panose="020B0604020202020204" pitchFamily="34" charset="0"/>
              <a:buChar char="•"/>
            </a:pPr>
            <a:r>
              <a:rPr lang="en-US" dirty="0"/>
              <a:t>Since Generators are generally pushing MW/MVAR and Industrial Loads are pulling MW/MVAR, each MW/MVAR produced by a Generator on a PUN simply cancels out a MW/MVAR from the Load as measured at the POIB</a:t>
            </a:r>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344235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CBFED-F0B9-A34D-9BA4-BA05641A3AEE}"/>
              </a:ext>
            </a:extLst>
          </p:cNvPr>
          <p:cNvSpPr>
            <a:spLocks noGrp="1"/>
          </p:cNvSpPr>
          <p:nvPr>
            <p:ph type="ctrTitle"/>
          </p:nvPr>
        </p:nvSpPr>
        <p:spPr>
          <a:xfrm>
            <a:off x="1586753" y="324505"/>
            <a:ext cx="9144000" cy="718850"/>
          </a:xfrm>
        </p:spPr>
        <p:txBody>
          <a:bodyPr>
            <a:normAutofit/>
          </a:bodyPr>
          <a:lstStyle/>
          <a:p>
            <a:r>
              <a:rPr lang="en-US" sz="4000" dirty="0"/>
              <a:t>Example 1- PUN is a Net Load</a:t>
            </a:r>
          </a:p>
        </p:txBody>
      </p:sp>
      <p:pic>
        <p:nvPicPr>
          <p:cNvPr id="7" name="Picture 6">
            <a:extLst>
              <a:ext uri="{FF2B5EF4-FFF2-40B4-BE49-F238E27FC236}">
                <a16:creationId xmlns:a16="http://schemas.microsoft.com/office/drawing/2014/main" id="{3C7C3D9A-5F6C-2F2A-D214-DDD9327103A8}"/>
              </a:ext>
            </a:extLst>
          </p:cNvPr>
          <p:cNvPicPr>
            <a:picLocks noChangeAspect="1"/>
          </p:cNvPicPr>
          <p:nvPr/>
        </p:nvPicPr>
        <p:blipFill>
          <a:blip r:embed="rId2"/>
          <a:stretch>
            <a:fillRect/>
          </a:stretch>
        </p:blipFill>
        <p:spPr>
          <a:xfrm>
            <a:off x="2360001" y="1043355"/>
            <a:ext cx="7471997" cy="5591907"/>
          </a:xfrm>
          <a:prstGeom prst="rect">
            <a:avLst/>
          </a:prstGeom>
        </p:spPr>
      </p:pic>
    </p:spTree>
    <p:extLst>
      <p:ext uri="{BB962C8B-B14F-4D97-AF65-F5344CB8AC3E}">
        <p14:creationId xmlns:p14="http://schemas.microsoft.com/office/powerpoint/2010/main" val="267559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397983-C731-845B-3D8A-42FB21E486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6CBC55-A7CC-D9AC-333D-F6516744B5E2}"/>
              </a:ext>
            </a:extLst>
          </p:cNvPr>
          <p:cNvSpPr>
            <a:spLocks noGrp="1"/>
          </p:cNvSpPr>
          <p:nvPr>
            <p:ph type="ctrTitle"/>
          </p:nvPr>
        </p:nvSpPr>
        <p:spPr>
          <a:xfrm>
            <a:off x="1586753" y="324505"/>
            <a:ext cx="9144000" cy="718850"/>
          </a:xfrm>
        </p:spPr>
        <p:txBody>
          <a:bodyPr>
            <a:normAutofit/>
          </a:bodyPr>
          <a:lstStyle/>
          <a:p>
            <a:r>
              <a:rPr lang="en-US" sz="4000" dirty="0"/>
              <a:t>Example 2- PUN is a Net Generator</a:t>
            </a:r>
          </a:p>
        </p:txBody>
      </p:sp>
      <p:pic>
        <p:nvPicPr>
          <p:cNvPr id="5" name="Picture 4">
            <a:extLst>
              <a:ext uri="{FF2B5EF4-FFF2-40B4-BE49-F238E27FC236}">
                <a16:creationId xmlns:a16="http://schemas.microsoft.com/office/drawing/2014/main" id="{CC3441E9-C822-3AF5-57E6-487A16C5EA51}"/>
              </a:ext>
            </a:extLst>
          </p:cNvPr>
          <p:cNvPicPr>
            <a:picLocks noChangeAspect="1"/>
          </p:cNvPicPr>
          <p:nvPr/>
        </p:nvPicPr>
        <p:blipFill>
          <a:blip r:embed="rId2"/>
          <a:stretch>
            <a:fillRect/>
          </a:stretch>
        </p:blipFill>
        <p:spPr>
          <a:xfrm>
            <a:off x="1461247" y="1043355"/>
            <a:ext cx="8239564" cy="5754024"/>
          </a:xfrm>
          <a:prstGeom prst="rect">
            <a:avLst/>
          </a:prstGeom>
        </p:spPr>
      </p:pic>
    </p:spTree>
    <p:extLst>
      <p:ext uri="{BB962C8B-B14F-4D97-AF65-F5344CB8AC3E}">
        <p14:creationId xmlns:p14="http://schemas.microsoft.com/office/powerpoint/2010/main" val="1924107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3D290-3117-6CA1-888D-A06533C2BF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54FDB3-B0D0-C2F2-0F27-0412B66864BA}"/>
              </a:ext>
            </a:extLst>
          </p:cNvPr>
          <p:cNvSpPr>
            <a:spLocks noGrp="1"/>
          </p:cNvSpPr>
          <p:nvPr>
            <p:ph type="ctrTitle"/>
          </p:nvPr>
        </p:nvSpPr>
        <p:spPr>
          <a:xfrm>
            <a:off x="1586753" y="324505"/>
            <a:ext cx="9144000" cy="718850"/>
          </a:xfrm>
        </p:spPr>
        <p:txBody>
          <a:bodyPr>
            <a:normAutofit/>
          </a:bodyPr>
          <a:lstStyle/>
          <a:p>
            <a:r>
              <a:rPr lang="en-US" sz="4000" dirty="0"/>
              <a:t>Example 3- Protocol Misinterpretation</a:t>
            </a:r>
          </a:p>
        </p:txBody>
      </p:sp>
      <p:pic>
        <p:nvPicPr>
          <p:cNvPr id="7" name="Picture 6">
            <a:extLst>
              <a:ext uri="{FF2B5EF4-FFF2-40B4-BE49-F238E27FC236}">
                <a16:creationId xmlns:a16="http://schemas.microsoft.com/office/drawing/2014/main" id="{57B12B42-5424-B548-2E12-99C90DA873D4}"/>
              </a:ext>
            </a:extLst>
          </p:cNvPr>
          <p:cNvPicPr>
            <a:picLocks noChangeAspect="1"/>
          </p:cNvPicPr>
          <p:nvPr/>
        </p:nvPicPr>
        <p:blipFill>
          <a:blip r:embed="rId2"/>
          <a:stretch>
            <a:fillRect/>
          </a:stretch>
        </p:blipFill>
        <p:spPr>
          <a:xfrm>
            <a:off x="1985415" y="1043355"/>
            <a:ext cx="7967477" cy="5514113"/>
          </a:xfrm>
          <a:prstGeom prst="rect">
            <a:avLst/>
          </a:prstGeom>
        </p:spPr>
      </p:pic>
    </p:spTree>
    <p:extLst>
      <p:ext uri="{BB962C8B-B14F-4D97-AF65-F5344CB8AC3E}">
        <p14:creationId xmlns:p14="http://schemas.microsoft.com/office/powerpoint/2010/main" val="39553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CF7982C-9625-5419-65C9-AB8950621F7B}"/>
              </a:ext>
            </a:extLst>
          </p:cNvPr>
          <p:cNvSpPr>
            <a:spLocks noGrp="1"/>
          </p:cNvSpPr>
          <p:nvPr>
            <p:ph type="subTitle" idx="1"/>
          </p:nvPr>
        </p:nvSpPr>
        <p:spPr>
          <a:xfrm>
            <a:off x="1524000" y="690465"/>
            <a:ext cx="9144000" cy="5421086"/>
          </a:xfrm>
        </p:spPr>
        <p:txBody>
          <a:bodyPr/>
          <a:lstStyle/>
          <a:p>
            <a:pPr marL="457200" indent="-457200" algn="l">
              <a:buFont typeface="Arial" panose="020B0604020202020204" pitchFamily="34" charset="0"/>
              <a:buChar char="•"/>
            </a:pPr>
            <a:r>
              <a:rPr lang="en-US" sz="3600" dirty="0"/>
              <a:t>Excel spreadsheet submitted to illustrate the situation where the Protocols are being misinterpreted and to run scenarios as PLWG members wish.</a:t>
            </a:r>
            <a:endParaRPr lang="en-US" dirty="0"/>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a:p>
            <a:r>
              <a:rPr lang="en-US" sz="7200" dirty="0"/>
              <a:t>Questions?</a:t>
            </a:r>
          </a:p>
        </p:txBody>
      </p:sp>
    </p:spTree>
    <p:extLst>
      <p:ext uri="{BB962C8B-B14F-4D97-AF65-F5344CB8AC3E}">
        <p14:creationId xmlns:p14="http://schemas.microsoft.com/office/powerpoint/2010/main" val="906661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1621</TotalTime>
  <Words>477</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Times New Roman</vt:lpstr>
      <vt:lpstr>Office Theme</vt:lpstr>
      <vt:lpstr>PLWG  02/24/25</vt:lpstr>
      <vt:lpstr>ERCOT Protocol 3.15 (4)</vt:lpstr>
      <vt:lpstr>Measurement of Reactive Capability</vt:lpstr>
      <vt:lpstr>Private Use Network Reactive Support</vt:lpstr>
      <vt:lpstr>Example 1- PUN is a Net Load</vt:lpstr>
      <vt:lpstr>Example 2- PUN is a Net Generator</vt:lpstr>
      <vt:lpstr>Example 3- Protocol Misinterpretation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Wardle, Scott C.</dc:creator>
  <cp:lastModifiedBy>Wardle, Scott C.</cp:lastModifiedBy>
  <cp:revision>7</cp:revision>
  <dcterms:created xsi:type="dcterms:W3CDTF">2025-02-19T18:27:40Z</dcterms:created>
  <dcterms:modified xsi:type="dcterms:W3CDTF">2025-02-24T12:51:35Z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-801874507</vt:i4>
  </property>
  <property fmtid="{D5CDD505-2E9C-101B-9397-08002B2CF9AE}" pid="3" name="_NewReviewCycle">
    <vt:lpwstr/>
  </property>
  <property fmtid="{D5CDD505-2E9C-101B-9397-08002B2CF9AE}" pid="4" name="_EmailSubject">
    <vt:lpwstr>PLWG Mtg Info</vt:lpwstr>
  </property>
  <property fmtid="{D5CDD505-2E9C-101B-9397-08002B2CF9AE}" pid="5" name="_AuthorEmail">
    <vt:lpwstr>Scott_Wardle@oxy.com</vt:lpwstr>
  </property>
  <property fmtid="{D5CDD505-2E9C-101B-9397-08002B2CF9AE}" pid="6" name="_AuthorEmailDisplayName">
    <vt:lpwstr>Wardle, Scott C.</vt:lpwstr>
  </property>
</Properties>
</file>