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705" r:id="rId5"/>
    <p:sldMasterId id="2147483724" r:id="rId6"/>
  </p:sldMasterIdLst>
  <p:notesMasterIdLst>
    <p:notesMasterId r:id="rId30"/>
  </p:notesMasterIdLst>
  <p:handoutMasterIdLst>
    <p:handoutMasterId r:id="rId31"/>
  </p:handoutMasterIdLst>
  <p:sldIdLst>
    <p:sldId id="543" r:id="rId7"/>
    <p:sldId id="571" r:id="rId8"/>
    <p:sldId id="545" r:id="rId9"/>
    <p:sldId id="546" r:id="rId10"/>
    <p:sldId id="563" r:id="rId11"/>
    <p:sldId id="560" r:id="rId12"/>
    <p:sldId id="558" r:id="rId13"/>
    <p:sldId id="557" r:id="rId14"/>
    <p:sldId id="561" r:id="rId15"/>
    <p:sldId id="566" r:id="rId16"/>
    <p:sldId id="581" r:id="rId17"/>
    <p:sldId id="582" r:id="rId18"/>
    <p:sldId id="578" r:id="rId19"/>
    <p:sldId id="580" r:id="rId20"/>
    <p:sldId id="577" r:id="rId21"/>
    <p:sldId id="579" r:id="rId22"/>
    <p:sldId id="570" r:id="rId23"/>
    <p:sldId id="574" r:id="rId24"/>
    <p:sldId id="583" r:id="rId25"/>
    <p:sldId id="584" r:id="rId26"/>
    <p:sldId id="585" r:id="rId27"/>
    <p:sldId id="586" r:id="rId28"/>
    <p:sldId id="575" r:id="rId2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24CEF7A-2E4C-9E46-94A3-5D31EB18D995}" name="Webster, Trudi" initials="WT" userId="S::trudi.webster@ercot.com::8d3e025b-0265-4fbd-b136-a7bc92c16fd8" providerId="AD"/>
  <p188:author id="{293E1DAA-093D-20C9-C98B-59051D85635A}" name="Maggio, Dave" initials="MD" userId="S::david.maggio@ercot.com::ac169136-3d92-4093-a1ee-cd2fa0ab6301" providerId="AD"/>
  <p188:author id="{43831BD2-3014-FC08-390A-9936949E1516}" name="Maggio, Dave" initials="DM" userId="S::David.Maggio@ercot.com::ac169136-3d92-4093-a1ee-cd2fa0ab6301" providerId="AD"/>
  <p188:author id="{A9D76DD9-9A99-1096-2E66-173483C9F738}" name="King, Ryan" initials="RK" userId="S::Ryan.King@ercot.com::397dfbf6-562d-4090-9673-fd056153c159" providerId="AD"/>
  <p188:author id="{FAF841F7-8C07-BB5D-903B-88FBBF7ABABF}" name="Webster, Trudi" initials="WT" userId="S::Trudi.Webster@ercot.com::8d3e025b-0265-4fbd-b136-a7bc92c16fd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6770"/>
    <a:srgbClr val="7C858D"/>
    <a:srgbClr val="789DB4"/>
    <a:srgbClr val="720000"/>
    <a:srgbClr val="D98452"/>
    <a:srgbClr val="BC4D4D"/>
    <a:srgbClr val="9E170D"/>
    <a:srgbClr val="003865"/>
    <a:srgbClr val="8DC3E5"/>
    <a:srgbClr val="0063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0" d="100"/>
          <a:sy n="150" d="100"/>
        </p:scale>
        <p:origin x="2886" y="132"/>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microsoft.com/office/2018/10/relationships/authors" Target="author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2.xml"/></Relationships>
</file>

<file path=ppt/diagrams/_rels/data2.xml.rels><?xml version="1.0" encoding="UTF-8" standalone="yes"?>
<Relationships xmlns="http://schemas.openxmlformats.org/package/2006/relationships"><Relationship Id="rId2" Type="http://schemas.openxmlformats.org/officeDocument/2006/relationships/image" Target="../media/image8.svg"/><Relationship Id="rId1" Type="http://schemas.openxmlformats.org/officeDocument/2006/relationships/image" Target="../media/image7.png"/></Relationships>
</file>

<file path=ppt/diagrams/_rels/drawing2.xml.rels><?xml version="1.0" encoding="UTF-8" standalone="yes"?>
<Relationships xmlns="http://schemas.openxmlformats.org/package/2006/relationships"><Relationship Id="rId2" Type="http://schemas.openxmlformats.org/officeDocument/2006/relationships/image" Target="../media/image8.svg"/><Relationship Id="rId1" Type="http://schemas.openxmlformats.org/officeDocument/2006/relationships/image" Target="../media/image7.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17DE4A8-3D39-4FB0-ADEC-DD2F399DE8AB}" type="doc">
      <dgm:prSet loTypeId="urn:microsoft.com/office/officeart/2005/8/layout/vList3" loCatId="list" qsTypeId="urn:microsoft.com/office/officeart/2005/8/quickstyle/simple4" qsCatId="simple" csTypeId="urn:microsoft.com/office/officeart/2005/8/colors/accent3_1" csCatId="accent3" phldr="1"/>
      <dgm:spPr/>
      <dgm:t>
        <a:bodyPr/>
        <a:lstStyle/>
        <a:p>
          <a:endParaRPr lang="en-US"/>
        </a:p>
      </dgm:t>
    </dgm:pt>
    <dgm:pt modelId="{2D707F03-B429-40D6-8FEC-B546A564F410}">
      <dgm:prSet/>
      <dgm:spPr/>
      <dgm:t>
        <a:bodyPr/>
        <a:lstStyle/>
        <a:p>
          <a:r>
            <a:rPr lang="en-US" b="1"/>
            <a:t>DRRS Procured in DAM using ASDC [PURA § 39.159(d)]</a:t>
          </a:r>
        </a:p>
      </dgm:t>
    </dgm:pt>
    <dgm:pt modelId="{15761FD0-2650-416E-BA73-E9CC1212C9F3}" type="parTrans" cxnId="{4489EBB6-83DE-4BD4-AF90-1EE775E94538}">
      <dgm:prSet/>
      <dgm:spPr/>
      <dgm:t>
        <a:bodyPr/>
        <a:lstStyle/>
        <a:p>
          <a:endParaRPr lang="en-US"/>
        </a:p>
      </dgm:t>
    </dgm:pt>
    <dgm:pt modelId="{376DF46F-B43F-4CC1-B298-2D342E251511}" type="sibTrans" cxnId="{4489EBB6-83DE-4BD4-AF90-1EE775E94538}">
      <dgm:prSet/>
      <dgm:spPr/>
      <dgm:t>
        <a:bodyPr/>
        <a:lstStyle/>
        <a:p>
          <a:endParaRPr lang="en-US"/>
        </a:p>
      </dgm:t>
    </dgm:pt>
    <dgm:pt modelId="{5EA48B6D-D17E-4528-B44B-7B97E93AD050}">
      <dgm:prSet/>
      <dgm:spPr/>
      <dgm:t>
        <a:bodyPr/>
        <a:lstStyle/>
        <a:p>
          <a:r>
            <a:rPr lang="en-US"/>
            <a:t>Both On-Line and Off-Line Resources which meet eligibility Requirements</a:t>
          </a:r>
        </a:p>
      </dgm:t>
    </dgm:pt>
    <dgm:pt modelId="{BFFFB758-4353-4C75-9A9B-0CA46A756B80}" type="parTrans" cxnId="{C6CA7753-17DF-4D57-BCA7-EECA8E524C4F}">
      <dgm:prSet/>
      <dgm:spPr/>
      <dgm:t>
        <a:bodyPr/>
        <a:lstStyle/>
        <a:p>
          <a:endParaRPr lang="en-US"/>
        </a:p>
      </dgm:t>
    </dgm:pt>
    <dgm:pt modelId="{232730C2-7DDF-49F4-B357-C938F9677E21}" type="sibTrans" cxnId="{C6CA7753-17DF-4D57-BCA7-EECA8E524C4F}">
      <dgm:prSet/>
      <dgm:spPr/>
      <dgm:t>
        <a:bodyPr/>
        <a:lstStyle/>
        <a:p>
          <a:endParaRPr lang="en-US"/>
        </a:p>
      </dgm:t>
    </dgm:pt>
    <dgm:pt modelId="{D447CE69-7C40-4E4D-82AC-4A692F8DE472}">
      <dgm:prSet/>
      <dgm:spPr/>
      <dgm:t>
        <a:bodyPr/>
        <a:lstStyle/>
        <a:p>
          <a:r>
            <a:rPr lang="en-US" b="1"/>
            <a:t>Off-Line DRRS Resources Deployed via RUC with a 1:1 RUC Offset [PURA § 39.159(d)(3)]</a:t>
          </a:r>
        </a:p>
      </dgm:t>
    </dgm:pt>
    <dgm:pt modelId="{5C4107D4-E334-4175-A95D-449EC3F30616}" type="parTrans" cxnId="{882369A4-DA04-47CA-A504-12A30EF5E988}">
      <dgm:prSet/>
      <dgm:spPr/>
      <dgm:t>
        <a:bodyPr/>
        <a:lstStyle/>
        <a:p>
          <a:endParaRPr lang="en-US"/>
        </a:p>
      </dgm:t>
    </dgm:pt>
    <dgm:pt modelId="{A572D706-46FF-4049-9720-77699F77C1DB}" type="sibTrans" cxnId="{882369A4-DA04-47CA-A504-12A30EF5E988}">
      <dgm:prSet/>
      <dgm:spPr/>
      <dgm:t>
        <a:bodyPr/>
        <a:lstStyle/>
        <a:p>
          <a:endParaRPr lang="en-US"/>
        </a:p>
      </dgm:t>
    </dgm:pt>
    <dgm:pt modelId="{14088E97-6490-474C-8E63-8F965CDF42E7}">
      <dgm:prSet/>
      <dgm:spPr/>
      <dgm:t>
        <a:bodyPr/>
        <a:lstStyle/>
        <a:p>
          <a:r>
            <a:rPr lang="en-US"/>
            <a:t>Resources with an On-Line DRRS award in the DAM may chose to self-commit and reflect this with a COP status of ‘ON’</a:t>
          </a:r>
        </a:p>
      </dgm:t>
    </dgm:pt>
    <dgm:pt modelId="{F2ADC8C1-E453-4875-9E9F-E75091F88134}" type="parTrans" cxnId="{EBA56A0B-DCFA-456C-A91A-981005FA82C8}">
      <dgm:prSet/>
      <dgm:spPr/>
      <dgm:t>
        <a:bodyPr/>
        <a:lstStyle/>
        <a:p>
          <a:endParaRPr lang="en-US"/>
        </a:p>
      </dgm:t>
    </dgm:pt>
    <dgm:pt modelId="{99AC8288-E248-4E91-9F74-DC54F5252E65}" type="sibTrans" cxnId="{EBA56A0B-DCFA-456C-A91A-981005FA82C8}">
      <dgm:prSet/>
      <dgm:spPr/>
      <dgm:t>
        <a:bodyPr/>
        <a:lstStyle/>
        <a:p>
          <a:endParaRPr lang="en-US"/>
        </a:p>
      </dgm:t>
    </dgm:pt>
    <dgm:pt modelId="{EF7E958D-3918-4139-8B9D-A56A0A1F4BC6}">
      <dgm:prSet/>
      <dgm:spPr/>
      <dgm:t>
        <a:bodyPr/>
        <a:lstStyle/>
        <a:p>
          <a:r>
            <a:rPr lang="en-US" b="1"/>
            <a:t>Real-Time Co-optimization of DRRS in SCED using ASDC (same as DAM) [PURA § 39.159(d)] </a:t>
          </a:r>
        </a:p>
      </dgm:t>
    </dgm:pt>
    <dgm:pt modelId="{E795AEEC-3845-40A6-9CA6-81F6E8C2CAA0}" type="parTrans" cxnId="{DE253FCC-4184-4917-B2AA-DFFC5095A0D2}">
      <dgm:prSet/>
      <dgm:spPr/>
      <dgm:t>
        <a:bodyPr/>
        <a:lstStyle/>
        <a:p>
          <a:endParaRPr lang="en-US"/>
        </a:p>
      </dgm:t>
    </dgm:pt>
    <dgm:pt modelId="{83237264-0799-43F1-8194-0811333EBF00}" type="sibTrans" cxnId="{DE253FCC-4184-4917-B2AA-DFFC5095A0D2}">
      <dgm:prSet/>
      <dgm:spPr/>
      <dgm:t>
        <a:bodyPr/>
        <a:lstStyle/>
        <a:p>
          <a:endParaRPr lang="en-US"/>
        </a:p>
      </dgm:t>
    </dgm:pt>
    <dgm:pt modelId="{80CA20C1-7105-48D7-A029-379A6616292D}">
      <dgm:prSet/>
      <dgm:spPr/>
      <dgm:t>
        <a:bodyPr/>
        <a:lstStyle/>
        <a:p>
          <a:r>
            <a:rPr lang="en-US"/>
            <a:t>Off-Line DRRS: Resources that are Off-Line in Real-Time with a telemetered status of ‘DRRS’ which had previously submitted and maintained a COP status of either ‘DRRS’ or ‘ON’ for DRUC and each run of HRUC for a given Operating Hour </a:t>
          </a:r>
        </a:p>
      </dgm:t>
    </dgm:pt>
    <dgm:pt modelId="{4B690A68-1026-499C-B475-B83909492C92}" type="parTrans" cxnId="{8F35A251-233F-4E85-AEE8-1995E5AB9E09}">
      <dgm:prSet/>
      <dgm:spPr/>
      <dgm:t>
        <a:bodyPr/>
        <a:lstStyle/>
        <a:p>
          <a:endParaRPr lang="en-US"/>
        </a:p>
      </dgm:t>
    </dgm:pt>
    <dgm:pt modelId="{44434FFC-AED0-4D45-BC9A-C553790189F6}" type="sibTrans" cxnId="{8F35A251-233F-4E85-AEE8-1995E5AB9E09}">
      <dgm:prSet/>
      <dgm:spPr/>
      <dgm:t>
        <a:bodyPr/>
        <a:lstStyle/>
        <a:p>
          <a:endParaRPr lang="en-US"/>
        </a:p>
      </dgm:t>
    </dgm:pt>
    <dgm:pt modelId="{B4EFB579-916D-4144-AED5-5B66BF4FF47D}">
      <dgm:prSet/>
      <dgm:spPr/>
      <dgm:t>
        <a:bodyPr/>
        <a:lstStyle/>
        <a:p>
          <a:r>
            <a:rPr lang="en-US"/>
            <a:t>On-Line DRRS-Eligible Generation and Energy Storage Resources (maximum injection capability)</a:t>
          </a:r>
        </a:p>
      </dgm:t>
    </dgm:pt>
    <dgm:pt modelId="{F965D3F3-9295-49C7-85B2-799E6ED5D218}" type="parTrans" cxnId="{2B85048B-307B-4FBD-BB62-1ECF75BFC5F4}">
      <dgm:prSet/>
      <dgm:spPr/>
      <dgm:t>
        <a:bodyPr/>
        <a:lstStyle/>
        <a:p>
          <a:endParaRPr lang="en-US"/>
        </a:p>
      </dgm:t>
    </dgm:pt>
    <dgm:pt modelId="{48E17091-FF2C-4C7B-A0C2-48FF04E62D42}" type="sibTrans" cxnId="{2B85048B-307B-4FBD-BB62-1ECF75BFC5F4}">
      <dgm:prSet/>
      <dgm:spPr/>
      <dgm:t>
        <a:bodyPr/>
        <a:lstStyle/>
        <a:p>
          <a:endParaRPr lang="en-US"/>
        </a:p>
      </dgm:t>
    </dgm:pt>
    <dgm:pt modelId="{72632CCA-844C-4BF2-A13B-A86513F23B8E}" type="pres">
      <dgm:prSet presAssocID="{C17DE4A8-3D39-4FB0-ADEC-DD2F399DE8AB}" presName="linearFlow" presStyleCnt="0">
        <dgm:presLayoutVars>
          <dgm:dir/>
          <dgm:resizeHandles val="exact"/>
        </dgm:presLayoutVars>
      </dgm:prSet>
      <dgm:spPr/>
    </dgm:pt>
    <dgm:pt modelId="{A5CC8A59-9484-4166-9BFE-57FC374B0BF8}" type="pres">
      <dgm:prSet presAssocID="{2D707F03-B429-40D6-8FEC-B546A564F410}" presName="composite" presStyleCnt="0"/>
      <dgm:spPr/>
    </dgm:pt>
    <dgm:pt modelId="{ED2ADCAF-602B-45A4-8427-690737B1D1C7}" type="pres">
      <dgm:prSet presAssocID="{2D707F03-B429-40D6-8FEC-B546A564F410}" presName="imgShp" presStyleLbl="fgImgPlac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heckbox Checked with solid fill"/>
        </a:ext>
      </dgm:extLst>
    </dgm:pt>
    <dgm:pt modelId="{8B4F42A4-AF17-4207-9A38-57D95730E685}" type="pres">
      <dgm:prSet presAssocID="{2D707F03-B429-40D6-8FEC-B546A564F410}" presName="txShp" presStyleLbl="node1" presStyleIdx="0" presStyleCnt="3">
        <dgm:presLayoutVars>
          <dgm:bulletEnabled val="1"/>
        </dgm:presLayoutVars>
      </dgm:prSet>
      <dgm:spPr/>
    </dgm:pt>
    <dgm:pt modelId="{AC7ABB47-132E-49FB-81BC-C9F2E15AAC73}" type="pres">
      <dgm:prSet presAssocID="{376DF46F-B43F-4CC1-B298-2D342E251511}" presName="spacing" presStyleCnt="0"/>
      <dgm:spPr/>
    </dgm:pt>
    <dgm:pt modelId="{E4AA4619-94B3-498A-AB99-3F6126BED0FB}" type="pres">
      <dgm:prSet presAssocID="{D447CE69-7C40-4E4D-82AC-4A692F8DE472}" presName="composite" presStyleCnt="0"/>
      <dgm:spPr/>
    </dgm:pt>
    <dgm:pt modelId="{EAFA882A-AE0C-4A4C-93FF-0966FB50F99A}" type="pres">
      <dgm:prSet presAssocID="{D447CE69-7C40-4E4D-82AC-4A692F8DE472}" presName="imgShp" presStyleLbl="fgImgPlace1" presStyleIdx="1"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heckbox Checked with solid fill"/>
        </a:ext>
      </dgm:extLst>
    </dgm:pt>
    <dgm:pt modelId="{380A4513-0D71-4AC0-8C31-7D5CB518E73B}" type="pres">
      <dgm:prSet presAssocID="{D447CE69-7C40-4E4D-82AC-4A692F8DE472}" presName="txShp" presStyleLbl="node1" presStyleIdx="1" presStyleCnt="3">
        <dgm:presLayoutVars>
          <dgm:bulletEnabled val="1"/>
        </dgm:presLayoutVars>
      </dgm:prSet>
      <dgm:spPr/>
    </dgm:pt>
    <dgm:pt modelId="{625542BE-979C-4739-9F51-97516BB578BC}" type="pres">
      <dgm:prSet presAssocID="{A572D706-46FF-4049-9720-77699F77C1DB}" presName="spacing" presStyleCnt="0"/>
      <dgm:spPr/>
    </dgm:pt>
    <dgm:pt modelId="{ADFF7259-66BA-4324-9171-9E0DE5FDE8B0}" type="pres">
      <dgm:prSet presAssocID="{EF7E958D-3918-4139-8B9D-A56A0A1F4BC6}" presName="composite" presStyleCnt="0"/>
      <dgm:spPr/>
    </dgm:pt>
    <dgm:pt modelId="{481230E2-5D40-4382-814B-42A24BAEF684}" type="pres">
      <dgm:prSet presAssocID="{EF7E958D-3918-4139-8B9D-A56A0A1F4BC6}" presName="imgShp" presStyleLbl="fgImgPlace1" presStyleIdx="2"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heckbox Checked with solid fill"/>
        </a:ext>
      </dgm:extLst>
    </dgm:pt>
    <dgm:pt modelId="{5FF05BC2-CE13-4C5E-A776-537435BDD8EC}" type="pres">
      <dgm:prSet presAssocID="{EF7E958D-3918-4139-8B9D-A56A0A1F4BC6}" presName="txShp" presStyleLbl="node1" presStyleIdx="2" presStyleCnt="3">
        <dgm:presLayoutVars>
          <dgm:bulletEnabled val="1"/>
        </dgm:presLayoutVars>
      </dgm:prSet>
      <dgm:spPr/>
    </dgm:pt>
  </dgm:ptLst>
  <dgm:cxnLst>
    <dgm:cxn modelId="{B49AB205-5EFB-4D43-807E-DBEC6C09CE74}" type="presOf" srcId="{5EA48B6D-D17E-4528-B44B-7B97E93AD050}" destId="{8B4F42A4-AF17-4207-9A38-57D95730E685}" srcOrd="0" destOrd="1" presId="urn:microsoft.com/office/officeart/2005/8/layout/vList3"/>
    <dgm:cxn modelId="{EBA56A0B-DCFA-456C-A91A-981005FA82C8}" srcId="{D447CE69-7C40-4E4D-82AC-4A692F8DE472}" destId="{14088E97-6490-474C-8E63-8F965CDF42E7}" srcOrd="0" destOrd="0" parTransId="{F2ADC8C1-E453-4875-9E9F-E75091F88134}" sibTransId="{99AC8288-E248-4E91-9F74-DC54F5252E65}"/>
    <dgm:cxn modelId="{1B9CD21E-0C24-4A88-84A4-7E4A831EF26F}" type="presOf" srcId="{C17DE4A8-3D39-4FB0-ADEC-DD2F399DE8AB}" destId="{72632CCA-844C-4BF2-A13B-A86513F23B8E}" srcOrd="0" destOrd="0" presId="urn:microsoft.com/office/officeart/2005/8/layout/vList3"/>
    <dgm:cxn modelId="{25E6FE45-60D6-4976-B0B6-8B155B0F8C9C}" type="presOf" srcId="{B4EFB579-916D-4144-AED5-5B66BF4FF47D}" destId="{5FF05BC2-CE13-4C5E-A776-537435BDD8EC}" srcOrd="0" destOrd="2" presId="urn:microsoft.com/office/officeart/2005/8/layout/vList3"/>
    <dgm:cxn modelId="{8F35A251-233F-4E85-AEE8-1995E5AB9E09}" srcId="{EF7E958D-3918-4139-8B9D-A56A0A1F4BC6}" destId="{80CA20C1-7105-48D7-A029-379A6616292D}" srcOrd="0" destOrd="0" parTransId="{4B690A68-1026-499C-B475-B83909492C92}" sibTransId="{44434FFC-AED0-4D45-BC9A-C553790189F6}"/>
    <dgm:cxn modelId="{76C16052-5201-4D51-B9E6-498509386E20}" type="presOf" srcId="{D447CE69-7C40-4E4D-82AC-4A692F8DE472}" destId="{380A4513-0D71-4AC0-8C31-7D5CB518E73B}" srcOrd="0" destOrd="0" presId="urn:microsoft.com/office/officeart/2005/8/layout/vList3"/>
    <dgm:cxn modelId="{C6CA7753-17DF-4D57-BCA7-EECA8E524C4F}" srcId="{2D707F03-B429-40D6-8FEC-B546A564F410}" destId="{5EA48B6D-D17E-4528-B44B-7B97E93AD050}" srcOrd="0" destOrd="0" parTransId="{BFFFB758-4353-4C75-9A9B-0CA46A756B80}" sibTransId="{232730C2-7DDF-49F4-B357-C938F9677E21}"/>
    <dgm:cxn modelId="{2B85048B-307B-4FBD-BB62-1ECF75BFC5F4}" srcId="{EF7E958D-3918-4139-8B9D-A56A0A1F4BC6}" destId="{B4EFB579-916D-4144-AED5-5B66BF4FF47D}" srcOrd="1" destOrd="0" parTransId="{F965D3F3-9295-49C7-85B2-799E6ED5D218}" sibTransId="{48E17091-FF2C-4C7B-A0C2-48FF04E62D42}"/>
    <dgm:cxn modelId="{FCF91F9F-DD06-41D9-8AA3-224C89D29C96}" type="presOf" srcId="{EF7E958D-3918-4139-8B9D-A56A0A1F4BC6}" destId="{5FF05BC2-CE13-4C5E-A776-537435BDD8EC}" srcOrd="0" destOrd="0" presId="urn:microsoft.com/office/officeart/2005/8/layout/vList3"/>
    <dgm:cxn modelId="{882369A4-DA04-47CA-A504-12A30EF5E988}" srcId="{C17DE4A8-3D39-4FB0-ADEC-DD2F399DE8AB}" destId="{D447CE69-7C40-4E4D-82AC-4A692F8DE472}" srcOrd="1" destOrd="0" parTransId="{5C4107D4-E334-4175-A95D-449EC3F30616}" sibTransId="{A572D706-46FF-4049-9720-77699F77C1DB}"/>
    <dgm:cxn modelId="{D55715AD-1A1F-4E8E-89F7-A399CEEEB248}" type="presOf" srcId="{14088E97-6490-474C-8E63-8F965CDF42E7}" destId="{380A4513-0D71-4AC0-8C31-7D5CB518E73B}" srcOrd="0" destOrd="1" presId="urn:microsoft.com/office/officeart/2005/8/layout/vList3"/>
    <dgm:cxn modelId="{4489EBB6-83DE-4BD4-AF90-1EE775E94538}" srcId="{C17DE4A8-3D39-4FB0-ADEC-DD2F399DE8AB}" destId="{2D707F03-B429-40D6-8FEC-B546A564F410}" srcOrd="0" destOrd="0" parTransId="{15761FD0-2650-416E-BA73-E9CC1212C9F3}" sibTransId="{376DF46F-B43F-4CC1-B298-2D342E251511}"/>
    <dgm:cxn modelId="{34F562C3-B817-4365-A910-E61016FA478C}" type="presOf" srcId="{2D707F03-B429-40D6-8FEC-B546A564F410}" destId="{8B4F42A4-AF17-4207-9A38-57D95730E685}" srcOrd="0" destOrd="0" presId="urn:microsoft.com/office/officeart/2005/8/layout/vList3"/>
    <dgm:cxn modelId="{DE253FCC-4184-4917-B2AA-DFFC5095A0D2}" srcId="{C17DE4A8-3D39-4FB0-ADEC-DD2F399DE8AB}" destId="{EF7E958D-3918-4139-8B9D-A56A0A1F4BC6}" srcOrd="2" destOrd="0" parTransId="{E795AEEC-3845-40A6-9CA6-81F6E8C2CAA0}" sibTransId="{83237264-0799-43F1-8194-0811333EBF00}"/>
    <dgm:cxn modelId="{0661D4D4-A5EB-4DF6-8B3E-91E09C094E04}" type="presOf" srcId="{80CA20C1-7105-48D7-A029-379A6616292D}" destId="{5FF05BC2-CE13-4C5E-A776-537435BDD8EC}" srcOrd="0" destOrd="1" presId="urn:microsoft.com/office/officeart/2005/8/layout/vList3"/>
    <dgm:cxn modelId="{6F5CE1DF-CC94-41A2-8911-374A54FCEAA3}" type="presParOf" srcId="{72632CCA-844C-4BF2-A13B-A86513F23B8E}" destId="{A5CC8A59-9484-4166-9BFE-57FC374B0BF8}" srcOrd="0" destOrd="0" presId="urn:microsoft.com/office/officeart/2005/8/layout/vList3"/>
    <dgm:cxn modelId="{78A002D6-984B-4EF2-B4C0-C21FBEEFCFC3}" type="presParOf" srcId="{A5CC8A59-9484-4166-9BFE-57FC374B0BF8}" destId="{ED2ADCAF-602B-45A4-8427-690737B1D1C7}" srcOrd="0" destOrd="0" presId="urn:microsoft.com/office/officeart/2005/8/layout/vList3"/>
    <dgm:cxn modelId="{2A7F41B2-4375-43A4-BB90-67C318F59951}" type="presParOf" srcId="{A5CC8A59-9484-4166-9BFE-57FC374B0BF8}" destId="{8B4F42A4-AF17-4207-9A38-57D95730E685}" srcOrd="1" destOrd="0" presId="urn:microsoft.com/office/officeart/2005/8/layout/vList3"/>
    <dgm:cxn modelId="{ACEDA2B0-E6F6-4485-B8A8-4CE79787A32C}" type="presParOf" srcId="{72632CCA-844C-4BF2-A13B-A86513F23B8E}" destId="{AC7ABB47-132E-49FB-81BC-C9F2E15AAC73}" srcOrd="1" destOrd="0" presId="urn:microsoft.com/office/officeart/2005/8/layout/vList3"/>
    <dgm:cxn modelId="{36B94F23-66AC-447C-9539-670E8F7CBBAB}" type="presParOf" srcId="{72632CCA-844C-4BF2-A13B-A86513F23B8E}" destId="{E4AA4619-94B3-498A-AB99-3F6126BED0FB}" srcOrd="2" destOrd="0" presId="urn:microsoft.com/office/officeart/2005/8/layout/vList3"/>
    <dgm:cxn modelId="{491EDAD8-652F-4660-BCDA-934D11CDA878}" type="presParOf" srcId="{E4AA4619-94B3-498A-AB99-3F6126BED0FB}" destId="{EAFA882A-AE0C-4A4C-93FF-0966FB50F99A}" srcOrd="0" destOrd="0" presId="urn:microsoft.com/office/officeart/2005/8/layout/vList3"/>
    <dgm:cxn modelId="{201567BE-ABE4-4EFB-AC56-A331BB2E256D}" type="presParOf" srcId="{E4AA4619-94B3-498A-AB99-3F6126BED0FB}" destId="{380A4513-0D71-4AC0-8C31-7D5CB518E73B}" srcOrd="1" destOrd="0" presId="urn:microsoft.com/office/officeart/2005/8/layout/vList3"/>
    <dgm:cxn modelId="{5119EF3E-C415-48C8-BC59-75C0118AFC65}" type="presParOf" srcId="{72632CCA-844C-4BF2-A13B-A86513F23B8E}" destId="{625542BE-979C-4739-9F51-97516BB578BC}" srcOrd="3" destOrd="0" presId="urn:microsoft.com/office/officeart/2005/8/layout/vList3"/>
    <dgm:cxn modelId="{5E9E5F6D-3B5C-4575-9B02-D877495B1E47}" type="presParOf" srcId="{72632CCA-844C-4BF2-A13B-A86513F23B8E}" destId="{ADFF7259-66BA-4324-9171-9E0DE5FDE8B0}" srcOrd="4" destOrd="0" presId="urn:microsoft.com/office/officeart/2005/8/layout/vList3"/>
    <dgm:cxn modelId="{93C0F0B0-752D-4660-BD30-1F064B4DC2C8}" type="presParOf" srcId="{ADFF7259-66BA-4324-9171-9E0DE5FDE8B0}" destId="{481230E2-5D40-4382-814B-42A24BAEF684}" srcOrd="0" destOrd="0" presId="urn:microsoft.com/office/officeart/2005/8/layout/vList3"/>
    <dgm:cxn modelId="{BE2E1AC8-D93E-4DEC-B2C8-D8C394ED9230}" type="presParOf" srcId="{ADFF7259-66BA-4324-9171-9E0DE5FDE8B0}" destId="{5FF05BC2-CE13-4C5E-A776-537435BDD8EC}"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4F42A4-AF17-4207-9A38-57D95730E685}">
      <dsp:nvSpPr>
        <dsp:cNvPr id="0" name=""/>
        <dsp:cNvSpPr/>
      </dsp:nvSpPr>
      <dsp:spPr>
        <a:xfrm rot="10800000">
          <a:off x="2383977" y="643"/>
          <a:ext cx="7929556" cy="1546732"/>
        </a:xfrm>
        <a:prstGeom prst="homePlate">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2066" tIns="64770" rIns="120904" bIns="64770" numCol="1" spcCol="1270" anchor="t" anchorCtr="0">
          <a:noAutofit/>
        </a:bodyPr>
        <a:lstStyle/>
        <a:p>
          <a:pPr marL="0" lvl="0" indent="0" algn="l" defTabSz="755650">
            <a:lnSpc>
              <a:spcPct val="90000"/>
            </a:lnSpc>
            <a:spcBef>
              <a:spcPct val="0"/>
            </a:spcBef>
            <a:spcAft>
              <a:spcPct val="35000"/>
            </a:spcAft>
            <a:buNone/>
          </a:pPr>
          <a:r>
            <a:rPr lang="en-US" sz="1700" b="1" kern="1200"/>
            <a:t>DRRS Procured in DAM using ASDC [PURA § 39.159(d)]</a:t>
          </a:r>
        </a:p>
        <a:p>
          <a:pPr marL="114300" lvl="1" indent="-114300" algn="l" defTabSz="577850">
            <a:lnSpc>
              <a:spcPct val="90000"/>
            </a:lnSpc>
            <a:spcBef>
              <a:spcPct val="0"/>
            </a:spcBef>
            <a:spcAft>
              <a:spcPct val="15000"/>
            </a:spcAft>
            <a:buChar char="•"/>
          </a:pPr>
          <a:r>
            <a:rPr lang="en-US" sz="1300" kern="1200"/>
            <a:t>Both On-Line and Off-Line Resources which meet eligibility Requirements</a:t>
          </a:r>
        </a:p>
      </dsp:txBody>
      <dsp:txXfrm rot="10800000">
        <a:off x="2770660" y="643"/>
        <a:ext cx="7542873" cy="1546732"/>
      </dsp:txXfrm>
    </dsp:sp>
    <dsp:sp modelId="{ED2ADCAF-602B-45A4-8427-690737B1D1C7}">
      <dsp:nvSpPr>
        <dsp:cNvPr id="0" name=""/>
        <dsp:cNvSpPr/>
      </dsp:nvSpPr>
      <dsp:spPr>
        <a:xfrm>
          <a:off x="1610611" y="643"/>
          <a:ext cx="1546732" cy="1546732"/>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380A4513-0D71-4AC0-8C31-7D5CB518E73B}">
      <dsp:nvSpPr>
        <dsp:cNvPr id="0" name=""/>
        <dsp:cNvSpPr/>
      </dsp:nvSpPr>
      <dsp:spPr>
        <a:xfrm rot="10800000">
          <a:off x="2383977" y="2009087"/>
          <a:ext cx="7929556" cy="1546732"/>
        </a:xfrm>
        <a:prstGeom prst="homePlate">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2066" tIns="64770" rIns="120904" bIns="64770" numCol="1" spcCol="1270" anchor="t" anchorCtr="0">
          <a:noAutofit/>
        </a:bodyPr>
        <a:lstStyle/>
        <a:p>
          <a:pPr marL="0" lvl="0" indent="0" algn="l" defTabSz="755650">
            <a:lnSpc>
              <a:spcPct val="90000"/>
            </a:lnSpc>
            <a:spcBef>
              <a:spcPct val="0"/>
            </a:spcBef>
            <a:spcAft>
              <a:spcPct val="35000"/>
            </a:spcAft>
            <a:buNone/>
          </a:pPr>
          <a:r>
            <a:rPr lang="en-US" sz="1700" b="1" kern="1200"/>
            <a:t>Off-Line DRRS Resources Deployed via RUC with a 1:1 RUC Offset [PURA § 39.159(d)(3)]</a:t>
          </a:r>
        </a:p>
        <a:p>
          <a:pPr marL="114300" lvl="1" indent="-114300" algn="l" defTabSz="577850">
            <a:lnSpc>
              <a:spcPct val="90000"/>
            </a:lnSpc>
            <a:spcBef>
              <a:spcPct val="0"/>
            </a:spcBef>
            <a:spcAft>
              <a:spcPct val="15000"/>
            </a:spcAft>
            <a:buChar char="•"/>
          </a:pPr>
          <a:r>
            <a:rPr lang="en-US" sz="1300" kern="1200"/>
            <a:t>Resources with an On-Line DRRS award in the DAM may chose to self-commit and reflect this with a COP status of ‘ON’</a:t>
          </a:r>
        </a:p>
      </dsp:txBody>
      <dsp:txXfrm rot="10800000">
        <a:off x="2770660" y="2009087"/>
        <a:ext cx="7542873" cy="1546732"/>
      </dsp:txXfrm>
    </dsp:sp>
    <dsp:sp modelId="{EAFA882A-AE0C-4A4C-93FF-0966FB50F99A}">
      <dsp:nvSpPr>
        <dsp:cNvPr id="0" name=""/>
        <dsp:cNvSpPr/>
      </dsp:nvSpPr>
      <dsp:spPr>
        <a:xfrm>
          <a:off x="1610611" y="2009087"/>
          <a:ext cx="1546732" cy="1546732"/>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5FF05BC2-CE13-4C5E-A776-537435BDD8EC}">
      <dsp:nvSpPr>
        <dsp:cNvPr id="0" name=""/>
        <dsp:cNvSpPr/>
      </dsp:nvSpPr>
      <dsp:spPr>
        <a:xfrm rot="10800000">
          <a:off x="2383977" y="4017531"/>
          <a:ext cx="7929556" cy="1546732"/>
        </a:xfrm>
        <a:prstGeom prst="homePlate">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2066" tIns="64770" rIns="120904" bIns="64770" numCol="1" spcCol="1270" anchor="t" anchorCtr="0">
          <a:noAutofit/>
        </a:bodyPr>
        <a:lstStyle/>
        <a:p>
          <a:pPr marL="0" lvl="0" indent="0" algn="l" defTabSz="755650">
            <a:lnSpc>
              <a:spcPct val="90000"/>
            </a:lnSpc>
            <a:spcBef>
              <a:spcPct val="0"/>
            </a:spcBef>
            <a:spcAft>
              <a:spcPct val="35000"/>
            </a:spcAft>
            <a:buNone/>
          </a:pPr>
          <a:r>
            <a:rPr lang="en-US" sz="1700" b="1" kern="1200"/>
            <a:t>Real-Time Co-optimization of DRRS in SCED using ASDC (same as DAM) [PURA § 39.159(d)] </a:t>
          </a:r>
        </a:p>
        <a:p>
          <a:pPr marL="114300" lvl="1" indent="-114300" algn="l" defTabSz="577850">
            <a:lnSpc>
              <a:spcPct val="90000"/>
            </a:lnSpc>
            <a:spcBef>
              <a:spcPct val="0"/>
            </a:spcBef>
            <a:spcAft>
              <a:spcPct val="15000"/>
            </a:spcAft>
            <a:buChar char="•"/>
          </a:pPr>
          <a:r>
            <a:rPr lang="en-US" sz="1300" kern="1200"/>
            <a:t>Off-Line DRRS: Resources that are Off-Line in Real-Time with a telemetered status of ‘DRRS’ which had previously submitted and maintained a COP status of either ‘DRRS’ or ‘ON’ for DRUC and each run of HRUC for a given Operating Hour </a:t>
          </a:r>
        </a:p>
        <a:p>
          <a:pPr marL="114300" lvl="1" indent="-114300" algn="l" defTabSz="577850">
            <a:lnSpc>
              <a:spcPct val="90000"/>
            </a:lnSpc>
            <a:spcBef>
              <a:spcPct val="0"/>
            </a:spcBef>
            <a:spcAft>
              <a:spcPct val="15000"/>
            </a:spcAft>
            <a:buChar char="•"/>
          </a:pPr>
          <a:r>
            <a:rPr lang="en-US" sz="1300" kern="1200"/>
            <a:t>On-Line DRRS-Eligible Generation and Energy Storage Resources (maximum injection capability)</a:t>
          </a:r>
        </a:p>
      </dsp:txBody>
      <dsp:txXfrm rot="10800000">
        <a:off x="2770660" y="4017531"/>
        <a:ext cx="7542873" cy="1546732"/>
      </dsp:txXfrm>
    </dsp:sp>
    <dsp:sp modelId="{481230E2-5D40-4382-814B-42A24BAEF684}">
      <dsp:nvSpPr>
        <dsp:cNvPr id="0" name=""/>
        <dsp:cNvSpPr/>
      </dsp:nvSpPr>
      <dsp:spPr>
        <a:xfrm>
          <a:off x="1610611" y="4017531"/>
          <a:ext cx="1546732" cy="1546732"/>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2/24/2025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2/24/2025</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2936427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716832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Titl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406400" y="762000"/>
            <a:ext cx="113792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406400" y="3429000"/>
            <a:ext cx="113792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228622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3792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800600"/>
            <a:ext cx="113792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18963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3792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053684"/>
            <a:ext cx="113792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182094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406400" y="4038601"/>
            <a:ext cx="11120581"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406400" y="1219202"/>
            <a:ext cx="110744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1594132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7823200" y="914400"/>
            <a:ext cx="39624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3635299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406400" y="762000"/>
            <a:ext cx="72136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7823200" y="914400"/>
            <a:ext cx="39624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5644309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7315200" y="838200"/>
            <a:ext cx="44704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511283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406401" y="1066801"/>
            <a:ext cx="11379200" cy="2043636"/>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406401" y="3574375"/>
            <a:ext cx="11379200" cy="1982081"/>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739129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solidFill>
                  <a:prstClr val="black">
                    <a:tint val="75000"/>
                  </a:prstClr>
                </a:solidFill>
              </a:rPr>
              <a:t>Footer text goes here.</a:t>
            </a:r>
          </a:p>
        </p:txBody>
      </p:sp>
      <p:sp>
        <p:nvSpPr>
          <p:cNvPr id="5" name="Content Placeholder 4"/>
          <p:cNvSpPr>
            <a:spLocks noGrp="1"/>
          </p:cNvSpPr>
          <p:nvPr>
            <p:ph sz="half" idx="1"/>
          </p:nvPr>
        </p:nvSpPr>
        <p:spPr>
          <a:xfrm>
            <a:off x="406400" y="762001"/>
            <a:ext cx="5613400" cy="5029201"/>
          </a:xfrm>
          <a:prstGeom prst="rect">
            <a:avLst/>
          </a:prstGeom>
        </p:spPr>
        <p:txBody>
          <a:bodyPr lIns="274320" tIns="274320" rIns="274320" bIns="274320"/>
          <a:lstStyle>
            <a:lvl1pPr>
              <a:defRPr lang="en-US" sz="2000" dirty="0">
                <a:solidFill>
                  <a:schemeClr val="tx1"/>
                </a:solidFill>
              </a:defRPr>
            </a:lvl1pPr>
          </a:lstStyle>
          <a:p>
            <a:pPr lvl="0"/>
            <a:r>
              <a:rPr lang="en-US"/>
              <a:t>Click to edit Master text styles</a:t>
            </a:r>
          </a:p>
        </p:txBody>
      </p:sp>
      <p:sp>
        <p:nvSpPr>
          <p:cNvPr id="6" name="Content Placeholder 5"/>
          <p:cNvSpPr>
            <a:spLocks noGrp="1"/>
          </p:cNvSpPr>
          <p:nvPr>
            <p:ph sz="half" idx="2"/>
          </p:nvPr>
        </p:nvSpPr>
        <p:spPr>
          <a:xfrm>
            <a:off x="6172200" y="762001"/>
            <a:ext cx="5181600" cy="5029201"/>
          </a:xfrm>
          <a:prstGeom prst="rect">
            <a:avLst/>
          </a:prstGeom>
        </p:spPr>
        <p:txBody>
          <a:bodyPr lIns="274320" tIns="274320" rIns="274320" bIns="274320"/>
          <a:lstStyle>
            <a:lvl1pPr>
              <a:defRPr sz="2000">
                <a:solidFill>
                  <a:schemeClr val="tx1"/>
                </a:solidFill>
              </a:defRPr>
            </a:lvl1pPr>
          </a:lstStyle>
          <a:p>
            <a:pPr lvl="0"/>
            <a:r>
              <a:rPr lang="en-US"/>
              <a:t>Click to edit Master text styles</a:t>
            </a: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656056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solidFill>
                  <a:prstClr val="black">
                    <a:tint val="75000"/>
                  </a:prstClr>
                </a:solidFill>
              </a:rPr>
              <a:t>Footer text goes here.</a:t>
            </a: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406400" y="762001"/>
            <a:ext cx="3759200" cy="5029201"/>
          </a:xfrm>
          <a:prstGeom prst="rect">
            <a:avLst/>
          </a:prstGeom>
        </p:spPr>
        <p:txBody>
          <a:bodyPr lIns="274320" tIns="274320" rIns="274320" bIns="274320"/>
          <a:lstStyle>
            <a:lvl1pPr>
              <a:defRPr lang="en-US" sz="2000" dirty="0">
                <a:solidFill>
                  <a:schemeClr val="tx1"/>
                </a:solidFill>
              </a:defRPr>
            </a:lvl1pPr>
          </a:lstStyle>
          <a:p>
            <a:pPr lvl="0"/>
            <a:r>
              <a:rPr lang="en-US"/>
              <a:t>Click to edit Master text styles</a:t>
            </a:r>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4225639" y="762001"/>
            <a:ext cx="3759200" cy="5029201"/>
          </a:xfrm>
          <a:prstGeom prst="rect">
            <a:avLst/>
          </a:prstGeom>
        </p:spPr>
        <p:txBody>
          <a:bodyPr lIns="274320" tIns="274320" rIns="274320" bIns="274320"/>
          <a:lstStyle>
            <a:lvl1pPr>
              <a:defRPr lang="en-US" sz="2000" dirty="0">
                <a:solidFill>
                  <a:schemeClr val="tx1"/>
                </a:solidFill>
              </a:defRPr>
            </a:lvl1pPr>
          </a:lstStyle>
          <a:p>
            <a:pPr lvl="0"/>
            <a:r>
              <a:rPr lang="en-US"/>
              <a:t>Click to edit Master text styles</a:t>
            </a:r>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8035639" y="762001"/>
            <a:ext cx="3759200" cy="5029201"/>
          </a:xfrm>
          <a:prstGeom prst="rect">
            <a:avLst/>
          </a:prstGeom>
        </p:spPr>
        <p:txBody>
          <a:bodyPr lIns="274320" tIns="274320" rIns="274320" bIns="274320"/>
          <a:lstStyle>
            <a:lvl1pPr>
              <a:defRPr lang="en-US" sz="2000" dirty="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4003776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3657600" y="6553200"/>
            <a:ext cx="5384800" cy="228600"/>
          </a:xfrm>
          <a:prstGeom prst="rect">
            <a:avLst/>
          </a:prstGeom>
        </p:spPr>
        <p:txBody>
          <a:bodyPr/>
          <a:lstStyle/>
          <a:p>
            <a:r>
              <a:rPr lang="en-US"/>
              <a:t>Footer text goes here.</a:t>
            </a:r>
          </a:p>
        </p:txBody>
      </p:sp>
      <p:sp>
        <p:nvSpPr>
          <p:cNvPr id="4" name="Slide Number Placeholder 3"/>
          <p:cNvSpPr>
            <a:spLocks noGrp="1"/>
          </p:cNvSpPr>
          <p:nvPr>
            <p:ph type="sldNum" sz="quarter" idx="11"/>
          </p:nvPr>
        </p:nvSpPr>
        <p:spPr>
          <a:xfrm>
            <a:off x="11379200" y="6561138"/>
            <a:ext cx="711200" cy="220662"/>
          </a:xfrm>
          <a:prstGeom prst="rect">
            <a:avLst/>
          </a:prstGeom>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55528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solidFill>
                  <a:prstClr val="black">
                    <a:tint val="75000"/>
                  </a:prstClr>
                </a:solidFill>
              </a:rPr>
              <a:t>Footer text goes here.</a:t>
            </a: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508000" y="1240594"/>
            <a:ext cx="3657600" cy="576262"/>
          </a:xfrm>
          <a:prstGeom prst="rect">
            <a:avLst/>
          </a:prstGeom>
        </p:spPr>
        <p:txBody>
          <a:bodyPr/>
          <a:lstStyle>
            <a:lvl1pPr marL="0" indent="0">
              <a:buFontTx/>
              <a:buNone/>
              <a:defRPr sz="2000">
                <a:solidFill>
                  <a:srgbClr val="00AEC7"/>
                </a:solidFill>
                <a:latin typeface="+mj-lt"/>
              </a:defRPr>
            </a:lvl1pPr>
          </a:lstStyle>
          <a:p>
            <a:pPr lvl="0"/>
            <a:r>
              <a:rPr lang="en-US"/>
              <a:t>Click to edit Master text styles</a:t>
            </a:r>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534021" y="1926394"/>
            <a:ext cx="3657600" cy="3941006"/>
          </a:xfrm>
          <a:prstGeom prst="rect">
            <a:avLst/>
          </a:prstGeom>
        </p:spPr>
        <p:txBody>
          <a:bodyPr/>
          <a:lstStyle>
            <a:lvl1pPr>
              <a:defRPr sz="1400">
                <a:solidFill>
                  <a:schemeClr val="tx1"/>
                </a:solidFill>
              </a:defRPr>
            </a:lvl1pPr>
          </a:lstStyle>
          <a:p>
            <a:pPr lvl="0"/>
            <a:r>
              <a:rPr lang="en-US"/>
              <a:t>Click to edit Master text styles</a:t>
            </a:r>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4267200" y="1240594"/>
            <a:ext cx="3657600" cy="576262"/>
          </a:xfrm>
          <a:prstGeom prst="rect">
            <a:avLst/>
          </a:prstGeom>
        </p:spPr>
        <p:txBody>
          <a:bodyPr/>
          <a:lstStyle>
            <a:lvl1pPr marL="0" indent="0">
              <a:buNone/>
              <a:defRPr sz="2000">
                <a:solidFill>
                  <a:srgbClr val="00AEC7"/>
                </a:solidFill>
                <a:latin typeface="+mj-lt"/>
              </a:defRPr>
            </a:lvl1pPr>
          </a:lstStyle>
          <a:p>
            <a:pPr lvl="0"/>
            <a:r>
              <a:rPr lang="en-US"/>
              <a:t>Click to edit Master text styles</a:t>
            </a:r>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4293221" y="1926394"/>
            <a:ext cx="3657600" cy="3941006"/>
          </a:xfrm>
          <a:prstGeom prst="rect">
            <a:avLst/>
          </a:prstGeom>
        </p:spPr>
        <p:txBody>
          <a:bodyPr/>
          <a:lstStyle>
            <a:lvl1pPr>
              <a:defRPr sz="1400">
                <a:solidFill>
                  <a:schemeClr val="tx1"/>
                </a:solidFill>
              </a:defRPr>
            </a:lvl1pPr>
          </a:lstStyle>
          <a:p>
            <a:pPr lvl="0"/>
            <a:r>
              <a:rPr lang="en-US"/>
              <a:t>Click to edit Master text styles</a:t>
            </a:r>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8000379" y="1237099"/>
            <a:ext cx="3657600" cy="576262"/>
          </a:xfrm>
          <a:prstGeom prst="rect">
            <a:avLst/>
          </a:prstGeom>
        </p:spPr>
        <p:txBody>
          <a:bodyPr/>
          <a:lstStyle>
            <a:lvl1pPr marL="0" indent="0">
              <a:buFontTx/>
              <a:buNone/>
              <a:defRPr sz="2000">
                <a:solidFill>
                  <a:srgbClr val="00AEC7"/>
                </a:solidFill>
                <a:latin typeface="+mj-lt"/>
              </a:defRPr>
            </a:lvl1pPr>
          </a:lstStyle>
          <a:p>
            <a:pPr lvl="0"/>
            <a:r>
              <a:rPr lang="en-US"/>
              <a:t>Click to edit Master text styles</a:t>
            </a:r>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8026400" y="1922899"/>
            <a:ext cx="3657600" cy="3941006"/>
          </a:xfrm>
          <a:prstGeom prst="rect">
            <a:avLst/>
          </a:prstGeom>
        </p:spPr>
        <p:txBody>
          <a:bodyPr/>
          <a:lstStyle>
            <a:lvl1pPr>
              <a:defRPr sz="1400">
                <a:solidFill>
                  <a:schemeClr val="tx1"/>
                </a:solidFill>
              </a:defRPr>
            </a:lvl1pPr>
          </a:lstStyle>
          <a:p>
            <a:pPr lvl="0"/>
            <a:r>
              <a:rPr lang="en-US"/>
              <a:t>Click to edit Master text styles</a:t>
            </a:r>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022625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graphicFrame>
        <p:nvGraphicFramePr>
          <p:cNvPr id="8" name="Diagram 7">
            <a:extLst>
              <a:ext uri="{FF2B5EF4-FFF2-40B4-BE49-F238E27FC236}">
                <a16:creationId xmlns:a16="http://schemas.microsoft.com/office/drawing/2014/main" id="{F9EE3F64-5084-626C-72A7-533838A69759}"/>
              </a:ext>
            </a:extLst>
          </p:cNvPr>
          <p:cNvGraphicFramePr/>
          <p:nvPr>
            <p:extLst>
              <p:ext uri="{D42A27DB-BD31-4B8C-83A1-F6EECF244321}">
                <p14:modId xmlns:p14="http://schemas.microsoft.com/office/powerpoint/2010/main" val="2536825941"/>
              </p:ext>
            </p:extLst>
          </p:nvPr>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562216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Footer Placeholder 4"/>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775621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B84D1CB6-92C2-F892-BEE2-D7DE748ACA7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436559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727200" y="2206630"/>
            <a:ext cx="98552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970988" y="3962400"/>
            <a:ext cx="7392213"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9D3E071B-3191-735B-1E53-53195D771F0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332790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Content (Gray Title)">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F5775D9C-A163-0AE2-B1A6-0B1992510CDD}"/>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D17EF50F-9FD6-D876-630B-1BB9772EDA08}"/>
              </a:ext>
            </a:extLst>
          </p:cNvPr>
          <p:cNvSpPr>
            <a:spLocks noGrp="1"/>
          </p:cNvSpPr>
          <p:nvPr>
            <p:ph idx="1"/>
          </p:nvPr>
        </p:nvSpPr>
        <p:spPr>
          <a:xfrm>
            <a:off x="1219200" y="0"/>
            <a:ext cx="10160003"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700623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ontent 2 (Blue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1219200" y="0"/>
            <a:ext cx="10160003"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5">
            <a:extLst>
              <a:ext uri="{FF2B5EF4-FFF2-40B4-BE49-F238E27FC236}">
                <a16:creationId xmlns:a16="http://schemas.microsoft.com/office/drawing/2014/main" id="{ECA9812F-1971-A6EB-3683-540A757044A4}"/>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275293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858000"/>
          </a:xfrm>
          <a:prstGeom prst="rect">
            <a:avLst/>
          </a:prstGeom>
          <a:solidFill>
            <a:srgbClr val="E6EBF0"/>
          </a:solidFill>
        </p:spPr>
        <p:txBody>
          <a:bodyPr lIns="274320" tIns="960120" rIns="274320" bIns="7315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953FC956-A879-5B22-35BA-D236C87FBE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6A410FC-F79C-D1EE-BC59-B3D7D49806A6}"/>
              </a:ext>
            </a:extLst>
          </p:cNvPr>
          <p:cNvSpPr>
            <a:spLocks noGrp="1"/>
          </p:cNvSpPr>
          <p:nvPr>
            <p:ph idx="1"/>
          </p:nvPr>
        </p:nvSpPr>
        <p:spPr>
          <a:xfrm>
            <a:off x="1219200" y="0"/>
            <a:ext cx="6096000"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328222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Comparison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858000"/>
          </a:xfrm>
          <a:prstGeom prst="rect">
            <a:avLst/>
          </a:prstGeom>
          <a:solidFill>
            <a:srgbClr val="E6EBF0"/>
          </a:solidFill>
        </p:spPr>
        <p:txBody>
          <a:bodyPr lIns="274320" tIns="960120" rIns="274320" bIns="7315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7A8D8C4E-4BE2-888F-3F85-54FC3D912AF8}"/>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173ABB5D-9742-CBF2-15A7-11E66774A8F4}"/>
              </a:ext>
            </a:extLst>
          </p:cNvPr>
          <p:cNvSpPr>
            <a:spLocks noGrp="1"/>
          </p:cNvSpPr>
          <p:nvPr>
            <p:ph idx="1"/>
          </p:nvPr>
        </p:nvSpPr>
        <p:spPr>
          <a:xfrm>
            <a:off x="1219200" y="0"/>
            <a:ext cx="6096000"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251805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ontent with Caption and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2133600" y="3429000"/>
            <a:ext cx="93472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42DC6D-47B2-4BEB-A8AA-8A0002CC16B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4922C3B1-E57B-52E5-9F21-33863CDB213D}"/>
              </a:ext>
            </a:extLst>
          </p:cNvPr>
          <p:cNvSpPr>
            <a:spLocks noGrp="1"/>
          </p:cNvSpPr>
          <p:nvPr>
            <p:ph idx="1"/>
          </p:nvPr>
        </p:nvSpPr>
        <p:spPr>
          <a:xfrm>
            <a:off x="1219200" y="0"/>
            <a:ext cx="102616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49925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3657600" y="6553200"/>
            <a:ext cx="5384800" cy="228600"/>
          </a:xfrm>
          <a:prstGeom prst="rect">
            <a:avLst/>
          </a:prstGeom>
        </p:spPr>
        <p:txBody>
          <a:bodyPr/>
          <a:lstStyle/>
          <a:p>
            <a:r>
              <a:rPr lang="en-US">
                <a:solidFill>
                  <a:prstClr val="black">
                    <a:tint val="75000"/>
                  </a:prstClr>
                </a:solidFill>
              </a:rPr>
              <a:t>Footer text goes here.</a:t>
            </a:r>
          </a:p>
        </p:txBody>
      </p:sp>
      <p:sp>
        <p:nvSpPr>
          <p:cNvPr id="4" name="Slide Number Placeholder 3"/>
          <p:cNvSpPr>
            <a:spLocks noGrp="1"/>
          </p:cNvSpPr>
          <p:nvPr>
            <p:ph type="sldNum" sz="quarter" idx="11"/>
          </p:nvPr>
        </p:nvSpPr>
        <p:spPr>
          <a:xfrm>
            <a:off x="11379200" y="6561138"/>
            <a:ext cx="711200" cy="220662"/>
          </a:xfrm>
          <a:prstGeom prst="rect">
            <a:avLst/>
          </a:prstGeom>
        </p:spPr>
        <p:txBody>
          <a:body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24268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ontent with Caption 2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A3182A6B-DC34-4468-C956-97A4DC5435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F7AFAAF5-F226-6389-E586-DC0463600789}"/>
              </a:ext>
            </a:extLst>
          </p:cNvPr>
          <p:cNvSpPr>
            <a:spLocks noGrp="1"/>
          </p:cNvSpPr>
          <p:nvPr>
            <p:ph idx="10"/>
          </p:nvPr>
        </p:nvSpPr>
        <p:spPr>
          <a:xfrm>
            <a:off x="2133600" y="3429000"/>
            <a:ext cx="93472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99807EB-47DD-8DF6-305A-C4E5A3D892EB}"/>
              </a:ext>
            </a:extLst>
          </p:cNvPr>
          <p:cNvSpPr>
            <a:spLocks noGrp="1"/>
          </p:cNvSpPr>
          <p:nvPr>
            <p:ph idx="1"/>
          </p:nvPr>
        </p:nvSpPr>
        <p:spPr>
          <a:xfrm>
            <a:off x="1219200" y="0"/>
            <a:ext cx="102616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748325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2032000" y="990600"/>
            <a:ext cx="44704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6807200" y="990601"/>
            <a:ext cx="46736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Title 1">
            <a:extLst>
              <a:ext uri="{FF2B5EF4-FFF2-40B4-BE49-F238E27FC236}">
                <a16:creationId xmlns:a16="http://schemas.microsoft.com/office/drawing/2014/main" id="{DA4A3320-2AAB-0F80-784F-76D0C98A403E}"/>
              </a:ext>
            </a:extLst>
          </p:cNvPr>
          <p:cNvSpPr>
            <a:spLocks noGrp="1"/>
          </p:cNvSpPr>
          <p:nvPr>
            <p:ph type="title"/>
          </p:nvPr>
        </p:nvSpPr>
        <p:spPr>
          <a:xfrm>
            <a:off x="2032000" y="472282"/>
            <a:ext cx="9753600" cy="518318"/>
          </a:xfrm>
          <a:prstGeom prst="rect">
            <a:avLst/>
          </a:prstGeom>
        </p:spPr>
        <p:txBody>
          <a:bodyPr lIns="274320"/>
          <a:lstStyle>
            <a:lvl1pPr algn="l">
              <a:defRPr sz="2800" b="1">
                <a:solidFill>
                  <a:schemeClr val="tx1"/>
                </a:solidFill>
              </a:defRPr>
            </a:lvl1pPr>
          </a:lstStyle>
          <a:p>
            <a:r>
              <a:rPr lang="en-US"/>
              <a:t>Click to edit Master title style</a:t>
            </a:r>
          </a:p>
        </p:txBody>
      </p:sp>
      <p:sp>
        <p:nvSpPr>
          <p:cNvPr id="2" name="Slide Number Placeholder 5">
            <a:extLst>
              <a:ext uri="{FF2B5EF4-FFF2-40B4-BE49-F238E27FC236}">
                <a16:creationId xmlns:a16="http://schemas.microsoft.com/office/drawing/2014/main" id="{B17BDA0E-C1F9-FF52-4A21-937465BDDD7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3154449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ontent with Caption 4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B3CF171C-297F-4950-0C7E-D8D375822F5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4" name="Content Placeholder 2">
            <a:extLst>
              <a:ext uri="{FF2B5EF4-FFF2-40B4-BE49-F238E27FC236}">
                <a16:creationId xmlns:a16="http://schemas.microsoft.com/office/drawing/2014/main" id="{AEB5CE23-0801-2645-C33A-9F9E19FF4648}"/>
              </a:ext>
            </a:extLst>
          </p:cNvPr>
          <p:cNvSpPr>
            <a:spLocks noGrp="1"/>
          </p:cNvSpPr>
          <p:nvPr>
            <p:ph idx="1"/>
          </p:nvPr>
        </p:nvSpPr>
        <p:spPr>
          <a:xfrm>
            <a:off x="2032000" y="990600"/>
            <a:ext cx="44704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F8A263E8-3DE1-FE29-FE2A-6585C0D4DCCD}"/>
              </a:ext>
            </a:extLst>
          </p:cNvPr>
          <p:cNvSpPr>
            <a:spLocks noGrp="1"/>
          </p:cNvSpPr>
          <p:nvPr>
            <p:ph idx="10"/>
          </p:nvPr>
        </p:nvSpPr>
        <p:spPr>
          <a:xfrm>
            <a:off x="6807200" y="990601"/>
            <a:ext cx="46736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9A24D0FB-E176-3A85-94A0-3D5271A740CD}"/>
              </a:ext>
            </a:extLst>
          </p:cNvPr>
          <p:cNvSpPr>
            <a:spLocks noGrp="1"/>
          </p:cNvSpPr>
          <p:nvPr>
            <p:ph type="title"/>
          </p:nvPr>
        </p:nvSpPr>
        <p:spPr>
          <a:xfrm>
            <a:off x="2032000" y="472282"/>
            <a:ext cx="97536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141466126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ontent with Caption 5 (Aqua)">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72699664-72AA-34F1-784C-6E6582F03898}"/>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A106EE49-B184-8DE1-DEB3-C9D706F2784A}"/>
              </a:ext>
            </a:extLst>
          </p:cNvPr>
          <p:cNvSpPr>
            <a:spLocks noGrp="1"/>
          </p:cNvSpPr>
          <p:nvPr>
            <p:ph idx="1"/>
          </p:nvPr>
        </p:nvSpPr>
        <p:spPr>
          <a:xfrm>
            <a:off x="2032000" y="990600"/>
            <a:ext cx="44704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10830282-F265-20EB-31BA-835917B411D5}"/>
              </a:ext>
            </a:extLst>
          </p:cNvPr>
          <p:cNvSpPr>
            <a:spLocks noGrp="1"/>
          </p:cNvSpPr>
          <p:nvPr>
            <p:ph idx="10"/>
          </p:nvPr>
        </p:nvSpPr>
        <p:spPr>
          <a:xfrm>
            <a:off x="6807200" y="990601"/>
            <a:ext cx="4673600" cy="5410200"/>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A52C17FD-3EC6-0937-A579-73189B204FC9}"/>
              </a:ext>
            </a:extLst>
          </p:cNvPr>
          <p:cNvSpPr>
            <a:spLocks noGrp="1"/>
          </p:cNvSpPr>
          <p:nvPr>
            <p:ph type="title"/>
          </p:nvPr>
        </p:nvSpPr>
        <p:spPr>
          <a:xfrm>
            <a:off x="2032000" y="472282"/>
            <a:ext cx="97536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55925438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2184400" y="1127931"/>
            <a:ext cx="9618453" cy="2056973"/>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2" spcCol="548640">
            <a:spAutoFit/>
          </a:bodyPr>
          <a:lstStyle>
            <a:lvl1pPr marL="0" indent="0">
              <a:buNone/>
              <a:defRPr sz="2000">
                <a:solidFill>
                  <a:schemeClr val="tx1"/>
                </a:solidFill>
              </a:defRPr>
            </a:lvl1pPr>
            <a:lvl2pPr>
              <a:defRPr sz="1800">
                <a:solidFill>
                  <a:schemeClr val="accent2"/>
                </a:solidFill>
              </a:defRPr>
            </a:lvl2pPr>
            <a:lvl3pPr marL="914400" indent="0">
              <a:buNone/>
              <a:defRPr sz="1600">
                <a:solidFill>
                  <a:schemeClr val="accent2"/>
                </a:solidFill>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2184400" y="3962401"/>
            <a:ext cx="9618453" cy="2056973"/>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274320" tIns="274320" rIns="274320" bIns="27432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5">
            <a:extLst>
              <a:ext uri="{FF2B5EF4-FFF2-40B4-BE49-F238E27FC236}">
                <a16:creationId xmlns:a16="http://schemas.microsoft.com/office/drawing/2014/main" id="{6FB956A1-A25D-DD57-0C23-A5E2DB94E5D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2F52A6F6-BF09-CAD7-9F06-9654C66946F8}"/>
              </a:ext>
            </a:extLst>
          </p:cNvPr>
          <p:cNvSpPr>
            <a:spLocks noGrp="1"/>
          </p:cNvSpPr>
          <p:nvPr>
            <p:ph type="title"/>
          </p:nvPr>
        </p:nvSpPr>
        <p:spPr>
          <a:xfrm>
            <a:off x="2032000" y="472282"/>
            <a:ext cx="97536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1429115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130430"/>
            <a:ext cx="10674157"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936557" y="3886200"/>
            <a:ext cx="85344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23412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38405"/>
            <a:ext cx="10674157"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418608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cxnSp>
        <p:nvCxnSpPr>
          <p:cNvPr id="5" name="Straight Connector 4"/>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150946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762001"/>
            <a:ext cx="11379200" cy="5280822"/>
          </a:xfrm>
          <a:prstGeom prst="rect">
            <a:avLst/>
          </a:prstGeom>
        </p:spPr>
        <p:txBody>
          <a:bodyPr lIns="274320" tIns="182880" rIns="274320" bIns="18288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cxnSp>
        <p:nvCxnSpPr>
          <p:cNvPr id="5" name="Straight Connector 4"/>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51420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373884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760803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sv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21" Type="http://schemas.openxmlformats.org/officeDocument/2006/relationships/slideLayout" Target="../slideLayouts/slideLayout22.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slideLayout" Target="../slideLayouts/slideLayout21.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24" Type="http://schemas.openxmlformats.org/officeDocument/2006/relationships/image" Target="../media/image2.svg"/><Relationship Id="rId5" Type="http://schemas.openxmlformats.org/officeDocument/2006/relationships/slideLayout" Target="../slideLayouts/slideLayout6.xml"/><Relationship Id="rId15" Type="http://schemas.openxmlformats.org/officeDocument/2006/relationships/slideLayout" Target="../slideLayouts/slideLayout16.xml"/><Relationship Id="rId23" Type="http://schemas.openxmlformats.org/officeDocument/2006/relationships/image" Target="../media/image1.png"/><Relationship Id="rId10" Type="http://schemas.openxmlformats.org/officeDocument/2006/relationships/slideLayout" Target="../slideLayouts/slideLayout11.xml"/><Relationship Id="rId19" Type="http://schemas.openxmlformats.org/officeDocument/2006/relationships/slideLayout" Target="../slideLayouts/slideLayout20.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 Id="rId2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876800" y="0"/>
            <a:ext cx="73152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3" name="Graphic 2">
            <a:extLst>
              <a:ext uri="{FF2B5EF4-FFF2-40B4-BE49-F238E27FC236}">
                <a16:creationId xmlns:a16="http://schemas.microsoft.com/office/drawing/2014/main" id="{1F737C3E-B8C6-3479-C42C-1589CDA47C56}"/>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7666" y="2837923"/>
            <a:ext cx="3558291" cy="1456610"/>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cxnSp>
        <p:nvCxnSpPr>
          <p:cNvPr id="7" name="Straight Connector 6"/>
          <p:cNvCxnSpPr/>
          <p:nvPr/>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926080" y="6477005"/>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2903" y="6553200"/>
            <a:ext cx="943100" cy="253916"/>
          </a:xfrm>
          <a:prstGeom prst="rect">
            <a:avLst/>
          </a:prstGeom>
          <a:noFill/>
        </p:spPr>
        <p:txBody>
          <a:bodyPr wrap="square" rtlCol="0">
            <a:spAutoFit/>
          </a:bodyPr>
          <a:lstStyle/>
          <a:p>
            <a:r>
              <a:rPr lang="en-US" sz="1000" b="1">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pic>
        <p:nvPicPr>
          <p:cNvPr id="11" name="Graphic 10">
            <a:extLst>
              <a:ext uri="{FF2B5EF4-FFF2-40B4-BE49-F238E27FC236}">
                <a16:creationId xmlns:a16="http://schemas.microsoft.com/office/drawing/2014/main" id="{927BBE96-0B6E-DC6F-634C-1066027ADE9F}"/>
              </a:ext>
            </a:extLst>
          </p:cNvPr>
          <p:cNvPicPr>
            <a:picLocks noChangeAspect="1"/>
          </p:cNvPicPr>
          <p:nvPr userDrawn="1"/>
        </p:nvPicPr>
        <p:blipFill>
          <a:blip r:embed="rId23" cstate="print">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a:off x="1316238" y="6296044"/>
            <a:ext cx="1248477" cy="511072"/>
          </a:xfrm>
          <a:prstGeom prst="rect">
            <a:avLst/>
          </a:prstGeom>
        </p:spPr>
      </p:pic>
    </p:spTree>
    <p:extLst>
      <p:ext uri="{BB962C8B-B14F-4D97-AF65-F5344CB8AC3E}">
        <p14:creationId xmlns:p14="http://schemas.microsoft.com/office/powerpoint/2010/main" val="3284113679"/>
      </p:ext>
    </p:extLst>
  </p:cSld>
  <p:clrMap bg1="lt1" tx1="dk1" bg2="lt2" tx2="dk2" accent1="accent1" accent2="accent2" accent3="accent3" accent4="accent4" accent5="accent5" accent6="accent6" hlink="hlink" folHlink="folHlink"/>
  <p:sldLayoutIdLst>
    <p:sldLayoutId id="2147483698" r:id="rId1"/>
    <p:sldLayoutId id="2147483691"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 id="2147483717" r:id="rId14"/>
    <p:sldLayoutId id="2147483718" r:id="rId15"/>
    <p:sldLayoutId id="2147483719" r:id="rId16"/>
    <p:sldLayoutId id="2147483720" r:id="rId17"/>
    <p:sldLayoutId id="2147483721" r:id="rId18"/>
    <p:sldLayoutId id="2147483722" r:id="rId19"/>
    <p:sldLayoutId id="2147483723" r:id="rId20"/>
    <p:sldLayoutId id="2147483738" r:id="rId2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p:nvPr/>
        </p:nvCxnSpPr>
        <p:spPr>
          <a:xfrm flipH="1">
            <a:off x="1219204" y="6"/>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31288" y="5257800"/>
            <a:ext cx="1575824" cy="457200"/>
          </a:xfrm>
          <a:prstGeom prst="rect">
            <a:avLst/>
          </a:prstGeom>
        </p:spPr>
      </p:pic>
      <p:cxnSp>
        <p:nvCxnSpPr>
          <p:cNvPr id="12" name="Straight Connector 11"/>
          <p:cNvCxnSpPr>
            <a:cxnSpLocks/>
          </p:cNvCxnSpPr>
          <p:nvPr/>
        </p:nvCxnSpPr>
        <p:spPr>
          <a:xfrm flipH="1">
            <a:off x="1219201" y="6019800"/>
            <a:ext cx="4" cy="457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E627B9B1-E043-8DC1-3EC7-0618B8D4608F}"/>
              </a:ext>
            </a:extLst>
          </p:cNvPr>
          <p:cNvSpPr/>
          <p:nvPr/>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3" name="Rectangle 2">
            <a:extLst>
              <a:ext uri="{FF2B5EF4-FFF2-40B4-BE49-F238E27FC236}">
                <a16:creationId xmlns:a16="http://schemas.microsoft.com/office/drawing/2014/main" id="{B60C3A2F-8F20-B658-C764-43B7B4E03C14}"/>
              </a:ext>
            </a:extLst>
          </p:cNvPr>
          <p:cNvSpPr/>
          <p:nvPr/>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4" name="Footer Placeholder 4">
            <a:extLst>
              <a:ext uri="{FF2B5EF4-FFF2-40B4-BE49-F238E27FC236}">
                <a16:creationId xmlns:a16="http://schemas.microsoft.com/office/drawing/2014/main" id="{DEB88D08-DDEE-00ED-73FF-063414CEEA2E}"/>
              </a:ext>
            </a:extLst>
          </p:cNvPr>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cxnSp>
        <p:nvCxnSpPr>
          <p:cNvPr id="5" name="Straight Connector 4">
            <a:extLst>
              <a:ext uri="{FF2B5EF4-FFF2-40B4-BE49-F238E27FC236}">
                <a16:creationId xmlns:a16="http://schemas.microsoft.com/office/drawing/2014/main" id="{8AB031E7-226A-613D-9699-D5B9B138274C}"/>
              </a:ext>
            </a:extLst>
          </p:cNvPr>
          <p:cNvCxnSpPr>
            <a:cxnSpLocks/>
          </p:cNvCxnSpPr>
          <p:nvPr/>
        </p:nvCxnSpPr>
        <p:spPr>
          <a:xfrm>
            <a:off x="1219203" y="6477005"/>
            <a:ext cx="10850877"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4A18A6C-1485-2DE6-42D7-00D0F66FEAE0}"/>
              </a:ext>
            </a:extLst>
          </p:cNvPr>
          <p:cNvSpPr txBox="1"/>
          <p:nvPr/>
        </p:nvSpPr>
        <p:spPr>
          <a:xfrm>
            <a:off x="1117601" y="6553201"/>
            <a:ext cx="1247895" cy="246221"/>
          </a:xfrm>
          <a:prstGeom prst="rect">
            <a:avLst/>
          </a:prstGeom>
          <a:noFill/>
        </p:spPr>
        <p:txBody>
          <a:bodyPr wrap="square" rtlCol="0">
            <a:spAutoFit/>
          </a:bodyPr>
          <a:lstStyle/>
          <a:p>
            <a:r>
              <a:rPr lang="en-US" sz="1000" b="1">
                <a:solidFill>
                  <a:schemeClr val="tx1"/>
                </a:solidFill>
              </a:rPr>
              <a:t>PUBLIC</a:t>
            </a:r>
          </a:p>
        </p:txBody>
      </p:sp>
    </p:spTree>
    <p:extLst>
      <p:ext uri="{BB962C8B-B14F-4D97-AF65-F5344CB8AC3E}">
        <p14:creationId xmlns:p14="http://schemas.microsoft.com/office/powerpoint/2010/main" val="124619140"/>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491219F-9478-F2FF-1656-D11DB6797B34}"/>
              </a:ext>
            </a:extLst>
          </p:cNvPr>
          <p:cNvSpPr txBox="1"/>
          <p:nvPr/>
        </p:nvSpPr>
        <p:spPr>
          <a:xfrm>
            <a:off x="5334000" y="2105561"/>
            <a:ext cx="5646034" cy="2246769"/>
          </a:xfrm>
          <a:prstGeom prst="rect">
            <a:avLst/>
          </a:prstGeom>
          <a:noFill/>
        </p:spPr>
        <p:txBody>
          <a:bodyPr wrap="square" lIns="91440" tIns="45720" rIns="91440" bIns="45720" rtlCol="0" anchor="t">
            <a:spAutoFit/>
          </a:bodyPr>
          <a:lstStyle/>
          <a:p>
            <a:r>
              <a:rPr lang="en-US" sz="2400" b="1">
                <a:solidFill>
                  <a:schemeClr val="tx2"/>
                </a:solidFill>
              </a:rPr>
              <a:t>Dispatchable Reliability Reserve Service (DRRS)</a:t>
            </a:r>
          </a:p>
          <a:p>
            <a:r>
              <a:rPr lang="en-US" sz="2000" b="1">
                <a:solidFill>
                  <a:schemeClr val="tx2"/>
                </a:solidFill>
              </a:rPr>
              <a:t>Workshop IV Presentation</a:t>
            </a:r>
          </a:p>
          <a:p>
            <a:endParaRPr lang="en-US">
              <a:solidFill>
                <a:schemeClr val="tx2"/>
              </a:solidFill>
            </a:endParaRPr>
          </a:p>
          <a:p>
            <a:endParaRPr lang="en-US">
              <a:solidFill>
                <a:schemeClr val="tx2"/>
              </a:solidFill>
            </a:endParaRPr>
          </a:p>
          <a:p>
            <a:endParaRPr lang="en-US">
              <a:solidFill>
                <a:schemeClr val="tx2"/>
              </a:solidFill>
            </a:endParaRPr>
          </a:p>
          <a:p>
            <a:r>
              <a:rPr lang="en-US">
                <a:solidFill>
                  <a:schemeClr val="tx2"/>
                </a:solidFill>
                <a:cs typeface="Arial"/>
              </a:rPr>
              <a:t>February 28, 2025</a:t>
            </a:r>
          </a:p>
        </p:txBody>
      </p:sp>
    </p:spTree>
    <p:extLst>
      <p:ext uri="{BB962C8B-B14F-4D97-AF65-F5344CB8AC3E}">
        <p14:creationId xmlns:p14="http://schemas.microsoft.com/office/powerpoint/2010/main" val="671039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DD427-9C12-9A05-653A-C67606F4DFEF}"/>
              </a:ext>
            </a:extLst>
          </p:cNvPr>
          <p:cNvSpPr>
            <a:spLocks noGrp="1"/>
          </p:cNvSpPr>
          <p:nvPr>
            <p:ph type="title"/>
          </p:nvPr>
        </p:nvSpPr>
        <p:spPr/>
        <p:txBody>
          <a:bodyPr/>
          <a:lstStyle/>
          <a:p>
            <a:r>
              <a:rPr lang="en-US"/>
              <a:t>Real-Time Procurement Discussion</a:t>
            </a:r>
          </a:p>
        </p:txBody>
      </p:sp>
      <p:sp>
        <p:nvSpPr>
          <p:cNvPr id="3" name="Content Placeholder 2">
            <a:extLst>
              <a:ext uri="{FF2B5EF4-FFF2-40B4-BE49-F238E27FC236}">
                <a16:creationId xmlns:a16="http://schemas.microsoft.com/office/drawing/2014/main" id="{1EACD050-0E9A-04BD-D979-E3C4D3E5A10D}"/>
              </a:ext>
            </a:extLst>
          </p:cNvPr>
          <p:cNvSpPr>
            <a:spLocks noGrp="1"/>
          </p:cNvSpPr>
          <p:nvPr>
            <p:ph idx="1"/>
          </p:nvPr>
        </p:nvSpPr>
        <p:spPr>
          <a:xfrm>
            <a:off x="406400" y="1895476"/>
            <a:ext cx="11379200" cy="3937296"/>
          </a:xfrm>
        </p:spPr>
        <p:txBody>
          <a:bodyPr lIns="274320" tIns="182880" rIns="274320" bIns="182880" anchor="t"/>
          <a:lstStyle/>
          <a:p>
            <a:pPr algn="just">
              <a:spcBef>
                <a:spcPts val="600"/>
              </a:spcBef>
              <a:spcAft>
                <a:spcPts val="600"/>
              </a:spcAft>
            </a:pPr>
            <a:r>
              <a:rPr lang="en-US">
                <a:solidFill>
                  <a:schemeClr val="tx2"/>
                </a:solidFill>
              </a:rPr>
              <a:t>Proposed designs enable On-Line Resources to receive DRRS awards</a:t>
            </a:r>
            <a:endParaRPr lang="en-US"/>
          </a:p>
          <a:p>
            <a:pPr lvl="1" algn="just">
              <a:spcBef>
                <a:spcPts val="600"/>
              </a:spcBef>
              <a:spcAft>
                <a:spcPts val="600"/>
              </a:spcAft>
            </a:pPr>
            <a:r>
              <a:rPr lang="en-US">
                <a:solidFill>
                  <a:schemeClr val="tx2"/>
                </a:solidFill>
              </a:rPr>
              <a:t>Including eligible dispatchable Generation Resources and Energy Storage Resources (maximum injection capability)</a:t>
            </a:r>
            <a:endParaRPr lang="en-US">
              <a:solidFill>
                <a:schemeClr val="tx2"/>
              </a:solidFill>
              <a:cs typeface="Arial"/>
            </a:endParaRPr>
          </a:p>
          <a:p>
            <a:pPr algn="just">
              <a:spcBef>
                <a:spcPts val="600"/>
              </a:spcBef>
              <a:spcAft>
                <a:spcPts val="600"/>
              </a:spcAft>
            </a:pPr>
            <a:r>
              <a:rPr lang="en-US">
                <a:solidFill>
                  <a:schemeClr val="tx2"/>
                </a:solidFill>
              </a:rPr>
              <a:t>DRRS awarded to On-Line Resources in the DAM may incent some Generation Resources that are on the margin to self-commit</a:t>
            </a:r>
            <a:endParaRPr lang="en-US">
              <a:solidFill>
                <a:schemeClr val="tx2"/>
              </a:solidFill>
              <a:cs typeface="Arial"/>
            </a:endParaRPr>
          </a:p>
          <a:p>
            <a:pPr lvl="1" algn="just">
              <a:spcBef>
                <a:spcPts val="600"/>
              </a:spcBef>
              <a:spcAft>
                <a:spcPts val="600"/>
              </a:spcAft>
            </a:pPr>
            <a:r>
              <a:rPr lang="en-US">
                <a:solidFill>
                  <a:schemeClr val="tx2"/>
                </a:solidFill>
              </a:rPr>
              <a:t>Any Resource that self-commits as a result of a DRRS award in the DAM will reflect this in their COP status (‘ON’) which will help mitigate the need for RUC instructions for that hour</a:t>
            </a:r>
            <a:endParaRPr lang="en-US">
              <a:solidFill>
                <a:schemeClr val="tx2"/>
              </a:solidFill>
              <a:cs typeface="Arial"/>
            </a:endParaRPr>
          </a:p>
          <a:p>
            <a:pPr algn="just">
              <a:spcBef>
                <a:spcPts val="600"/>
              </a:spcBef>
              <a:spcAft>
                <a:spcPts val="600"/>
              </a:spcAft>
            </a:pPr>
            <a:r>
              <a:rPr lang="en-US">
                <a:solidFill>
                  <a:schemeClr val="tx2"/>
                </a:solidFill>
              </a:rPr>
              <a:t>HSL of Off-Line DRRS Resources deployed via the RUC engine would be accounted for in the pricing run of the RDPA</a:t>
            </a:r>
            <a:endParaRPr lang="en-US">
              <a:solidFill>
                <a:schemeClr val="tx2"/>
              </a:solidFill>
              <a:cs typeface="Arial"/>
            </a:endParaRPr>
          </a:p>
          <a:p>
            <a:pPr lvl="1">
              <a:spcBef>
                <a:spcPts val="600"/>
              </a:spcBef>
              <a:spcAft>
                <a:spcPts val="600"/>
              </a:spcAft>
            </a:pPr>
            <a:endParaRPr lang="en-US">
              <a:solidFill>
                <a:schemeClr val="tx2"/>
              </a:solidFill>
            </a:endParaRPr>
          </a:p>
          <a:p>
            <a:pPr lvl="1">
              <a:spcBef>
                <a:spcPts val="600"/>
              </a:spcBef>
              <a:spcAft>
                <a:spcPts val="600"/>
              </a:spcAft>
            </a:pPr>
            <a:endParaRPr lang="en-US">
              <a:solidFill>
                <a:schemeClr val="tx2"/>
              </a:solidFill>
            </a:endParaRPr>
          </a:p>
          <a:p>
            <a:pPr lvl="1">
              <a:spcBef>
                <a:spcPts val="600"/>
              </a:spcBef>
              <a:spcAft>
                <a:spcPts val="600"/>
              </a:spcAft>
            </a:pPr>
            <a:endParaRPr lang="en-US">
              <a:solidFill>
                <a:schemeClr val="tx2"/>
              </a:solidFill>
            </a:endParaRPr>
          </a:p>
          <a:p>
            <a:pPr lvl="1">
              <a:spcBef>
                <a:spcPts val="600"/>
              </a:spcBef>
              <a:spcAft>
                <a:spcPts val="600"/>
              </a:spcAft>
            </a:pPr>
            <a:endParaRPr lang="en-US"/>
          </a:p>
        </p:txBody>
      </p:sp>
      <p:sp>
        <p:nvSpPr>
          <p:cNvPr id="4" name="Slide Number Placeholder 3">
            <a:extLst>
              <a:ext uri="{FF2B5EF4-FFF2-40B4-BE49-F238E27FC236}">
                <a16:creationId xmlns:a16="http://schemas.microsoft.com/office/drawing/2014/main" id="{B797B4A7-C5F0-9CE4-8197-927A300B1D75}"/>
              </a:ext>
            </a:extLst>
          </p:cNvPr>
          <p:cNvSpPr>
            <a:spLocks noGrp="1"/>
          </p:cNvSpPr>
          <p:nvPr>
            <p:ph type="sldNum" sz="quarter" idx="4"/>
          </p:nvPr>
        </p:nvSpPr>
        <p:spPr/>
        <p:txBody>
          <a:bodyPr/>
          <a:lstStyle/>
          <a:p>
            <a:fld id="{1D93BD3E-1E9A-4970-A6F7-E7AC52762E0C}" type="slidenum">
              <a:rPr lang="en-US" smtClean="0"/>
              <a:pPr/>
              <a:t>10</a:t>
            </a:fld>
            <a:endParaRPr lang="en-US"/>
          </a:p>
        </p:txBody>
      </p:sp>
      <p:sp>
        <p:nvSpPr>
          <p:cNvPr id="5" name="TextBox 4">
            <a:extLst>
              <a:ext uri="{FF2B5EF4-FFF2-40B4-BE49-F238E27FC236}">
                <a16:creationId xmlns:a16="http://schemas.microsoft.com/office/drawing/2014/main" id="{38B06E2A-3F1B-2F29-CC2B-462191C6F041}"/>
              </a:ext>
            </a:extLst>
          </p:cNvPr>
          <p:cNvSpPr txBox="1"/>
          <p:nvPr/>
        </p:nvSpPr>
        <p:spPr>
          <a:xfrm>
            <a:off x="6643011" y="992605"/>
            <a:ext cx="5142589" cy="646331"/>
          </a:xfrm>
          <a:prstGeom prst="rect">
            <a:avLst/>
          </a:prstGeom>
          <a:solidFill>
            <a:schemeClr val="accent1"/>
          </a:solidFill>
        </p:spPr>
        <p:txBody>
          <a:bodyPr wrap="square" lIns="91440" tIns="45720" rIns="91440" bIns="45720" rtlCol="0" anchor="t">
            <a:spAutoFit/>
          </a:bodyPr>
          <a:lstStyle/>
          <a:p>
            <a:r>
              <a:rPr lang="en-US" sz="1200" b="1">
                <a:solidFill>
                  <a:schemeClr val="bg1"/>
                </a:solidFill>
              </a:rPr>
              <a:t>COP Resource Status:</a:t>
            </a:r>
          </a:p>
          <a:p>
            <a:pPr marL="171450" indent="-171450">
              <a:buFont typeface="Arial"/>
              <a:buChar char="•"/>
            </a:pPr>
            <a:r>
              <a:rPr lang="en-US" sz="1200" b="1">
                <a:solidFill>
                  <a:schemeClr val="bg1"/>
                </a:solidFill>
              </a:rPr>
              <a:t>“DRRS” </a:t>
            </a:r>
            <a:r>
              <a:rPr lang="en-US" sz="1200">
                <a:solidFill>
                  <a:schemeClr val="bg1"/>
                </a:solidFill>
              </a:rPr>
              <a:t>= Off-Line Resources with a DRRS in the DAM</a:t>
            </a:r>
            <a:endParaRPr lang="en-US" sz="1200">
              <a:solidFill>
                <a:schemeClr val="bg1"/>
              </a:solidFill>
              <a:cs typeface="Arial"/>
            </a:endParaRPr>
          </a:p>
          <a:p>
            <a:pPr marL="171450" indent="-171450">
              <a:buFont typeface="Arial"/>
              <a:buChar char="•"/>
            </a:pPr>
            <a:r>
              <a:rPr lang="en-US" sz="1200" b="1">
                <a:solidFill>
                  <a:schemeClr val="bg1"/>
                </a:solidFill>
              </a:rPr>
              <a:t>“ON” </a:t>
            </a:r>
            <a:r>
              <a:rPr lang="en-US" sz="1200">
                <a:solidFill>
                  <a:schemeClr val="bg1"/>
                </a:solidFill>
              </a:rPr>
              <a:t>= Includes On-Line Resources with a DRRS award in the DAM</a:t>
            </a:r>
            <a:endParaRPr lang="en-US" sz="1200">
              <a:solidFill>
                <a:schemeClr val="bg1"/>
              </a:solidFill>
              <a:cs typeface="Arial"/>
            </a:endParaRPr>
          </a:p>
        </p:txBody>
      </p:sp>
    </p:spTree>
    <p:extLst>
      <p:ext uri="{BB962C8B-B14F-4D97-AF65-F5344CB8AC3E}">
        <p14:creationId xmlns:p14="http://schemas.microsoft.com/office/powerpoint/2010/main" val="2209638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115B8BF-1EF0-8310-01EE-210C863A44E9}"/>
              </a:ext>
            </a:extLst>
          </p:cNvPr>
          <p:cNvSpPr>
            <a:spLocks noGrp="1"/>
          </p:cNvSpPr>
          <p:nvPr>
            <p:ph type="sldNum" sz="quarter" idx="4"/>
          </p:nvPr>
        </p:nvSpPr>
        <p:spPr/>
        <p:txBody>
          <a:bodyPr/>
          <a:lstStyle/>
          <a:p>
            <a:fld id="{1D93BD3E-1E9A-4970-A6F7-E7AC52762E0C}" type="slidenum">
              <a:rPr lang="en-US" smtClean="0"/>
              <a:pPr/>
              <a:t>11</a:t>
            </a:fld>
            <a:endParaRPr lang="en-US"/>
          </a:p>
        </p:txBody>
      </p:sp>
      <p:sp>
        <p:nvSpPr>
          <p:cNvPr id="2" name="Title 1">
            <a:extLst>
              <a:ext uri="{FF2B5EF4-FFF2-40B4-BE49-F238E27FC236}">
                <a16:creationId xmlns:a16="http://schemas.microsoft.com/office/drawing/2014/main" id="{3ED563D4-DB79-9207-C556-091A8B264F7A}"/>
              </a:ext>
            </a:extLst>
          </p:cNvPr>
          <p:cNvSpPr>
            <a:spLocks noGrp="1"/>
          </p:cNvSpPr>
          <p:nvPr>
            <p:ph type="title"/>
          </p:nvPr>
        </p:nvSpPr>
        <p:spPr/>
        <p:txBody>
          <a:bodyPr/>
          <a:lstStyle/>
          <a:p>
            <a:r>
              <a:rPr lang="en-US"/>
              <a:t>Real-Time Procurement Discussion </a:t>
            </a:r>
          </a:p>
        </p:txBody>
      </p:sp>
      <p:sp>
        <p:nvSpPr>
          <p:cNvPr id="3" name="Content Placeholder 2">
            <a:extLst>
              <a:ext uri="{FF2B5EF4-FFF2-40B4-BE49-F238E27FC236}">
                <a16:creationId xmlns:a16="http://schemas.microsoft.com/office/drawing/2014/main" id="{0F3586D0-15E8-B490-D812-13B859C65D3E}"/>
              </a:ext>
            </a:extLst>
          </p:cNvPr>
          <p:cNvSpPr>
            <a:spLocks noGrp="1"/>
          </p:cNvSpPr>
          <p:nvPr>
            <p:ph idx="1"/>
          </p:nvPr>
        </p:nvSpPr>
        <p:spPr/>
        <p:txBody>
          <a:bodyPr lIns="274320" tIns="182880" rIns="274320" bIns="182880" anchor="t"/>
          <a:lstStyle/>
          <a:p>
            <a:pPr algn="just">
              <a:spcBef>
                <a:spcPts val="600"/>
              </a:spcBef>
              <a:spcAft>
                <a:spcPts val="600"/>
              </a:spcAft>
            </a:pPr>
            <a:r>
              <a:rPr lang="en-US" sz="1800">
                <a:solidFill>
                  <a:schemeClr val="tx2"/>
                </a:solidFill>
              </a:rPr>
              <a:t>DRRS ASDC for Real-Time SCED same as DAM</a:t>
            </a:r>
          </a:p>
          <a:p>
            <a:pPr algn="just">
              <a:spcBef>
                <a:spcPts val="600"/>
              </a:spcBef>
              <a:spcAft>
                <a:spcPts val="600"/>
              </a:spcAft>
            </a:pPr>
            <a:r>
              <a:rPr lang="en-US" sz="1800">
                <a:solidFill>
                  <a:schemeClr val="tx2"/>
                </a:solidFill>
              </a:rPr>
              <a:t>Co-optimization will need to account for State of Charge (SOC) constraints</a:t>
            </a:r>
            <a:endParaRPr lang="en-US">
              <a:solidFill>
                <a:schemeClr val="tx2"/>
              </a:solidFill>
            </a:endParaRPr>
          </a:p>
          <a:p>
            <a:pPr marL="0" indent="0" algn="ctr">
              <a:spcBef>
                <a:spcPts val="600"/>
              </a:spcBef>
              <a:spcAft>
                <a:spcPts val="600"/>
              </a:spcAft>
              <a:buNone/>
            </a:pPr>
            <a:r>
              <a:rPr lang="en-US" sz="1800">
                <a:solidFill>
                  <a:schemeClr val="tx2"/>
                </a:solidFill>
              </a:rPr>
              <a:t>Real-Time DRRS awards can be given to:</a:t>
            </a:r>
            <a:endParaRPr lang="en-US" sz="1800">
              <a:solidFill>
                <a:schemeClr val="tx2"/>
              </a:solidFill>
              <a:cs typeface="Arial"/>
            </a:endParaRPr>
          </a:p>
          <a:p>
            <a:pPr algn="just">
              <a:spcBef>
                <a:spcPts val="600"/>
              </a:spcBef>
              <a:spcAft>
                <a:spcPts val="600"/>
              </a:spcAft>
            </a:pPr>
            <a:endParaRPr lang="en-US"/>
          </a:p>
        </p:txBody>
      </p:sp>
      <p:sp>
        <p:nvSpPr>
          <p:cNvPr id="5" name="TextBox 4">
            <a:extLst>
              <a:ext uri="{FF2B5EF4-FFF2-40B4-BE49-F238E27FC236}">
                <a16:creationId xmlns:a16="http://schemas.microsoft.com/office/drawing/2014/main" id="{883EF2A4-282C-6AD2-06BF-8E3DEA78C793}"/>
              </a:ext>
            </a:extLst>
          </p:cNvPr>
          <p:cNvSpPr txBox="1"/>
          <p:nvPr/>
        </p:nvSpPr>
        <p:spPr>
          <a:xfrm>
            <a:off x="6713193" y="501316"/>
            <a:ext cx="5072407" cy="646331"/>
          </a:xfrm>
          <a:prstGeom prst="rect">
            <a:avLst/>
          </a:prstGeom>
          <a:solidFill>
            <a:schemeClr val="accent1"/>
          </a:solidFill>
        </p:spPr>
        <p:txBody>
          <a:bodyPr wrap="square" lIns="91440" tIns="45720" rIns="91440" bIns="45720" rtlCol="0" anchor="t">
            <a:spAutoFit/>
          </a:bodyPr>
          <a:lstStyle/>
          <a:p>
            <a:r>
              <a:rPr lang="en-US" sz="1200" b="1">
                <a:solidFill>
                  <a:schemeClr val="bg1"/>
                </a:solidFill>
              </a:rPr>
              <a:t>COP Resource Status:</a:t>
            </a:r>
          </a:p>
          <a:p>
            <a:pPr marL="171450" indent="-171450">
              <a:buFont typeface="Arial"/>
              <a:buChar char="•"/>
            </a:pPr>
            <a:r>
              <a:rPr lang="en-US" sz="1200" b="1">
                <a:solidFill>
                  <a:schemeClr val="bg1"/>
                </a:solidFill>
              </a:rPr>
              <a:t>“DRRS” </a:t>
            </a:r>
            <a:r>
              <a:rPr lang="en-US" sz="1200">
                <a:solidFill>
                  <a:schemeClr val="bg1"/>
                </a:solidFill>
              </a:rPr>
              <a:t>= Off-Line Resources with a DRRS in the DAM</a:t>
            </a:r>
            <a:endParaRPr lang="en-US" sz="1200">
              <a:solidFill>
                <a:schemeClr val="bg1"/>
              </a:solidFill>
              <a:cs typeface="Arial"/>
            </a:endParaRPr>
          </a:p>
          <a:p>
            <a:pPr marL="171450" indent="-171450">
              <a:buFont typeface="Arial"/>
              <a:buChar char="•"/>
            </a:pPr>
            <a:r>
              <a:rPr lang="en-US" sz="1200" b="1">
                <a:solidFill>
                  <a:schemeClr val="bg1"/>
                </a:solidFill>
              </a:rPr>
              <a:t>“ON” </a:t>
            </a:r>
            <a:r>
              <a:rPr lang="en-US" sz="1200">
                <a:solidFill>
                  <a:schemeClr val="bg1"/>
                </a:solidFill>
              </a:rPr>
              <a:t>= Includes On-Line Resources with a DRRS award in the DAM</a:t>
            </a:r>
            <a:endParaRPr lang="en-US" sz="1200">
              <a:solidFill>
                <a:schemeClr val="bg1"/>
              </a:solidFill>
              <a:cs typeface="Arial"/>
            </a:endParaRPr>
          </a:p>
        </p:txBody>
      </p:sp>
      <p:sp>
        <p:nvSpPr>
          <p:cNvPr id="7" name="Rectangle: Rounded Corners 6">
            <a:extLst>
              <a:ext uri="{FF2B5EF4-FFF2-40B4-BE49-F238E27FC236}">
                <a16:creationId xmlns:a16="http://schemas.microsoft.com/office/drawing/2014/main" id="{C31AB8E8-B46A-1216-63DB-64BD555A8ECB}"/>
              </a:ext>
            </a:extLst>
          </p:cNvPr>
          <p:cNvSpPr/>
          <p:nvPr/>
        </p:nvSpPr>
        <p:spPr>
          <a:xfrm>
            <a:off x="595746" y="2503054"/>
            <a:ext cx="5043054" cy="3380509"/>
          </a:xfrm>
          <a:prstGeom prst="roundRect">
            <a:avLst/>
          </a:prstGeom>
          <a:solidFill>
            <a:srgbClr val="E6EB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spcBef>
                <a:spcPts val="600"/>
              </a:spcBef>
              <a:spcAft>
                <a:spcPts val="600"/>
              </a:spcAft>
            </a:pPr>
            <a:r>
              <a:rPr lang="en-US">
                <a:solidFill>
                  <a:schemeClr val="tx2"/>
                </a:solidFill>
              </a:rPr>
              <a:t>On-Line DRRS-Eligible Generation and Energy Storage Resources (maximum injection capability)</a:t>
            </a:r>
            <a:endParaRPr lang="en-US">
              <a:solidFill>
                <a:schemeClr val="tx2"/>
              </a:solidFill>
              <a:cs typeface="Arial"/>
            </a:endParaRPr>
          </a:p>
          <a:p>
            <a:pPr lvl="2">
              <a:spcBef>
                <a:spcPts val="600"/>
              </a:spcBef>
              <a:spcAft>
                <a:spcPts val="600"/>
              </a:spcAft>
            </a:pPr>
            <a:r>
              <a:rPr lang="en-US">
                <a:solidFill>
                  <a:schemeClr val="tx2"/>
                </a:solidFill>
              </a:rPr>
              <a:t>Includes any Off-Line DRRS Resource that was deployed via RUC, which would then be ON in Real-Time</a:t>
            </a:r>
            <a:endParaRPr lang="en-US">
              <a:solidFill>
                <a:schemeClr val="tx2"/>
              </a:solidFill>
              <a:cs typeface="Arial"/>
            </a:endParaRPr>
          </a:p>
        </p:txBody>
      </p:sp>
      <p:sp>
        <p:nvSpPr>
          <p:cNvPr id="8" name="Rectangle: Rounded Corners 7">
            <a:extLst>
              <a:ext uri="{FF2B5EF4-FFF2-40B4-BE49-F238E27FC236}">
                <a16:creationId xmlns:a16="http://schemas.microsoft.com/office/drawing/2014/main" id="{4891C4F4-6EE3-C60D-6849-1AD51F9CC523}"/>
              </a:ext>
            </a:extLst>
          </p:cNvPr>
          <p:cNvSpPr/>
          <p:nvPr/>
        </p:nvSpPr>
        <p:spPr>
          <a:xfrm>
            <a:off x="6553200" y="2503054"/>
            <a:ext cx="5084629" cy="3380509"/>
          </a:xfrm>
          <a:prstGeom prst="roundRect">
            <a:avLst/>
          </a:prstGeom>
          <a:solidFill>
            <a:srgbClr val="E6EB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spcBef>
                <a:spcPts val="600"/>
              </a:spcBef>
              <a:spcAft>
                <a:spcPts val="600"/>
              </a:spcAft>
            </a:pPr>
            <a:r>
              <a:rPr lang="en-US">
                <a:solidFill>
                  <a:schemeClr val="tx2"/>
                </a:solidFill>
              </a:rPr>
              <a:t>Off-Line DRRS*</a:t>
            </a:r>
            <a:endParaRPr lang="en-US">
              <a:solidFill>
                <a:schemeClr val="tx2"/>
              </a:solidFill>
              <a:cs typeface="Arial"/>
            </a:endParaRPr>
          </a:p>
          <a:p>
            <a:pPr lvl="2">
              <a:spcBef>
                <a:spcPts val="600"/>
              </a:spcBef>
              <a:spcAft>
                <a:spcPts val="600"/>
              </a:spcAft>
            </a:pPr>
            <a:r>
              <a:rPr lang="en-US">
                <a:solidFill>
                  <a:schemeClr val="tx2"/>
                </a:solidFill>
              </a:rPr>
              <a:t>*Resources that are </a:t>
            </a:r>
            <a:r>
              <a:rPr lang="en-US" b="1">
                <a:solidFill>
                  <a:schemeClr val="tx2"/>
                </a:solidFill>
              </a:rPr>
              <a:t>Off-Line in Real-Time</a:t>
            </a:r>
            <a:r>
              <a:rPr lang="en-US">
                <a:solidFill>
                  <a:schemeClr val="tx2"/>
                </a:solidFill>
              </a:rPr>
              <a:t> </a:t>
            </a:r>
            <a:r>
              <a:rPr lang="en-US" b="1">
                <a:solidFill>
                  <a:schemeClr val="tx2"/>
                </a:solidFill>
              </a:rPr>
              <a:t>with a telemetered status of DRRS</a:t>
            </a:r>
            <a:r>
              <a:rPr lang="en-US">
                <a:solidFill>
                  <a:schemeClr val="tx2"/>
                </a:solidFill>
              </a:rPr>
              <a:t> which also had previously submitted and maintained a </a:t>
            </a:r>
            <a:r>
              <a:rPr lang="en-US" b="1">
                <a:solidFill>
                  <a:schemeClr val="tx2"/>
                </a:solidFill>
              </a:rPr>
              <a:t>COP status of either ‘DRRS’ or ‘ON’</a:t>
            </a:r>
            <a:r>
              <a:rPr lang="en-US">
                <a:solidFill>
                  <a:schemeClr val="tx2"/>
                </a:solidFill>
              </a:rPr>
              <a:t> for DRUC and each run of HRUC for a given Operating Hour </a:t>
            </a:r>
            <a:endParaRPr lang="en-US">
              <a:solidFill>
                <a:schemeClr val="tx2"/>
              </a:solidFill>
              <a:cs typeface="Arial"/>
            </a:endParaRPr>
          </a:p>
        </p:txBody>
      </p:sp>
      <p:pic>
        <p:nvPicPr>
          <p:cNvPr id="14" name="Graphic 13" descr="Add with solid fill">
            <a:extLst>
              <a:ext uri="{FF2B5EF4-FFF2-40B4-BE49-F238E27FC236}">
                <a16:creationId xmlns:a16="http://schemas.microsoft.com/office/drawing/2014/main" id="{B2AD9D2A-87AE-DA7A-FAD9-A883BDED46D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638800" y="3736108"/>
            <a:ext cx="914400" cy="914400"/>
          </a:xfrm>
          <a:prstGeom prst="rect">
            <a:avLst/>
          </a:prstGeom>
        </p:spPr>
      </p:pic>
    </p:spTree>
    <p:extLst>
      <p:ext uri="{BB962C8B-B14F-4D97-AF65-F5344CB8AC3E}">
        <p14:creationId xmlns:p14="http://schemas.microsoft.com/office/powerpoint/2010/main" val="2509403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C4EDD-77C5-6B2F-F1F3-B20CCA55BAC9}"/>
              </a:ext>
            </a:extLst>
          </p:cNvPr>
          <p:cNvSpPr>
            <a:spLocks noGrp="1"/>
          </p:cNvSpPr>
          <p:nvPr>
            <p:ph type="title"/>
          </p:nvPr>
        </p:nvSpPr>
        <p:spPr/>
        <p:txBody>
          <a:bodyPr/>
          <a:lstStyle/>
          <a:p>
            <a:r>
              <a:rPr lang="en-US"/>
              <a:t>Real-Time Procurement Discussion</a:t>
            </a:r>
          </a:p>
        </p:txBody>
      </p:sp>
      <p:sp>
        <p:nvSpPr>
          <p:cNvPr id="3" name="Content Placeholder 2">
            <a:extLst>
              <a:ext uri="{FF2B5EF4-FFF2-40B4-BE49-F238E27FC236}">
                <a16:creationId xmlns:a16="http://schemas.microsoft.com/office/drawing/2014/main" id="{9EC4CDC2-D33A-5E30-F31E-153FC5840F8B}"/>
              </a:ext>
            </a:extLst>
          </p:cNvPr>
          <p:cNvSpPr>
            <a:spLocks noGrp="1"/>
          </p:cNvSpPr>
          <p:nvPr>
            <p:ph idx="1"/>
          </p:nvPr>
        </p:nvSpPr>
        <p:spPr>
          <a:xfrm>
            <a:off x="323490" y="1112982"/>
            <a:ext cx="11379200" cy="5280822"/>
          </a:xfrm>
        </p:spPr>
        <p:txBody>
          <a:bodyPr lIns="274320" tIns="182880" rIns="274320" bIns="182880" anchor="t"/>
          <a:lstStyle/>
          <a:p>
            <a:pPr algn="just">
              <a:spcBef>
                <a:spcPts val="600"/>
              </a:spcBef>
              <a:spcAft>
                <a:spcPts val="600"/>
              </a:spcAft>
            </a:pPr>
            <a:r>
              <a:rPr lang="en-US">
                <a:solidFill>
                  <a:schemeClr val="tx2"/>
                </a:solidFill>
              </a:rPr>
              <a:t>DRUC/HRUC COP for validation for Off-Line DRRS Resources is required to:</a:t>
            </a:r>
            <a:endParaRPr lang="en-US">
              <a:solidFill>
                <a:schemeClr val="tx2"/>
              </a:solidFill>
              <a:cs typeface="Arial"/>
            </a:endParaRPr>
          </a:p>
          <a:p>
            <a:pPr lvl="1" algn="just">
              <a:spcBef>
                <a:spcPts val="600"/>
              </a:spcBef>
              <a:spcAft>
                <a:spcPts val="600"/>
              </a:spcAft>
            </a:pPr>
            <a:r>
              <a:rPr lang="en-US" sz="2000">
                <a:solidFill>
                  <a:schemeClr val="tx2"/>
                </a:solidFill>
              </a:rPr>
              <a:t>Ensure Off-Line Resources which received a DRRS award in DAM reflected and maintained this in their COP (i.e., it was always available to RUC if needed)</a:t>
            </a:r>
            <a:endParaRPr lang="en-US" sz="2000">
              <a:solidFill>
                <a:schemeClr val="tx2"/>
              </a:solidFill>
              <a:cs typeface="Arial"/>
            </a:endParaRPr>
          </a:p>
          <a:p>
            <a:pPr lvl="1" algn="just">
              <a:spcBef>
                <a:spcPts val="600"/>
              </a:spcBef>
              <a:spcAft>
                <a:spcPts val="600"/>
              </a:spcAft>
            </a:pPr>
            <a:r>
              <a:rPr lang="en-US" sz="2000">
                <a:solidFill>
                  <a:schemeClr val="tx2"/>
                </a:solidFill>
              </a:rPr>
              <a:t>Inclusion of ‘ON’ in this validation is necessary for a case where a Resource changed their status to ON (i.e., intending to self-commit for a future hour) but subsequently changed their status back to DRRS for that hour (accounted for in the next HRUC)</a:t>
            </a:r>
            <a:endParaRPr lang="en-US" sz="2000">
              <a:solidFill>
                <a:schemeClr val="tx2"/>
              </a:solidFill>
              <a:cs typeface="Arial"/>
            </a:endParaRPr>
          </a:p>
          <a:p>
            <a:pPr algn="just">
              <a:spcBef>
                <a:spcPts val="600"/>
              </a:spcBef>
              <a:spcAft>
                <a:spcPts val="600"/>
              </a:spcAft>
            </a:pPr>
            <a:r>
              <a:rPr lang="en-US">
                <a:solidFill>
                  <a:schemeClr val="tx2"/>
                </a:solidFill>
                <a:cs typeface="Arial"/>
              </a:rPr>
              <a:t>Without this validation check, a Resource with an Off-Line DRRS award could strategically avoid a deployment in RUC via their COP Resource Status </a:t>
            </a:r>
          </a:p>
          <a:p>
            <a:endParaRPr lang="en-US"/>
          </a:p>
        </p:txBody>
      </p:sp>
      <p:sp>
        <p:nvSpPr>
          <p:cNvPr id="4" name="Slide Number Placeholder 3">
            <a:extLst>
              <a:ext uri="{FF2B5EF4-FFF2-40B4-BE49-F238E27FC236}">
                <a16:creationId xmlns:a16="http://schemas.microsoft.com/office/drawing/2014/main" id="{57D050E3-3FD9-8806-A639-67D4E11995A3}"/>
              </a:ext>
            </a:extLst>
          </p:cNvPr>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2895616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6C72019-1400-A3C1-07AF-4AE8E3D055D1}"/>
              </a:ext>
            </a:extLst>
          </p:cNvPr>
          <p:cNvSpPr>
            <a:spLocks noGrp="1"/>
          </p:cNvSpPr>
          <p:nvPr>
            <p:ph type="sldNum" sz="quarter" idx="11"/>
          </p:nvPr>
        </p:nvSpPr>
        <p:spPr/>
        <p:txBody>
          <a:bodyPr/>
          <a:lstStyle/>
          <a:p>
            <a:fld id="{1D93BD3E-1E9A-4970-A6F7-E7AC52762E0C}" type="slidenum">
              <a:rPr lang="en-US" smtClean="0">
                <a:solidFill>
                  <a:prstClr val="black">
                    <a:tint val="75000"/>
                  </a:prstClr>
                </a:solidFill>
              </a:rPr>
              <a:pPr/>
              <a:t>13</a:t>
            </a:fld>
            <a:endParaRPr lang="en-US">
              <a:solidFill>
                <a:prstClr val="black">
                  <a:tint val="75000"/>
                </a:prstClr>
              </a:solidFill>
            </a:endParaRPr>
          </a:p>
        </p:txBody>
      </p:sp>
      <p:graphicFrame>
        <p:nvGraphicFramePr>
          <p:cNvPr id="10" name="Content Placeholder 9">
            <a:extLst>
              <a:ext uri="{FF2B5EF4-FFF2-40B4-BE49-F238E27FC236}">
                <a16:creationId xmlns:a16="http://schemas.microsoft.com/office/drawing/2014/main" id="{D9D68DB4-F58C-F85A-41BD-70FCDB33C067}"/>
              </a:ext>
            </a:extLst>
          </p:cNvPr>
          <p:cNvGraphicFramePr>
            <a:graphicFrameLocks noGrp="1"/>
          </p:cNvGraphicFramePr>
          <p:nvPr>
            <p:ph sz="half" idx="1"/>
            <p:extLst>
              <p:ext uri="{D42A27DB-BD31-4B8C-83A1-F6EECF244321}">
                <p14:modId xmlns:p14="http://schemas.microsoft.com/office/powerpoint/2010/main" val="4055255747"/>
              </p:ext>
            </p:extLst>
          </p:nvPr>
        </p:nvGraphicFramePr>
        <p:xfrm>
          <a:off x="838200" y="1551940"/>
          <a:ext cx="5181600" cy="2224405"/>
        </p:xfrm>
        <a:graphic>
          <a:graphicData uri="http://schemas.openxmlformats.org/drawingml/2006/table">
            <a:tbl>
              <a:tblPr firstRow="1" firstCol="1" bandRow="1">
                <a:tableStyleId>{5C22544A-7EE6-4342-B048-85BDC9FD1C3A}</a:tableStyleId>
              </a:tblPr>
              <a:tblGrid>
                <a:gridCol w="1044079">
                  <a:extLst>
                    <a:ext uri="{9D8B030D-6E8A-4147-A177-3AD203B41FA5}">
                      <a16:colId xmlns:a16="http://schemas.microsoft.com/office/drawing/2014/main" val="1333182233"/>
                    </a:ext>
                  </a:extLst>
                </a:gridCol>
                <a:gridCol w="993094">
                  <a:extLst>
                    <a:ext uri="{9D8B030D-6E8A-4147-A177-3AD203B41FA5}">
                      <a16:colId xmlns:a16="http://schemas.microsoft.com/office/drawing/2014/main" val="154957399"/>
                    </a:ext>
                  </a:extLst>
                </a:gridCol>
                <a:gridCol w="1095063">
                  <a:extLst>
                    <a:ext uri="{9D8B030D-6E8A-4147-A177-3AD203B41FA5}">
                      <a16:colId xmlns:a16="http://schemas.microsoft.com/office/drawing/2014/main" val="3818115874"/>
                    </a:ext>
                  </a:extLst>
                </a:gridCol>
                <a:gridCol w="948759">
                  <a:extLst>
                    <a:ext uri="{9D8B030D-6E8A-4147-A177-3AD203B41FA5}">
                      <a16:colId xmlns:a16="http://schemas.microsoft.com/office/drawing/2014/main" val="1773846473"/>
                    </a:ext>
                  </a:extLst>
                </a:gridCol>
                <a:gridCol w="1100605">
                  <a:extLst>
                    <a:ext uri="{9D8B030D-6E8A-4147-A177-3AD203B41FA5}">
                      <a16:colId xmlns:a16="http://schemas.microsoft.com/office/drawing/2014/main" val="2250221095"/>
                    </a:ext>
                  </a:extLst>
                </a:gridCol>
              </a:tblGrid>
              <a:tr h="307738">
                <a:tc>
                  <a:txBody>
                    <a:bodyPr/>
                    <a:lstStyle/>
                    <a:p>
                      <a:pPr marL="0" marR="0">
                        <a:lnSpc>
                          <a:spcPct val="107000"/>
                        </a:lnSpc>
                        <a:spcBef>
                          <a:spcPts val="0"/>
                        </a:spcBef>
                        <a:spcAft>
                          <a:spcPts val="0"/>
                        </a:spcAft>
                      </a:pPr>
                      <a:r>
                        <a:rPr lang="en-US" sz="1000" kern="100">
                          <a:effectLst/>
                        </a:rPr>
                        <a:t>HRUC</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HE</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Resource COP Status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RUC Status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Notes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1326216501"/>
                  </a:ext>
                </a:extLst>
              </a:tr>
              <a:tr h="151181">
                <a:tc>
                  <a:txBody>
                    <a:bodyPr/>
                    <a:lstStyle/>
                    <a:p>
                      <a:pPr marL="0" marR="0">
                        <a:lnSpc>
                          <a:spcPct val="107000"/>
                        </a:lnSpc>
                        <a:spcBef>
                          <a:spcPts val="0"/>
                        </a:spcBef>
                        <a:spcAft>
                          <a:spcPts val="0"/>
                        </a:spcAft>
                      </a:pPr>
                      <a:r>
                        <a:rPr lang="en-US" sz="1000" kern="100">
                          <a:effectLst/>
                        </a:rPr>
                        <a:t>05:15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DRRS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OFF</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2572976944"/>
                  </a:ext>
                </a:extLst>
              </a:tr>
              <a:tr h="151181">
                <a:tc>
                  <a:txBody>
                    <a:bodyPr/>
                    <a:lstStyle/>
                    <a:p>
                      <a:pPr marL="0" marR="0">
                        <a:lnSpc>
                          <a:spcPct val="107000"/>
                        </a:lnSpc>
                        <a:spcBef>
                          <a:spcPts val="0"/>
                        </a:spcBef>
                        <a:spcAft>
                          <a:spcPts val="0"/>
                        </a:spcAft>
                      </a:pPr>
                      <a:r>
                        <a:rPr lang="en-US" sz="1000" kern="100">
                          <a:effectLst/>
                        </a:rPr>
                        <a:t>06:15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DRRS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OFF</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3972043720"/>
                  </a:ext>
                </a:extLst>
              </a:tr>
              <a:tr h="166243">
                <a:tc>
                  <a:txBody>
                    <a:bodyPr/>
                    <a:lstStyle/>
                    <a:p>
                      <a:pPr marL="0" marR="0">
                        <a:lnSpc>
                          <a:spcPct val="107000"/>
                        </a:lnSpc>
                        <a:spcBef>
                          <a:spcPts val="0"/>
                        </a:spcBef>
                        <a:spcAft>
                          <a:spcPts val="0"/>
                        </a:spcAft>
                      </a:pPr>
                      <a:r>
                        <a:rPr lang="en-US" sz="1000" kern="100">
                          <a:effectLst/>
                        </a:rPr>
                        <a:t>07:15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DRRS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OFF</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2893440300"/>
                  </a:ext>
                </a:extLst>
              </a:tr>
              <a:tr h="151181">
                <a:tc>
                  <a:txBody>
                    <a:bodyPr/>
                    <a:lstStyle/>
                    <a:p>
                      <a:pPr marL="0" marR="0">
                        <a:lnSpc>
                          <a:spcPct val="107000"/>
                        </a:lnSpc>
                        <a:spcBef>
                          <a:spcPts val="0"/>
                        </a:spcBef>
                        <a:spcAft>
                          <a:spcPts val="0"/>
                        </a:spcAft>
                      </a:pPr>
                      <a:r>
                        <a:rPr lang="en-US" sz="1000" kern="100">
                          <a:effectLst/>
                        </a:rPr>
                        <a:t>08:15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DRRS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rgbClr val="2D3338"/>
                          </a:solidFill>
                          <a:effectLst/>
                          <a:uLnTx/>
                          <a:uFillTx/>
                          <a:latin typeface="Arial"/>
                          <a:ea typeface="+mn-ea"/>
                          <a:cs typeface="+mn-cs"/>
                        </a:rPr>
                        <a:t>OFF</a:t>
                      </a:r>
                      <a:endParaRPr kumimoji="0" lang="en-US" sz="1000" b="0" i="0" u="none" strike="noStrike" kern="100" cap="none" spc="0" normalizeH="0" baseline="0" noProof="0">
                        <a:ln>
                          <a:noFill/>
                        </a:ln>
                        <a:solidFill>
                          <a:srgbClr val="2D3338"/>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1982961033"/>
                  </a:ext>
                </a:extLst>
              </a:tr>
              <a:tr h="178181">
                <a:tc>
                  <a:txBody>
                    <a:bodyPr/>
                    <a:lstStyle/>
                    <a:p>
                      <a:pPr marL="0" marR="0">
                        <a:lnSpc>
                          <a:spcPct val="107000"/>
                        </a:lnSpc>
                        <a:spcBef>
                          <a:spcPts val="0"/>
                        </a:spcBef>
                        <a:spcAft>
                          <a:spcPts val="0"/>
                        </a:spcAft>
                      </a:pPr>
                      <a:r>
                        <a:rPr lang="en-US" sz="1000" kern="100">
                          <a:effectLst/>
                        </a:rPr>
                        <a:t>09:15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rgbClr val="2D3338"/>
                          </a:solidFill>
                          <a:effectLst/>
                          <a:uLnTx/>
                          <a:uFillTx/>
                          <a:latin typeface="Arial"/>
                          <a:ea typeface="+mn-ea"/>
                          <a:cs typeface="+mn-cs"/>
                        </a:rPr>
                        <a:t>DRRS</a:t>
                      </a:r>
                      <a:endParaRPr kumimoji="0" lang="en-US" sz="1000" b="0" i="0" u="none" strike="noStrike" kern="100" cap="none" spc="0" normalizeH="0" baseline="0" noProof="0">
                        <a:ln>
                          <a:noFill/>
                        </a:ln>
                        <a:solidFill>
                          <a:srgbClr val="2D3338"/>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rgbClr val="2D3338"/>
                          </a:solidFill>
                          <a:effectLst/>
                          <a:uLnTx/>
                          <a:uFillTx/>
                          <a:latin typeface="Arial"/>
                          <a:ea typeface="+mn-ea"/>
                          <a:cs typeface="+mn-cs"/>
                        </a:rPr>
                        <a:t>OFF</a:t>
                      </a:r>
                      <a:endParaRPr kumimoji="0" lang="en-US" sz="1000" b="0" i="0" u="none" strike="noStrike" kern="100" cap="none" spc="0" normalizeH="0" baseline="0" noProof="0">
                        <a:ln>
                          <a:noFill/>
                        </a:ln>
                        <a:solidFill>
                          <a:srgbClr val="2D3338"/>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228776947"/>
                  </a:ext>
                </a:extLst>
              </a:tr>
              <a:tr h="151181">
                <a:tc>
                  <a:txBody>
                    <a:bodyPr/>
                    <a:lstStyle/>
                    <a:p>
                      <a:pPr marL="0" marR="0">
                        <a:lnSpc>
                          <a:spcPct val="107000"/>
                        </a:lnSpc>
                        <a:spcBef>
                          <a:spcPts val="0"/>
                        </a:spcBef>
                        <a:spcAft>
                          <a:spcPts val="0"/>
                        </a:spcAft>
                      </a:pPr>
                      <a:r>
                        <a:rPr lang="en-US" sz="1000" kern="100">
                          <a:effectLst/>
                        </a:rPr>
                        <a:t>10:15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rgbClr val="2D3338"/>
                          </a:solidFill>
                          <a:effectLst/>
                          <a:uLnTx/>
                          <a:uFillTx/>
                          <a:latin typeface="Arial"/>
                          <a:ea typeface="+mn-ea"/>
                          <a:cs typeface="+mn-cs"/>
                        </a:rPr>
                        <a:t>DRRS</a:t>
                      </a:r>
                      <a:endParaRPr kumimoji="0" lang="en-US" sz="1000" b="0" i="0" u="none" strike="noStrike" kern="100" cap="none" spc="0" normalizeH="0" baseline="0" noProof="0">
                        <a:ln>
                          <a:noFill/>
                        </a:ln>
                        <a:solidFill>
                          <a:srgbClr val="2D3338"/>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rgbClr val="2D3338"/>
                          </a:solidFill>
                          <a:effectLst/>
                          <a:uLnTx/>
                          <a:uFillTx/>
                          <a:latin typeface="Arial"/>
                          <a:ea typeface="+mn-ea"/>
                          <a:cs typeface="+mn-cs"/>
                        </a:rPr>
                        <a:t>OFF</a:t>
                      </a:r>
                      <a:endParaRPr kumimoji="0" lang="en-US" sz="1000" b="0" i="0" u="none" strike="noStrike" kern="100" cap="none" spc="0" normalizeH="0" baseline="0" noProof="0">
                        <a:ln>
                          <a:noFill/>
                        </a:ln>
                        <a:solidFill>
                          <a:srgbClr val="2D3338"/>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3984841947"/>
                  </a:ext>
                </a:extLst>
              </a:tr>
              <a:tr h="151181">
                <a:tc>
                  <a:txBody>
                    <a:bodyPr/>
                    <a:lstStyle/>
                    <a:p>
                      <a:pPr marL="0" marR="0">
                        <a:lnSpc>
                          <a:spcPct val="107000"/>
                        </a:lnSpc>
                        <a:spcBef>
                          <a:spcPts val="0"/>
                        </a:spcBef>
                        <a:spcAft>
                          <a:spcPts val="0"/>
                        </a:spcAft>
                      </a:pPr>
                      <a:r>
                        <a:rPr lang="en-US" sz="1000" kern="100">
                          <a:effectLst/>
                        </a:rPr>
                        <a:t>11:15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rgbClr val="2D3338"/>
                          </a:solidFill>
                          <a:effectLst/>
                          <a:uLnTx/>
                          <a:uFillTx/>
                          <a:latin typeface="Arial"/>
                          <a:ea typeface="+mn-ea"/>
                          <a:cs typeface="+mn-cs"/>
                        </a:rPr>
                        <a:t>DRRS</a:t>
                      </a:r>
                      <a:endParaRPr kumimoji="0" lang="en-US" sz="1000" b="0" i="0" u="none" strike="noStrike" kern="100" cap="none" spc="0" normalizeH="0" baseline="0" noProof="0">
                        <a:ln>
                          <a:noFill/>
                        </a:ln>
                        <a:solidFill>
                          <a:srgbClr val="2D3338"/>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rgbClr val="2D3338"/>
                          </a:solidFill>
                          <a:effectLst/>
                          <a:uLnTx/>
                          <a:uFillTx/>
                          <a:latin typeface="Arial"/>
                          <a:ea typeface="+mn-ea"/>
                          <a:cs typeface="+mn-cs"/>
                        </a:rPr>
                        <a:t>OFF</a:t>
                      </a:r>
                      <a:endParaRPr kumimoji="0" lang="en-US" sz="1000" b="0" i="0" u="none" strike="noStrike" kern="100" cap="none" spc="0" normalizeH="0" baseline="0" noProof="0">
                        <a:ln>
                          <a:noFill/>
                        </a:ln>
                        <a:solidFill>
                          <a:srgbClr val="2D3338"/>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1512305062"/>
                  </a:ext>
                </a:extLst>
              </a:tr>
              <a:tr h="151181">
                <a:tc>
                  <a:txBody>
                    <a:bodyPr/>
                    <a:lstStyle/>
                    <a:p>
                      <a:pPr marL="0" marR="0">
                        <a:lnSpc>
                          <a:spcPct val="107000"/>
                        </a:lnSpc>
                        <a:spcBef>
                          <a:spcPts val="0"/>
                        </a:spcBef>
                        <a:spcAft>
                          <a:spcPts val="0"/>
                        </a:spcAft>
                      </a:pPr>
                      <a:r>
                        <a:rPr lang="en-US" sz="1000" kern="100">
                          <a:effectLst/>
                        </a:rPr>
                        <a:t>12:15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rgbClr val="2D3338"/>
                          </a:solidFill>
                          <a:effectLst/>
                          <a:uLnTx/>
                          <a:uFillTx/>
                          <a:latin typeface="Arial"/>
                          <a:ea typeface="+mn-ea"/>
                          <a:cs typeface="+mn-cs"/>
                        </a:rPr>
                        <a:t>DRRS</a:t>
                      </a:r>
                      <a:endParaRPr kumimoji="0" lang="en-US" sz="1000" b="0" i="0" u="none" strike="noStrike" kern="100" cap="none" spc="0" normalizeH="0" baseline="0" noProof="0">
                        <a:ln>
                          <a:noFill/>
                        </a:ln>
                        <a:solidFill>
                          <a:srgbClr val="2D3338"/>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rgbClr val="2D3338"/>
                          </a:solidFill>
                          <a:effectLst/>
                          <a:uLnTx/>
                          <a:uFillTx/>
                          <a:latin typeface="Arial"/>
                          <a:ea typeface="+mn-ea"/>
                          <a:cs typeface="+mn-cs"/>
                        </a:rPr>
                        <a:t>OFF</a:t>
                      </a:r>
                      <a:endParaRPr kumimoji="0" lang="en-US" sz="1000" b="0" i="0" u="none" strike="noStrike" kern="100" cap="none" spc="0" normalizeH="0" baseline="0" noProof="0">
                        <a:ln>
                          <a:noFill/>
                        </a:ln>
                        <a:solidFill>
                          <a:srgbClr val="2D3338"/>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665386939"/>
                  </a:ext>
                </a:extLst>
              </a:tr>
              <a:tr h="151181">
                <a:tc>
                  <a:txBody>
                    <a:bodyPr/>
                    <a:lstStyle/>
                    <a:p>
                      <a:pPr marL="0" marR="0">
                        <a:lnSpc>
                          <a:spcPct val="107000"/>
                        </a:lnSpc>
                        <a:spcBef>
                          <a:spcPts val="0"/>
                        </a:spcBef>
                        <a:spcAft>
                          <a:spcPts val="0"/>
                        </a:spcAft>
                      </a:pPr>
                      <a:r>
                        <a:rPr lang="en-US" sz="1000" kern="100">
                          <a:effectLst/>
                        </a:rPr>
                        <a:t>13:15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rgbClr val="2D3338"/>
                          </a:solidFill>
                          <a:effectLst/>
                          <a:uLnTx/>
                          <a:uFillTx/>
                          <a:latin typeface="Arial"/>
                          <a:ea typeface="+mn-ea"/>
                          <a:cs typeface="+mn-cs"/>
                        </a:rPr>
                        <a:t>DRRS</a:t>
                      </a:r>
                      <a:endParaRPr kumimoji="0" lang="en-US" sz="1000" b="0" i="0" u="none" strike="noStrike" kern="100" cap="none" spc="0" normalizeH="0" baseline="0" noProof="0">
                        <a:ln>
                          <a:noFill/>
                        </a:ln>
                        <a:solidFill>
                          <a:srgbClr val="2D3338"/>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rgbClr val="2D3338"/>
                          </a:solidFill>
                          <a:effectLst/>
                          <a:uLnTx/>
                          <a:uFillTx/>
                          <a:latin typeface="Arial"/>
                          <a:ea typeface="+mn-ea"/>
                          <a:cs typeface="+mn-cs"/>
                        </a:rPr>
                        <a:t>OFF</a:t>
                      </a:r>
                      <a:endParaRPr kumimoji="0" lang="en-US" sz="1000" b="0" i="0" u="none" strike="noStrike" kern="100" cap="none" spc="0" normalizeH="0" baseline="0" noProof="0">
                        <a:ln>
                          <a:noFill/>
                        </a:ln>
                        <a:solidFill>
                          <a:srgbClr val="2D3338"/>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2863566265"/>
                  </a:ext>
                </a:extLst>
              </a:tr>
              <a:tr h="151181">
                <a:tc>
                  <a:txBody>
                    <a:bodyPr/>
                    <a:lstStyle/>
                    <a:p>
                      <a:pPr marL="0" marR="0">
                        <a:lnSpc>
                          <a:spcPct val="107000"/>
                        </a:lnSpc>
                        <a:spcBef>
                          <a:spcPts val="0"/>
                        </a:spcBef>
                        <a:spcAft>
                          <a:spcPts val="0"/>
                        </a:spcAft>
                      </a:pPr>
                      <a:r>
                        <a:rPr lang="en-US" sz="1000" kern="100">
                          <a:effectLst/>
                        </a:rPr>
                        <a:t>14:15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rgbClr val="2D3338"/>
                          </a:solidFill>
                          <a:effectLst/>
                          <a:uLnTx/>
                          <a:uFillTx/>
                          <a:latin typeface="Arial"/>
                          <a:ea typeface="+mn-ea"/>
                          <a:cs typeface="+mn-cs"/>
                        </a:rPr>
                        <a:t>DRRS</a:t>
                      </a:r>
                      <a:endParaRPr kumimoji="0" lang="en-US" sz="1000" b="0" i="0" u="none" strike="noStrike" kern="100" cap="none" spc="0" normalizeH="0" baseline="0" noProof="0">
                        <a:ln>
                          <a:noFill/>
                        </a:ln>
                        <a:solidFill>
                          <a:srgbClr val="2D3338"/>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rgbClr val="2D3338"/>
                          </a:solidFill>
                          <a:effectLst/>
                          <a:uLnTx/>
                          <a:uFillTx/>
                          <a:latin typeface="Arial"/>
                          <a:ea typeface="+mn-ea"/>
                          <a:cs typeface="+mn-cs"/>
                        </a:rPr>
                        <a:t>OFF</a:t>
                      </a:r>
                      <a:endParaRPr kumimoji="0" lang="en-US" sz="1000" b="0" i="0" u="none" strike="noStrike" kern="100" cap="none" spc="0" normalizeH="0" baseline="0" noProof="0">
                        <a:ln>
                          <a:noFill/>
                        </a:ln>
                        <a:solidFill>
                          <a:srgbClr val="2D3338"/>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1745553773"/>
                  </a:ext>
                </a:extLst>
              </a:tr>
              <a:tr h="151181">
                <a:tc>
                  <a:txBody>
                    <a:bodyPr/>
                    <a:lstStyle/>
                    <a:p>
                      <a:pPr marL="0" marR="0">
                        <a:lnSpc>
                          <a:spcPct val="107000"/>
                        </a:lnSpc>
                        <a:spcBef>
                          <a:spcPts val="0"/>
                        </a:spcBef>
                        <a:spcAft>
                          <a:spcPts val="0"/>
                        </a:spcAft>
                      </a:pPr>
                      <a:r>
                        <a:rPr lang="en-US" sz="1000" kern="100">
                          <a:effectLst/>
                        </a:rPr>
                        <a:t>15:15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rgbClr val="2D3338"/>
                          </a:solidFill>
                          <a:effectLst/>
                          <a:uLnTx/>
                          <a:uFillTx/>
                          <a:latin typeface="Arial"/>
                          <a:ea typeface="+mn-ea"/>
                          <a:cs typeface="+mn-cs"/>
                        </a:rPr>
                        <a:t>DRRS</a:t>
                      </a:r>
                      <a:endParaRPr kumimoji="0" lang="en-US" sz="1000" b="0" i="0" u="none" strike="noStrike" kern="100" cap="none" spc="0" normalizeH="0" baseline="0" noProof="0">
                        <a:ln>
                          <a:noFill/>
                        </a:ln>
                        <a:solidFill>
                          <a:srgbClr val="2D3338"/>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rgbClr val="2D3338"/>
                          </a:solidFill>
                          <a:effectLst/>
                          <a:uLnTx/>
                          <a:uFillTx/>
                          <a:latin typeface="Arial"/>
                          <a:ea typeface="+mn-ea"/>
                          <a:cs typeface="+mn-cs"/>
                        </a:rPr>
                        <a:t>OFF</a:t>
                      </a:r>
                      <a:endParaRPr kumimoji="0" lang="en-US" sz="1000" b="0" i="0" u="none" strike="noStrike" kern="100" cap="none" spc="0" normalizeH="0" baseline="0" noProof="0">
                        <a:ln>
                          <a:noFill/>
                        </a:ln>
                        <a:solidFill>
                          <a:srgbClr val="2D3338"/>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1733501278"/>
                  </a:ext>
                </a:extLst>
              </a:tr>
              <a:tr h="151181">
                <a:tc>
                  <a:txBody>
                    <a:bodyPr/>
                    <a:lstStyle/>
                    <a:p>
                      <a:pPr marL="0" marR="0">
                        <a:lnSpc>
                          <a:spcPct val="107000"/>
                        </a:lnSpc>
                        <a:spcBef>
                          <a:spcPts val="0"/>
                        </a:spcBef>
                        <a:spcAft>
                          <a:spcPts val="0"/>
                        </a:spcAft>
                      </a:pPr>
                      <a:r>
                        <a:rPr lang="en-US" sz="1000" kern="100">
                          <a:effectLst/>
                        </a:rPr>
                        <a:t>16:16</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rgbClr val="2D3338"/>
                          </a:solidFill>
                          <a:effectLst/>
                          <a:uLnTx/>
                          <a:uFillTx/>
                          <a:latin typeface="Arial"/>
                          <a:ea typeface="+mn-ea"/>
                          <a:cs typeface="+mn-cs"/>
                        </a:rPr>
                        <a:t>DRRS</a:t>
                      </a:r>
                      <a:endParaRPr kumimoji="0" lang="en-US" sz="1000" b="0" i="0" u="none" strike="noStrike" kern="100" cap="none" spc="0" normalizeH="0" baseline="0" noProof="0">
                        <a:ln>
                          <a:noFill/>
                        </a:ln>
                        <a:solidFill>
                          <a:srgbClr val="2D3338"/>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rgbClr val="2D3338"/>
                          </a:solidFill>
                          <a:effectLst/>
                          <a:uLnTx/>
                          <a:uFillTx/>
                          <a:latin typeface="Arial"/>
                          <a:ea typeface="+mn-ea"/>
                          <a:cs typeface="+mn-cs"/>
                        </a:rPr>
                        <a:t>OFF</a:t>
                      </a:r>
                      <a:endParaRPr kumimoji="0" lang="en-US" sz="1000" b="0" i="0" u="none" strike="noStrike" kern="100" cap="none" spc="0" normalizeH="0" baseline="0" noProof="0">
                        <a:ln>
                          <a:noFill/>
                        </a:ln>
                        <a:solidFill>
                          <a:srgbClr val="2D3338"/>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724744810"/>
                  </a:ext>
                </a:extLst>
              </a:tr>
            </a:tbl>
          </a:graphicData>
        </a:graphic>
      </p:graphicFrame>
      <p:sp>
        <p:nvSpPr>
          <p:cNvPr id="4" name="Content Placeholder 3">
            <a:extLst>
              <a:ext uri="{FF2B5EF4-FFF2-40B4-BE49-F238E27FC236}">
                <a16:creationId xmlns:a16="http://schemas.microsoft.com/office/drawing/2014/main" id="{64548B36-55EB-F68D-6B9B-9B195824F47E}"/>
              </a:ext>
            </a:extLst>
          </p:cNvPr>
          <p:cNvSpPr>
            <a:spLocks noGrp="1"/>
          </p:cNvSpPr>
          <p:nvPr>
            <p:ph sz="half" idx="2"/>
          </p:nvPr>
        </p:nvSpPr>
        <p:spPr>
          <a:xfrm>
            <a:off x="6267450" y="1551940"/>
            <a:ext cx="5181600" cy="4800600"/>
          </a:xfrm>
        </p:spPr>
        <p:txBody>
          <a:bodyPr/>
          <a:lstStyle/>
          <a:p>
            <a:pPr>
              <a:spcBef>
                <a:spcPts val="600"/>
              </a:spcBef>
              <a:spcAft>
                <a:spcPts val="600"/>
              </a:spcAft>
            </a:pPr>
            <a:r>
              <a:rPr lang="en-US" sz="2000"/>
              <a:t>Resource awarded DRRS in the DAM</a:t>
            </a:r>
          </a:p>
          <a:p>
            <a:pPr>
              <a:spcBef>
                <a:spcPts val="600"/>
              </a:spcBef>
              <a:spcAft>
                <a:spcPts val="600"/>
              </a:spcAft>
            </a:pPr>
            <a:r>
              <a:rPr lang="en-US" sz="2000"/>
              <a:t>Capacity available for RUC</a:t>
            </a:r>
          </a:p>
          <a:p>
            <a:pPr>
              <a:spcBef>
                <a:spcPts val="600"/>
              </a:spcBef>
              <a:spcAft>
                <a:spcPts val="600"/>
              </a:spcAft>
            </a:pPr>
            <a:r>
              <a:rPr lang="en-US" sz="2000"/>
              <a:t>No deployment</a:t>
            </a:r>
          </a:p>
          <a:p>
            <a:pPr>
              <a:spcBef>
                <a:spcPts val="600"/>
              </a:spcBef>
              <a:spcAft>
                <a:spcPts val="600"/>
              </a:spcAft>
            </a:pPr>
            <a:r>
              <a:rPr lang="en-US" sz="2000"/>
              <a:t>Real-Time Telemetered Status: DRRS</a:t>
            </a:r>
          </a:p>
          <a:p>
            <a:pPr>
              <a:spcBef>
                <a:spcPts val="600"/>
              </a:spcBef>
              <a:spcAft>
                <a:spcPts val="600"/>
              </a:spcAft>
            </a:pPr>
            <a:r>
              <a:rPr lang="en-US" sz="2000"/>
              <a:t>Available for Real-Time DRRS award</a:t>
            </a:r>
          </a:p>
        </p:txBody>
      </p:sp>
      <p:sp>
        <p:nvSpPr>
          <p:cNvPr id="5" name="Title 4">
            <a:extLst>
              <a:ext uri="{FF2B5EF4-FFF2-40B4-BE49-F238E27FC236}">
                <a16:creationId xmlns:a16="http://schemas.microsoft.com/office/drawing/2014/main" id="{2C7E36C3-FD19-EE17-A4F9-28ADD54F0FF1}"/>
              </a:ext>
            </a:extLst>
          </p:cNvPr>
          <p:cNvSpPr>
            <a:spLocks noGrp="1"/>
          </p:cNvSpPr>
          <p:nvPr>
            <p:ph type="title"/>
          </p:nvPr>
        </p:nvSpPr>
        <p:spPr/>
        <p:txBody>
          <a:bodyPr/>
          <a:lstStyle/>
          <a:p>
            <a:r>
              <a:rPr lang="en-US"/>
              <a:t>Example 1: Off-Line DRRS Not Deployed via RUC</a:t>
            </a:r>
          </a:p>
        </p:txBody>
      </p:sp>
    </p:spTree>
    <p:extLst>
      <p:ext uri="{BB962C8B-B14F-4D97-AF65-F5344CB8AC3E}">
        <p14:creationId xmlns:p14="http://schemas.microsoft.com/office/powerpoint/2010/main" val="4011598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6C72019-1400-A3C1-07AF-4AE8E3D055D1}"/>
              </a:ext>
            </a:extLst>
          </p:cNvPr>
          <p:cNvSpPr>
            <a:spLocks noGrp="1"/>
          </p:cNvSpPr>
          <p:nvPr>
            <p:ph type="sldNum" sz="quarter" idx="11"/>
          </p:nvPr>
        </p:nvSpPr>
        <p:spPr/>
        <p:txBody>
          <a:bodyPr/>
          <a:lstStyle/>
          <a:p>
            <a:fld id="{1D93BD3E-1E9A-4970-A6F7-E7AC52762E0C}" type="slidenum">
              <a:rPr lang="en-US" smtClean="0">
                <a:solidFill>
                  <a:prstClr val="black">
                    <a:tint val="75000"/>
                  </a:prstClr>
                </a:solidFill>
              </a:rPr>
              <a:pPr/>
              <a:t>14</a:t>
            </a:fld>
            <a:endParaRPr lang="en-US">
              <a:solidFill>
                <a:prstClr val="black">
                  <a:tint val="75000"/>
                </a:prstClr>
              </a:solidFill>
            </a:endParaRPr>
          </a:p>
        </p:txBody>
      </p:sp>
      <p:graphicFrame>
        <p:nvGraphicFramePr>
          <p:cNvPr id="10" name="Content Placeholder 9">
            <a:extLst>
              <a:ext uri="{FF2B5EF4-FFF2-40B4-BE49-F238E27FC236}">
                <a16:creationId xmlns:a16="http://schemas.microsoft.com/office/drawing/2014/main" id="{D9D68DB4-F58C-F85A-41BD-70FCDB33C067}"/>
              </a:ext>
            </a:extLst>
          </p:cNvPr>
          <p:cNvGraphicFramePr>
            <a:graphicFrameLocks noGrp="1"/>
          </p:cNvGraphicFramePr>
          <p:nvPr>
            <p:ph sz="half" idx="1"/>
            <p:extLst>
              <p:ext uri="{D42A27DB-BD31-4B8C-83A1-F6EECF244321}">
                <p14:modId xmlns:p14="http://schemas.microsoft.com/office/powerpoint/2010/main" val="2923340897"/>
              </p:ext>
            </p:extLst>
          </p:nvPr>
        </p:nvGraphicFramePr>
        <p:xfrm>
          <a:off x="838200" y="1551940"/>
          <a:ext cx="5181600" cy="2563114"/>
        </p:xfrm>
        <a:graphic>
          <a:graphicData uri="http://schemas.openxmlformats.org/drawingml/2006/table">
            <a:tbl>
              <a:tblPr firstRow="1" firstCol="1" bandRow="1">
                <a:tableStyleId>{5C22544A-7EE6-4342-B048-85BDC9FD1C3A}</a:tableStyleId>
              </a:tblPr>
              <a:tblGrid>
                <a:gridCol w="1044079">
                  <a:extLst>
                    <a:ext uri="{9D8B030D-6E8A-4147-A177-3AD203B41FA5}">
                      <a16:colId xmlns:a16="http://schemas.microsoft.com/office/drawing/2014/main" val="1333182233"/>
                    </a:ext>
                  </a:extLst>
                </a:gridCol>
                <a:gridCol w="993094">
                  <a:extLst>
                    <a:ext uri="{9D8B030D-6E8A-4147-A177-3AD203B41FA5}">
                      <a16:colId xmlns:a16="http://schemas.microsoft.com/office/drawing/2014/main" val="154957399"/>
                    </a:ext>
                  </a:extLst>
                </a:gridCol>
                <a:gridCol w="1095063">
                  <a:extLst>
                    <a:ext uri="{9D8B030D-6E8A-4147-A177-3AD203B41FA5}">
                      <a16:colId xmlns:a16="http://schemas.microsoft.com/office/drawing/2014/main" val="3818115874"/>
                    </a:ext>
                  </a:extLst>
                </a:gridCol>
                <a:gridCol w="948759">
                  <a:extLst>
                    <a:ext uri="{9D8B030D-6E8A-4147-A177-3AD203B41FA5}">
                      <a16:colId xmlns:a16="http://schemas.microsoft.com/office/drawing/2014/main" val="1773846473"/>
                    </a:ext>
                  </a:extLst>
                </a:gridCol>
                <a:gridCol w="1100605">
                  <a:extLst>
                    <a:ext uri="{9D8B030D-6E8A-4147-A177-3AD203B41FA5}">
                      <a16:colId xmlns:a16="http://schemas.microsoft.com/office/drawing/2014/main" val="2250221095"/>
                    </a:ext>
                  </a:extLst>
                </a:gridCol>
              </a:tblGrid>
              <a:tr h="307738">
                <a:tc>
                  <a:txBody>
                    <a:bodyPr/>
                    <a:lstStyle/>
                    <a:p>
                      <a:pPr marL="0" marR="0">
                        <a:lnSpc>
                          <a:spcPct val="107000"/>
                        </a:lnSpc>
                        <a:spcBef>
                          <a:spcPts val="0"/>
                        </a:spcBef>
                        <a:spcAft>
                          <a:spcPts val="0"/>
                        </a:spcAft>
                      </a:pPr>
                      <a:r>
                        <a:rPr lang="en-US" sz="1000" kern="100">
                          <a:effectLst/>
                        </a:rPr>
                        <a:t>HRUC</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HE</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Resource COP Status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RUC Status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Notes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1326216501"/>
                  </a:ext>
                </a:extLst>
              </a:tr>
              <a:tr h="151181">
                <a:tc>
                  <a:txBody>
                    <a:bodyPr/>
                    <a:lstStyle/>
                    <a:p>
                      <a:pPr marL="0" marR="0">
                        <a:lnSpc>
                          <a:spcPct val="107000"/>
                        </a:lnSpc>
                        <a:spcBef>
                          <a:spcPts val="0"/>
                        </a:spcBef>
                        <a:spcAft>
                          <a:spcPts val="0"/>
                        </a:spcAft>
                      </a:pPr>
                      <a:r>
                        <a:rPr lang="en-US" sz="1000" kern="100">
                          <a:effectLst/>
                        </a:rPr>
                        <a:t>05:15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DRRS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OFF</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2572976944"/>
                  </a:ext>
                </a:extLst>
              </a:tr>
              <a:tr h="151181">
                <a:tc>
                  <a:txBody>
                    <a:bodyPr/>
                    <a:lstStyle/>
                    <a:p>
                      <a:pPr marL="0" marR="0">
                        <a:lnSpc>
                          <a:spcPct val="107000"/>
                        </a:lnSpc>
                        <a:spcBef>
                          <a:spcPts val="0"/>
                        </a:spcBef>
                        <a:spcAft>
                          <a:spcPts val="0"/>
                        </a:spcAft>
                      </a:pPr>
                      <a:r>
                        <a:rPr lang="en-US" sz="1000" kern="100">
                          <a:effectLst/>
                        </a:rPr>
                        <a:t>06:15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DRRS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OFF</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3972043720"/>
                  </a:ext>
                </a:extLst>
              </a:tr>
              <a:tr h="166243">
                <a:tc>
                  <a:txBody>
                    <a:bodyPr/>
                    <a:lstStyle/>
                    <a:p>
                      <a:pPr marL="0" marR="0">
                        <a:lnSpc>
                          <a:spcPct val="107000"/>
                        </a:lnSpc>
                        <a:spcBef>
                          <a:spcPts val="0"/>
                        </a:spcBef>
                        <a:spcAft>
                          <a:spcPts val="0"/>
                        </a:spcAft>
                      </a:pPr>
                      <a:r>
                        <a:rPr lang="en-US" sz="1000" kern="100">
                          <a:effectLst/>
                        </a:rPr>
                        <a:t>07:15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DRRS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OFF</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2893440300"/>
                  </a:ext>
                </a:extLst>
              </a:tr>
              <a:tr h="151181">
                <a:tc>
                  <a:txBody>
                    <a:bodyPr/>
                    <a:lstStyle/>
                    <a:p>
                      <a:pPr marL="0" marR="0">
                        <a:lnSpc>
                          <a:spcPct val="107000"/>
                        </a:lnSpc>
                        <a:spcBef>
                          <a:spcPts val="0"/>
                        </a:spcBef>
                        <a:spcAft>
                          <a:spcPts val="0"/>
                        </a:spcAft>
                      </a:pPr>
                      <a:r>
                        <a:rPr lang="en-US" sz="1000" kern="100">
                          <a:effectLst/>
                        </a:rPr>
                        <a:t>08:15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b="1" kern="100">
                          <a:solidFill>
                            <a:schemeClr val="tx1"/>
                          </a:solidFill>
                          <a:effectLst/>
                        </a:rPr>
                        <a:t>DRRS</a:t>
                      </a:r>
                      <a:endParaRPr lang="en-US" sz="1000" b="1"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b="1" kern="100">
                          <a:solidFill>
                            <a:schemeClr val="tx1"/>
                          </a:solidFill>
                          <a:effectLst/>
                        </a:rPr>
                        <a:t>ON</a:t>
                      </a:r>
                      <a:endParaRPr lang="en-US" sz="1000" b="1"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Resource Committed by RUC</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1982961033"/>
                  </a:ext>
                </a:extLst>
              </a:tr>
              <a:tr h="178181">
                <a:tc>
                  <a:txBody>
                    <a:bodyPr/>
                    <a:lstStyle/>
                    <a:p>
                      <a:pPr marL="0" marR="0">
                        <a:lnSpc>
                          <a:spcPct val="107000"/>
                        </a:lnSpc>
                        <a:spcBef>
                          <a:spcPts val="0"/>
                        </a:spcBef>
                        <a:spcAft>
                          <a:spcPts val="0"/>
                        </a:spcAft>
                      </a:pPr>
                      <a:r>
                        <a:rPr lang="en-US" sz="1000" kern="100">
                          <a:effectLst/>
                        </a:rPr>
                        <a:t>09:15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solidFill>
                            <a:schemeClr val="tx1"/>
                          </a:solidFill>
                          <a:effectLst/>
                        </a:rPr>
                        <a:t>ON</a:t>
                      </a:r>
                      <a:endParaRPr lang="en-US" sz="10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solidFill>
                            <a:schemeClr val="tx1"/>
                          </a:solidFill>
                          <a:effectLst/>
                        </a:rPr>
                        <a:t>ON</a:t>
                      </a:r>
                      <a:endParaRPr lang="en-US" sz="10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228776947"/>
                  </a:ext>
                </a:extLst>
              </a:tr>
              <a:tr h="151181">
                <a:tc>
                  <a:txBody>
                    <a:bodyPr/>
                    <a:lstStyle/>
                    <a:p>
                      <a:pPr marL="0" marR="0">
                        <a:lnSpc>
                          <a:spcPct val="107000"/>
                        </a:lnSpc>
                        <a:spcBef>
                          <a:spcPts val="0"/>
                        </a:spcBef>
                        <a:spcAft>
                          <a:spcPts val="0"/>
                        </a:spcAft>
                      </a:pPr>
                      <a:r>
                        <a:rPr lang="en-US" sz="1000" kern="100">
                          <a:effectLst/>
                        </a:rPr>
                        <a:t>10:15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chemeClr val="tx1"/>
                          </a:solidFill>
                          <a:effectLst/>
                          <a:uLnTx/>
                          <a:uFillTx/>
                          <a:latin typeface="Arial"/>
                          <a:ea typeface="+mn-ea"/>
                          <a:cs typeface="+mn-cs"/>
                        </a:rPr>
                        <a:t>ON</a:t>
                      </a:r>
                      <a:endParaRPr kumimoji="0" lang="en-US" sz="1000" b="0" i="0" u="none" strike="noStrike" kern="100" cap="none" spc="0" normalizeH="0" baseline="0" noProof="0">
                        <a:ln>
                          <a:noFill/>
                        </a:ln>
                        <a:solidFill>
                          <a:schemeClr val="tx1"/>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chemeClr val="tx1"/>
                          </a:solidFill>
                          <a:effectLst/>
                          <a:uLnTx/>
                          <a:uFillTx/>
                          <a:latin typeface="Arial"/>
                          <a:ea typeface="+mn-ea"/>
                          <a:cs typeface="+mn-cs"/>
                        </a:rPr>
                        <a:t>ON</a:t>
                      </a:r>
                      <a:endParaRPr kumimoji="0" lang="en-US" sz="1000" b="0" i="0" u="none" strike="noStrike" kern="100" cap="none" spc="0" normalizeH="0" baseline="0" noProof="0">
                        <a:ln>
                          <a:noFill/>
                        </a:ln>
                        <a:solidFill>
                          <a:schemeClr val="tx1"/>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3984841947"/>
                  </a:ext>
                </a:extLst>
              </a:tr>
              <a:tr h="151181">
                <a:tc>
                  <a:txBody>
                    <a:bodyPr/>
                    <a:lstStyle/>
                    <a:p>
                      <a:pPr marL="0" marR="0">
                        <a:lnSpc>
                          <a:spcPct val="107000"/>
                        </a:lnSpc>
                        <a:spcBef>
                          <a:spcPts val="0"/>
                        </a:spcBef>
                        <a:spcAft>
                          <a:spcPts val="0"/>
                        </a:spcAft>
                      </a:pPr>
                      <a:r>
                        <a:rPr lang="en-US" sz="1000" kern="100">
                          <a:effectLst/>
                        </a:rPr>
                        <a:t>11:15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chemeClr val="tx1"/>
                          </a:solidFill>
                          <a:effectLst/>
                          <a:uLnTx/>
                          <a:uFillTx/>
                          <a:latin typeface="Arial"/>
                          <a:ea typeface="+mn-ea"/>
                          <a:cs typeface="+mn-cs"/>
                        </a:rPr>
                        <a:t>ON</a:t>
                      </a:r>
                      <a:endParaRPr kumimoji="0" lang="en-US" sz="1000" b="0" i="0" u="none" strike="noStrike" kern="100" cap="none" spc="0" normalizeH="0" baseline="0" noProof="0">
                        <a:ln>
                          <a:noFill/>
                        </a:ln>
                        <a:solidFill>
                          <a:schemeClr val="tx1"/>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chemeClr val="tx1"/>
                          </a:solidFill>
                          <a:effectLst/>
                          <a:uLnTx/>
                          <a:uFillTx/>
                          <a:latin typeface="Arial"/>
                          <a:ea typeface="+mn-ea"/>
                          <a:cs typeface="+mn-cs"/>
                        </a:rPr>
                        <a:t>ON</a:t>
                      </a:r>
                      <a:endParaRPr kumimoji="0" lang="en-US" sz="1000" b="0" i="0" u="none" strike="noStrike" kern="100" cap="none" spc="0" normalizeH="0" baseline="0" noProof="0">
                        <a:ln>
                          <a:noFill/>
                        </a:ln>
                        <a:solidFill>
                          <a:schemeClr val="tx1"/>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1512305062"/>
                  </a:ext>
                </a:extLst>
              </a:tr>
              <a:tr h="151181">
                <a:tc>
                  <a:txBody>
                    <a:bodyPr/>
                    <a:lstStyle/>
                    <a:p>
                      <a:pPr marL="0" marR="0">
                        <a:lnSpc>
                          <a:spcPct val="107000"/>
                        </a:lnSpc>
                        <a:spcBef>
                          <a:spcPts val="0"/>
                        </a:spcBef>
                        <a:spcAft>
                          <a:spcPts val="0"/>
                        </a:spcAft>
                      </a:pPr>
                      <a:r>
                        <a:rPr lang="en-US" sz="1000" kern="100">
                          <a:effectLst/>
                        </a:rPr>
                        <a:t>12:15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chemeClr val="tx1"/>
                          </a:solidFill>
                          <a:effectLst/>
                          <a:uLnTx/>
                          <a:uFillTx/>
                          <a:latin typeface="Arial"/>
                          <a:ea typeface="+mn-ea"/>
                          <a:cs typeface="+mn-cs"/>
                        </a:rPr>
                        <a:t>ON</a:t>
                      </a:r>
                      <a:endParaRPr kumimoji="0" lang="en-US" sz="1000" b="0" i="0" u="none" strike="noStrike" kern="100" cap="none" spc="0" normalizeH="0" baseline="0" noProof="0">
                        <a:ln>
                          <a:noFill/>
                        </a:ln>
                        <a:solidFill>
                          <a:schemeClr val="tx1"/>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chemeClr val="tx1"/>
                          </a:solidFill>
                          <a:effectLst/>
                          <a:uLnTx/>
                          <a:uFillTx/>
                          <a:latin typeface="Arial"/>
                          <a:ea typeface="+mn-ea"/>
                          <a:cs typeface="+mn-cs"/>
                        </a:rPr>
                        <a:t>ON</a:t>
                      </a:r>
                      <a:endParaRPr kumimoji="0" lang="en-US" sz="1000" b="0" i="0" u="none" strike="noStrike" kern="100" cap="none" spc="0" normalizeH="0" baseline="0" noProof="0">
                        <a:ln>
                          <a:noFill/>
                        </a:ln>
                        <a:solidFill>
                          <a:schemeClr val="tx1"/>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665386939"/>
                  </a:ext>
                </a:extLst>
              </a:tr>
              <a:tr h="151181">
                <a:tc>
                  <a:txBody>
                    <a:bodyPr/>
                    <a:lstStyle/>
                    <a:p>
                      <a:pPr marL="0" marR="0">
                        <a:lnSpc>
                          <a:spcPct val="107000"/>
                        </a:lnSpc>
                        <a:spcBef>
                          <a:spcPts val="0"/>
                        </a:spcBef>
                        <a:spcAft>
                          <a:spcPts val="0"/>
                        </a:spcAft>
                      </a:pPr>
                      <a:r>
                        <a:rPr lang="en-US" sz="1000" kern="100">
                          <a:effectLst/>
                        </a:rPr>
                        <a:t>13:15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chemeClr val="tx1"/>
                          </a:solidFill>
                          <a:effectLst/>
                          <a:uLnTx/>
                          <a:uFillTx/>
                          <a:latin typeface="Arial"/>
                          <a:ea typeface="+mn-ea"/>
                          <a:cs typeface="+mn-cs"/>
                        </a:rPr>
                        <a:t>ON</a:t>
                      </a:r>
                      <a:endParaRPr kumimoji="0" lang="en-US" sz="1000" b="0" i="0" u="none" strike="noStrike" kern="100" cap="none" spc="0" normalizeH="0" baseline="0" noProof="0">
                        <a:ln>
                          <a:noFill/>
                        </a:ln>
                        <a:solidFill>
                          <a:schemeClr val="tx1"/>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chemeClr val="tx1"/>
                          </a:solidFill>
                          <a:effectLst/>
                          <a:uLnTx/>
                          <a:uFillTx/>
                          <a:latin typeface="Arial"/>
                          <a:ea typeface="+mn-ea"/>
                          <a:cs typeface="+mn-cs"/>
                        </a:rPr>
                        <a:t>ON</a:t>
                      </a:r>
                      <a:endParaRPr kumimoji="0" lang="en-US" sz="1000" b="0" i="0" u="none" strike="noStrike" kern="100" cap="none" spc="0" normalizeH="0" baseline="0" noProof="0">
                        <a:ln>
                          <a:noFill/>
                        </a:ln>
                        <a:solidFill>
                          <a:schemeClr val="tx1"/>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2863566265"/>
                  </a:ext>
                </a:extLst>
              </a:tr>
              <a:tr h="151181">
                <a:tc>
                  <a:txBody>
                    <a:bodyPr/>
                    <a:lstStyle/>
                    <a:p>
                      <a:pPr marL="0" marR="0">
                        <a:lnSpc>
                          <a:spcPct val="107000"/>
                        </a:lnSpc>
                        <a:spcBef>
                          <a:spcPts val="0"/>
                        </a:spcBef>
                        <a:spcAft>
                          <a:spcPts val="0"/>
                        </a:spcAft>
                      </a:pPr>
                      <a:r>
                        <a:rPr lang="en-US" sz="1000" kern="100">
                          <a:effectLst/>
                        </a:rPr>
                        <a:t>14:15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chemeClr val="tx1"/>
                          </a:solidFill>
                          <a:effectLst/>
                          <a:uLnTx/>
                          <a:uFillTx/>
                          <a:latin typeface="Arial"/>
                          <a:ea typeface="+mn-ea"/>
                          <a:cs typeface="+mn-cs"/>
                        </a:rPr>
                        <a:t>ON</a:t>
                      </a:r>
                      <a:endParaRPr kumimoji="0" lang="en-US" sz="1000" b="0" i="0" u="none" strike="noStrike" kern="100" cap="none" spc="0" normalizeH="0" baseline="0" noProof="0">
                        <a:ln>
                          <a:noFill/>
                        </a:ln>
                        <a:solidFill>
                          <a:schemeClr val="tx1"/>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chemeClr val="tx1"/>
                          </a:solidFill>
                          <a:effectLst/>
                          <a:uLnTx/>
                          <a:uFillTx/>
                          <a:latin typeface="Arial"/>
                          <a:ea typeface="+mn-ea"/>
                          <a:cs typeface="+mn-cs"/>
                        </a:rPr>
                        <a:t>ON</a:t>
                      </a:r>
                      <a:endParaRPr kumimoji="0" lang="en-US" sz="1000" b="0" i="0" u="none" strike="noStrike" kern="100" cap="none" spc="0" normalizeH="0" baseline="0" noProof="0">
                        <a:ln>
                          <a:noFill/>
                        </a:ln>
                        <a:solidFill>
                          <a:schemeClr val="tx1"/>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1745553773"/>
                  </a:ext>
                </a:extLst>
              </a:tr>
              <a:tr h="151181">
                <a:tc>
                  <a:txBody>
                    <a:bodyPr/>
                    <a:lstStyle/>
                    <a:p>
                      <a:pPr marL="0" marR="0">
                        <a:lnSpc>
                          <a:spcPct val="107000"/>
                        </a:lnSpc>
                        <a:spcBef>
                          <a:spcPts val="0"/>
                        </a:spcBef>
                        <a:spcAft>
                          <a:spcPts val="0"/>
                        </a:spcAft>
                      </a:pPr>
                      <a:r>
                        <a:rPr lang="en-US" sz="1000" kern="100">
                          <a:effectLst/>
                        </a:rPr>
                        <a:t>15:15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chemeClr val="tx1"/>
                          </a:solidFill>
                          <a:effectLst/>
                          <a:uLnTx/>
                          <a:uFillTx/>
                          <a:latin typeface="Arial"/>
                          <a:ea typeface="+mn-ea"/>
                          <a:cs typeface="+mn-cs"/>
                        </a:rPr>
                        <a:t>ON</a:t>
                      </a:r>
                      <a:endParaRPr kumimoji="0" lang="en-US" sz="1000" b="0" i="0" u="none" strike="noStrike" kern="100" cap="none" spc="0" normalizeH="0" baseline="0" noProof="0">
                        <a:ln>
                          <a:noFill/>
                        </a:ln>
                        <a:solidFill>
                          <a:schemeClr val="tx1"/>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chemeClr val="tx1"/>
                          </a:solidFill>
                          <a:effectLst/>
                          <a:uLnTx/>
                          <a:uFillTx/>
                          <a:latin typeface="Arial"/>
                          <a:ea typeface="+mn-ea"/>
                          <a:cs typeface="+mn-cs"/>
                        </a:rPr>
                        <a:t>ON</a:t>
                      </a:r>
                      <a:endParaRPr kumimoji="0" lang="en-US" sz="1000" b="0" i="0" u="none" strike="noStrike" kern="100" cap="none" spc="0" normalizeH="0" baseline="0" noProof="0">
                        <a:ln>
                          <a:noFill/>
                        </a:ln>
                        <a:solidFill>
                          <a:schemeClr val="tx1"/>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1733501278"/>
                  </a:ext>
                </a:extLst>
              </a:tr>
              <a:tr h="151181">
                <a:tc>
                  <a:txBody>
                    <a:bodyPr/>
                    <a:lstStyle/>
                    <a:p>
                      <a:pPr marL="0" marR="0">
                        <a:lnSpc>
                          <a:spcPct val="107000"/>
                        </a:lnSpc>
                        <a:spcBef>
                          <a:spcPts val="0"/>
                        </a:spcBef>
                        <a:spcAft>
                          <a:spcPts val="0"/>
                        </a:spcAft>
                      </a:pPr>
                      <a:r>
                        <a:rPr lang="en-US" sz="1000" kern="100">
                          <a:effectLst/>
                        </a:rPr>
                        <a:t>16:16</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chemeClr val="tx1"/>
                          </a:solidFill>
                          <a:effectLst/>
                          <a:uLnTx/>
                          <a:uFillTx/>
                          <a:latin typeface="Arial"/>
                          <a:ea typeface="+mn-ea"/>
                          <a:cs typeface="+mn-cs"/>
                        </a:rPr>
                        <a:t>ON</a:t>
                      </a:r>
                      <a:endParaRPr kumimoji="0" lang="en-US" sz="1000" b="0" i="0" u="none" strike="noStrike" kern="100" cap="none" spc="0" normalizeH="0" baseline="0" noProof="0">
                        <a:ln>
                          <a:noFill/>
                        </a:ln>
                        <a:solidFill>
                          <a:schemeClr val="tx1"/>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00" cap="none" spc="0" normalizeH="0" baseline="0" noProof="0">
                          <a:ln>
                            <a:noFill/>
                          </a:ln>
                          <a:solidFill>
                            <a:schemeClr val="tx1"/>
                          </a:solidFill>
                          <a:effectLst/>
                          <a:uLnTx/>
                          <a:uFillTx/>
                          <a:latin typeface="Arial"/>
                          <a:ea typeface="+mn-ea"/>
                          <a:cs typeface="+mn-cs"/>
                        </a:rPr>
                        <a:t>ON</a:t>
                      </a:r>
                      <a:endParaRPr kumimoji="0" lang="en-US" sz="1000" b="0" i="0" u="none" strike="noStrike" kern="100" cap="none" spc="0" normalizeH="0" baseline="0" noProof="0">
                        <a:ln>
                          <a:noFill/>
                        </a:ln>
                        <a:solidFill>
                          <a:schemeClr val="tx1"/>
                        </a:solidFill>
                        <a:effectLst/>
                        <a:uLnTx/>
                        <a:uFillTx/>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724744810"/>
                  </a:ext>
                </a:extLst>
              </a:tr>
            </a:tbl>
          </a:graphicData>
        </a:graphic>
      </p:graphicFrame>
      <p:sp>
        <p:nvSpPr>
          <p:cNvPr id="4" name="Content Placeholder 3">
            <a:extLst>
              <a:ext uri="{FF2B5EF4-FFF2-40B4-BE49-F238E27FC236}">
                <a16:creationId xmlns:a16="http://schemas.microsoft.com/office/drawing/2014/main" id="{64548B36-55EB-F68D-6B9B-9B195824F47E}"/>
              </a:ext>
            </a:extLst>
          </p:cNvPr>
          <p:cNvSpPr>
            <a:spLocks noGrp="1"/>
          </p:cNvSpPr>
          <p:nvPr>
            <p:ph sz="half" idx="2"/>
          </p:nvPr>
        </p:nvSpPr>
        <p:spPr>
          <a:xfrm>
            <a:off x="6267450" y="1551940"/>
            <a:ext cx="5181600" cy="4800600"/>
          </a:xfrm>
        </p:spPr>
        <p:txBody>
          <a:bodyPr/>
          <a:lstStyle/>
          <a:p>
            <a:pPr>
              <a:spcBef>
                <a:spcPts val="600"/>
              </a:spcBef>
              <a:spcAft>
                <a:spcPts val="600"/>
              </a:spcAft>
            </a:pPr>
            <a:r>
              <a:rPr lang="en-US" sz="2000"/>
              <a:t>Resource awarded DRRS in the DAM</a:t>
            </a:r>
          </a:p>
          <a:p>
            <a:pPr>
              <a:spcBef>
                <a:spcPts val="600"/>
              </a:spcBef>
              <a:spcAft>
                <a:spcPts val="600"/>
              </a:spcAft>
            </a:pPr>
            <a:r>
              <a:rPr lang="en-US" sz="2000"/>
              <a:t>Capacity available for RUC</a:t>
            </a:r>
          </a:p>
          <a:p>
            <a:pPr>
              <a:spcBef>
                <a:spcPts val="600"/>
              </a:spcBef>
              <a:spcAft>
                <a:spcPts val="600"/>
              </a:spcAft>
            </a:pPr>
            <a:r>
              <a:rPr lang="en-US" sz="2000"/>
              <a:t>Deployed via RUC</a:t>
            </a:r>
          </a:p>
          <a:p>
            <a:pPr>
              <a:spcBef>
                <a:spcPts val="600"/>
              </a:spcBef>
              <a:spcAft>
                <a:spcPts val="600"/>
              </a:spcAft>
            </a:pPr>
            <a:r>
              <a:rPr lang="en-US" sz="2000"/>
              <a:t>Real-Time Telemetered Status: ON</a:t>
            </a:r>
          </a:p>
          <a:p>
            <a:pPr>
              <a:spcBef>
                <a:spcPts val="600"/>
              </a:spcBef>
              <a:spcAft>
                <a:spcPts val="600"/>
              </a:spcAft>
            </a:pPr>
            <a:r>
              <a:rPr lang="en-US" sz="2000"/>
              <a:t>Available for Real-Time DRRS award</a:t>
            </a:r>
          </a:p>
        </p:txBody>
      </p:sp>
      <p:sp>
        <p:nvSpPr>
          <p:cNvPr id="5" name="Title 4">
            <a:extLst>
              <a:ext uri="{FF2B5EF4-FFF2-40B4-BE49-F238E27FC236}">
                <a16:creationId xmlns:a16="http://schemas.microsoft.com/office/drawing/2014/main" id="{2C7E36C3-FD19-EE17-A4F9-28ADD54F0FF1}"/>
              </a:ext>
            </a:extLst>
          </p:cNvPr>
          <p:cNvSpPr>
            <a:spLocks noGrp="1"/>
          </p:cNvSpPr>
          <p:nvPr>
            <p:ph type="title"/>
          </p:nvPr>
        </p:nvSpPr>
        <p:spPr/>
        <p:txBody>
          <a:bodyPr/>
          <a:lstStyle/>
          <a:p>
            <a:r>
              <a:rPr lang="en-US"/>
              <a:t>Example 2: Off-Line DRRS and Deployed via RUC</a:t>
            </a:r>
          </a:p>
        </p:txBody>
      </p:sp>
    </p:spTree>
    <p:extLst>
      <p:ext uri="{BB962C8B-B14F-4D97-AF65-F5344CB8AC3E}">
        <p14:creationId xmlns:p14="http://schemas.microsoft.com/office/powerpoint/2010/main" val="29869086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D507251-FA78-7E0A-93A7-FA3FA4F2DF8A}"/>
              </a:ext>
            </a:extLst>
          </p:cNvPr>
          <p:cNvSpPr>
            <a:spLocks noGrp="1"/>
          </p:cNvSpPr>
          <p:nvPr>
            <p:ph type="sldNum" sz="quarter" idx="11"/>
          </p:nvPr>
        </p:nvSpPr>
        <p:spPr/>
        <p:txBody>
          <a:bodyPr/>
          <a:lstStyle/>
          <a:p>
            <a:fld id="{1D93BD3E-1E9A-4970-A6F7-E7AC52762E0C}" type="slidenum">
              <a:rPr lang="en-US" smtClean="0"/>
              <a:pPr/>
              <a:t>15</a:t>
            </a:fld>
            <a:endParaRPr lang="en-US"/>
          </a:p>
        </p:txBody>
      </p:sp>
      <p:graphicFrame>
        <p:nvGraphicFramePr>
          <p:cNvPr id="5" name="Content Placeholder 4">
            <a:extLst>
              <a:ext uri="{FF2B5EF4-FFF2-40B4-BE49-F238E27FC236}">
                <a16:creationId xmlns:a16="http://schemas.microsoft.com/office/drawing/2014/main" id="{97095D75-D0C9-ABC0-5310-EDF2A5DFE22F}"/>
              </a:ext>
            </a:extLst>
          </p:cNvPr>
          <p:cNvGraphicFramePr>
            <a:graphicFrameLocks noGrp="1"/>
          </p:cNvGraphicFramePr>
          <p:nvPr>
            <p:ph sz="half" idx="1"/>
            <p:extLst>
              <p:ext uri="{D42A27DB-BD31-4B8C-83A1-F6EECF244321}">
                <p14:modId xmlns:p14="http://schemas.microsoft.com/office/powerpoint/2010/main" val="4240046515"/>
              </p:ext>
            </p:extLst>
          </p:nvPr>
        </p:nvGraphicFramePr>
        <p:xfrm>
          <a:off x="838200" y="1638300"/>
          <a:ext cx="5181598" cy="3659759"/>
        </p:xfrm>
        <a:graphic>
          <a:graphicData uri="http://schemas.openxmlformats.org/drawingml/2006/table">
            <a:tbl>
              <a:tblPr firstRow="1" firstCol="1" bandRow="1">
                <a:tableStyleId>{5C22544A-7EE6-4342-B048-85BDC9FD1C3A}</a:tableStyleId>
              </a:tblPr>
              <a:tblGrid>
                <a:gridCol w="1044078">
                  <a:extLst>
                    <a:ext uri="{9D8B030D-6E8A-4147-A177-3AD203B41FA5}">
                      <a16:colId xmlns:a16="http://schemas.microsoft.com/office/drawing/2014/main" val="2370247198"/>
                    </a:ext>
                  </a:extLst>
                </a:gridCol>
                <a:gridCol w="993093">
                  <a:extLst>
                    <a:ext uri="{9D8B030D-6E8A-4147-A177-3AD203B41FA5}">
                      <a16:colId xmlns:a16="http://schemas.microsoft.com/office/drawing/2014/main" val="325896403"/>
                    </a:ext>
                  </a:extLst>
                </a:gridCol>
                <a:gridCol w="1095063">
                  <a:extLst>
                    <a:ext uri="{9D8B030D-6E8A-4147-A177-3AD203B41FA5}">
                      <a16:colId xmlns:a16="http://schemas.microsoft.com/office/drawing/2014/main" val="4051290754"/>
                    </a:ext>
                  </a:extLst>
                </a:gridCol>
                <a:gridCol w="948759">
                  <a:extLst>
                    <a:ext uri="{9D8B030D-6E8A-4147-A177-3AD203B41FA5}">
                      <a16:colId xmlns:a16="http://schemas.microsoft.com/office/drawing/2014/main" val="710465929"/>
                    </a:ext>
                  </a:extLst>
                </a:gridCol>
                <a:gridCol w="1100605">
                  <a:extLst>
                    <a:ext uri="{9D8B030D-6E8A-4147-A177-3AD203B41FA5}">
                      <a16:colId xmlns:a16="http://schemas.microsoft.com/office/drawing/2014/main" val="1866132424"/>
                    </a:ext>
                  </a:extLst>
                </a:gridCol>
              </a:tblGrid>
              <a:tr h="0">
                <a:tc>
                  <a:txBody>
                    <a:bodyPr/>
                    <a:lstStyle/>
                    <a:p>
                      <a:pPr marL="0" marR="0">
                        <a:lnSpc>
                          <a:spcPct val="107000"/>
                        </a:lnSpc>
                        <a:spcBef>
                          <a:spcPts val="0"/>
                        </a:spcBef>
                        <a:spcAft>
                          <a:spcPts val="0"/>
                        </a:spcAft>
                      </a:pPr>
                      <a:r>
                        <a:rPr lang="en-US" sz="1000" kern="100">
                          <a:effectLst/>
                        </a:rPr>
                        <a:t>HRUC</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HE</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Resource COP Status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RUC Status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Notes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10239936"/>
                  </a:ext>
                </a:extLst>
              </a:tr>
              <a:tr h="0">
                <a:tc>
                  <a:txBody>
                    <a:bodyPr/>
                    <a:lstStyle/>
                    <a:p>
                      <a:pPr marL="0" marR="0">
                        <a:lnSpc>
                          <a:spcPct val="107000"/>
                        </a:lnSpc>
                        <a:spcBef>
                          <a:spcPts val="0"/>
                        </a:spcBef>
                        <a:spcAft>
                          <a:spcPts val="0"/>
                        </a:spcAft>
                      </a:pPr>
                      <a:r>
                        <a:rPr lang="en-US" sz="1000" kern="100">
                          <a:effectLst/>
                        </a:rPr>
                        <a:t>05:15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DRRS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OFF</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41568804"/>
                  </a:ext>
                </a:extLst>
              </a:tr>
              <a:tr h="0">
                <a:tc>
                  <a:txBody>
                    <a:bodyPr/>
                    <a:lstStyle/>
                    <a:p>
                      <a:pPr marL="0" marR="0">
                        <a:lnSpc>
                          <a:spcPct val="107000"/>
                        </a:lnSpc>
                        <a:spcBef>
                          <a:spcPts val="0"/>
                        </a:spcBef>
                        <a:spcAft>
                          <a:spcPts val="0"/>
                        </a:spcAft>
                      </a:pPr>
                      <a:r>
                        <a:rPr lang="en-US" sz="1000" kern="100">
                          <a:effectLst/>
                        </a:rPr>
                        <a:t>06:15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DRRS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OFF</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76978904"/>
                  </a:ext>
                </a:extLst>
              </a:tr>
              <a:tr h="0">
                <a:tc>
                  <a:txBody>
                    <a:bodyPr/>
                    <a:lstStyle/>
                    <a:p>
                      <a:pPr marL="0" marR="0">
                        <a:lnSpc>
                          <a:spcPct val="107000"/>
                        </a:lnSpc>
                        <a:spcBef>
                          <a:spcPts val="0"/>
                        </a:spcBef>
                        <a:spcAft>
                          <a:spcPts val="0"/>
                        </a:spcAft>
                      </a:pPr>
                      <a:r>
                        <a:rPr lang="en-US" sz="1000" kern="100">
                          <a:effectLst/>
                        </a:rPr>
                        <a:t>07:15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b="1" kern="100">
                          <a:effectLst/>
                        </a:rPr>
                        <a:t>ON</a:t>
                      </a:r>
                      <a:endParaRPr lang="en-US" sz="1000" b="1"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b="1" kern="100">
                          <a:effectLst/>
                        </a:rPr>
                        <a:t>ON</a:t>
                      </a:r>
                      <a:endParaRPr lang="en-US" sz="1000" b="1"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Resource changes status to ON indicating plan to self-commit for that HOUR</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02154814"/>
                  </a:ext>
                </a:extLst>
              </a:tr>
              <a:tr h="0">
                <a:tc>
                  <a:txBody>
                    <a:bodyPr/>
                    <a:lstStyle/>
                    <a:p>
                      <a:pPr marL="0" marR="0">
                        <a:lnSpc>
                          <a:spcPct val="107000"/>
                        </a:lnSpc>
                        <a:spcBef>
                          <a:spcPts val="0"/>
                        </a:spcBef>
                        <a:spcAft>
                          <a:spcPts val="0"/>
                        </a:spcAft>
                      </a:pPr>
                      <a:r>
                        <a:rPr lang="en-US" sz="1000" kern="100">
                          <a:effectLst/>
                        </a:rPr>
                        <a:t>08:15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b="1" kern="100">
                          <a:effectLst/>
                        </a:rPr>
                        <a:t>ON</a:t>
                      </a:r>
                      <a:endParaRPr lang="en-US" sz="1000" b="1"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b="1" kern="100">
                          <a:effectLst/>
                        </a:rPr>
                        <a:t>ON</a:t>
                      </a:r>
                      <a:endParaRPr lang="en-US" sz="1000" b="1"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9948414"/>
                  </a:ext>
                </a:extLst>
              </a:tr>
              <a:tr h="0">
                <a:tc>
                  <a:txBody>
                    <a:bodyPr/>
                    <a:lstStyle/>
                    <a:p>
                      <a:pPr marL="0" marR="0">
                        <a:lnSpc>
                          <a:spcPct val="107000"/>
                        </a:lnSpc>
                        <a:spcBef>
                          <a:spcPts val="0"/>
                        </a:spcBef>
                        <a:spcAft>
                          <a:spcPts val="0"/>
                        </a:spcAft>
                      </a:pPr>
                      <a:r>
                        <a:rPr lang="en-US" sz="1000" kern="100">
                          <a:effectLst/>
                        </a:rPr>
                        <a:t>09:15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b="1" kern="100">
                          <a:effectLst/>
                        </a:rPr>
                        <a:t>DRRS</a:t>
                      </a:r>
                      <a:endParaRPr lang="en-US" sz="1000" b="1"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b="1" kern="100">
                          <a:effectLst/>
                        </a:rPr>
                        <a:t>OFF</a:t>
                      </a:r>
                      <a:endParaRPr lang="en-US" sz="1000" b="1"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No longer plans to self-commit and reflects change in status to DRRS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111743"/>
                  </a:ext>
                </a:extLst>
              </a:tr>
              <a:tr h="0">
                <a:tc>
                  <a:txBody>
                    <a:bodyPr/>
                    <a:lstStyle/>
                    <a:p>
                      <a:pPr marL="0" marR="0">
                        <a:lnSpc>
                          <a:spcPct val="107000"/>
                        </a:lnSpc>
                        <a:spcBef>
                          <a:spcPts val="0"/>
                        </a:spcBef>
                        <a:spcAft>
                          <a:spcPts val="0"/>
                        </a:spcAft>
                      </a:pPr>
                      <a:r>
                        <a:rPr lang="en-US" sz="1000" kern="100">
                          <a:effectLst/>
                        </a:rPr>
                        <a:t>10:15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DRRS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OFF</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32097593"/>
                  </a:ext>
                </a:extLst>
              </a:tr>
              <a:tr h="0">
                <a:tc>
                  <a:txBody>
                    <a:bodyPr/>
                    <a:lstStyle/>
                    <a:p>
                      <a:pPr marL="0" marR="0">
                        <a:lnSpc>
                          <a:spcPct val="107000"/>
                        </a:lnSpc>
                        <a:spcBef>
                          <a:spcPts val="0"/>
                        </a:spcBef>
                        <a:spcAft>
                          <a:spcPts val="0"/>
                        </a:spcAft>
                      </a:pPr>
                      <a:r>
                        <a:rPr lang="en-US" sz="1000" kern="100">
                          <a:effectLst/>
                        </a:rPr>
                        <a:t>11:15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DRRS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OFF</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63539029"/>
                  </a:ext>
                </a:extLst>
              </a:tr>
              <a:tr h="0">
                <a:tc>
                  <a:txBody>
                    <a:bodyPr/>
                    <a:lstStyle/>
                    <a:p>
                      <a:pPr marL="0" marR="0">
                        <a:lnSpc>
                          <a:spcPct val="107000"/>
                        </a:lnSpc>
                        <a:spcBef>
                          <a:spcPts val="0"/>
                        </a:spcBef>
                        <a:spcAft>
                          <a:spcPts val="0"/>
                        </a:spcAft>
                      </a:pPr>
                      <a:r>
                        <a:rPr lang="en-US" sz="1000" kern="100">
                          <a:effectLst/>
                        </a:rPr>
                        <a:t>12:15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DRRS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OFF</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20752590"/>
                  </a:ext>
                </a:extLst>
              </a:tr>
              <a:tr h="0">
                <a:tc>
                  <a:txBody>
                    <a:bodyPr/>
                    <a:lstStyle/>
                    <a:p>
                      <a:pPr marL="0" marR="0">
                        <a:lnSpc>
                          <a:spcPct val="107000"/>
                        </a:lnSpc>
                        <a:spcBef>
                          <a:spcPts val="0"/>
                        </a:spcBef>
                        <a:spcAft>
                          <a:spcPts val="0"/>
                        </a:spcAft>
                      </a:pPr>
                      <a:r>
                        <a:rPr lang="en-US" sz="1000" kern="100">
                          <a:effectLst/>
                        </a:rPr>
                        <a:t>13:15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DRRS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OFF</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08246184"/>
                  </a:ext>
                </a:extLst>
              </a:tr>
              <a:tr h="0">
                <a:tc>
                  <a:txBody>
                    <a:bodyPr/>
                    <a:lstStyle/>
                    <a:p>
                      <a:pPr marL="0" marR="0">
                        <a:lnSpc>
                          <a:spcPct val="107000"/>
                        </a:lnSpc>
                        <a:spcBef>
                          <a:spcPts val="0"/>
                        </a:spcBef>
                        <a:spcAft>
                          <a:spcPts val="0"/>
                        </a:spcAft>
                      </a:pPr>
                      <a:r>
                        <a:rPr lang="en-US" sz="1000" kern="100">
                          <a:effectLst/>
                        </a:rPr>
                        <a:t>14:15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DRRS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OFF</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60637677"/>
                  </a:ext>
                </a:extLst>
              </a:tr>
              <a:tr h="0">
                <a:tc>
                  <a:txBody>
                    <a:bodyPr/>
                    <a:lstStyle/>
                    <a:p>
                      <a:pPr marL="0" marR="0">
                        <a:lnSpc>
                          <a:spcPct val="107000"/>
                        </a:lnSpc>
                        <a:spcBef>
                          <a:spcPts val="0"/>
                        </a:spcBef>
                        <a:spcAft>
                          <a:spcPts val="0"/>
                        </a:spcAft>
                      </a:pPr>
                      <a:r>
                        <a:rPr lang="en-US" sz="1000" kern="100">
                          <a:effectLst/>
                        </a:rPr>
                        <a:t>15:15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DRRS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OFF</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92440037"/>
                  </a:ext>
                </a:extLst>
              </a:tr>
              <a:tr h="0">
                <a:tc>
                  <a:txBody>
                    <a:bodyPr/>
                    <a:lstStyle/>
                    <a:p>
                      <a:pPr marL="0" marR="0">
                        <a:lnSpc>
                          <a:spcPct val="107000"/>
                        </a:lnSpc>
                        <a:spcBef>
                          <a:spcPts val="0"/>
                        </a:spcBef>
                        <a:spcAft>
                          <a:spcPts val="0"/>
                        </a:spcAft>
                      </a:pPr>
                      <a:r>
                        <a:rPr lang="en-US" sz="1000" kern="100">
                          <a:effectLst/>
                        </a:rPr>
                        <a:t>16:16</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DRRS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OFF</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91372812"/>
                  </a:ext>
                </a:extLst>
              </a:tr>
            </a:tbl>
          </a:graphicData>
        </a:graphic>
      </p:graphicFrame>
      <p:sp>
        <p:nvSpPr>
          <p:cNvPr id="6" name="Content Placeholder 5">
            <a:extLst>
              <a:ext uri="{FF2B5EF4-FFF2-40B4-BE49-F238E27FC236}">
                <a16:creationId xmlns:a16="http://schemas.microsoft.com/office/drawing/2014/main" id="{EC6AD4FF-94CF-7BF0-FAF2-8925154D4070}"/>
              </a:ext>
            </a:extLst>
          </p:cNvPr>
          <p:cNvSpPr>
            <a:spLocks noGrp="1"/>
          </p:cNvSpPr>
          <p:nvPr>
            <p:ph sz="half" idx="2"/>
          </p:nvPr>
        </p:nvSpPr>
        <p:spPr>
          <a:xfrm>
            <a:off x="6172200" y="1657351"/>
            <a:ext cx="5181600" cy="4800600"/>
          </a:xfrm>
        </p:spPr>
        <p:txBody>
          <a:bodyPr/>
          <a:lstStyle/>
          <a:p>
            <a:pPr>
              <a:spcBef>
                <a:spcPts val="600"/>
              </a:spcBef>
              <a:spcAft>
                <a:spcPts val="600"/>
              </a:spcAft>
            </a:pPr>
            <a:r>
              <a:rPr lang="en-US" sz="2000"/>
              <a:t>Resource awarded DRRS in the DAM</a:t>
            </a:r>
          </a:p>
          <a:p>
            <a:pPr>
              <a:spcBef>
                <a:spcPts val="600"/>
              </a:spcBef>
              <a:spcAft>
                <a:spcPts val="600"/>
              </a:spcAft>
            </a:pPr>
            <a:r>
              <a:rPr lang="en-US" sz="2000"/>
              <a:t>Capacity available/accounted for by RUC</a:t>
            </a:r>
          </a:p>
          <a:p>
            <a:pPr>
              <a:spcBef>
                <a:spcPts val="600"/>
              </a:spcBef>
              <a:spcAft>
                <a:spcPts val="600"/>
              </a:spcAft>
            </a:pPr>
            <a:r>
              <a:rPr lang="en-US" sz="2000"/>
              <a:t>No deployment</a:t>
            </a:r>
          </a:p>
          <a:p>
            <a:pPr>
              <a:spcBef>
                <a:spcPts val="600"/>
              </a:spcBef>
              <a:spcAft>
                <a:spcPts val="600"/>
              </a:spcAft>
            </a:pPr>
            <a:r>
              <a:rPr lang="en-US" sz="2000"/>
              <a:t>Real-Time Telemetered Status: DRRS</a:t>
            </a:r>
          </a:p>
          <a:p>
            <a:pPr>
              <a:spcBef>
                <a:spcPts val="600"/>
              </a:spcBef>
              <a:spcAft>
                <a:spcPts val="600"/>
              </a:spcAft>
            </a:pPr>
            <a:r>
              <a:rPr lang="en-US" sz="2000"/>
              <a:t>Available for Real-Time DRRS award</a:t>
            </a:r>
          </a:p>
          <a:p>
            <a:pPr marL="0" indent="0">
              <a:spcBef>
                <a:spcPts val="600"/>
              </a:spcBef>
              <a:spcAft>
                <a:spcPts val="600"/>
              </a:spcAft>
              <a:buNone/>
            </a:pPr>
            <a:endParaRPr lang="en-US" sz="2000"/>
          </a:p>
        </p:txBody>
      </p:sp>
      <p:sp>
        <p:nvSpPr>
          <p:cNvPr id="2" name="Title 1">
            <a:extLst>
              <a:ext uri="{FF2B5EF4-FFF2-40B4-BE49-F238E27FC236}">
                <a16:creationId xmlns:a16="http://schemas.microsoft.com/office/drawing/2014/main" id="{5F2E4E7B-9D1F-34CD-5DE1-A68E3E82BB48}"/>
              </a:ext>
            </a:extLst>
          </p:cNvPr>
          <p:cNvSpPr>
            <a:spLocks noGrp="1"/>
          </p:cNvSpPr>
          <p:nvPr>
            <p:ph type="title"/>
          </p:nvPr>
        </p:nvSpPr>
        <p:spPr/>
        <p:txBody>
          <a:bodyPr lIns="91440" tIns="45720" rIns="91440" bIns="45720" anchor="t"/>
          <a:lstStyle/>
          <a:p>
            <a:r>
              <a:rPr lang="en-US"/>
              <a:t>Example 3: Off-Line DRRS from Day-Ahead to Real-Time</a:t>
            </a:r>
          </a:p>
        </p:txBody>
      </p:sp>
    </p:spTree>
    <p:extLst>
      <p:ext uri="{BB962C8B-B14F-4D97-AF65-F5344CB8AC3E}">
        <p14:creationId xmlns:p14="http://schemas.microsoft.com/office/powerpoint/2010/main" val="2522072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3BB5BE6-1FA3-48A6-3BEF-51435B63E0FD}"/>
              </a:ext>
            </a:extLst>
          </p:cNvPr>
          <p:cNvSpPr>
            <a:spLocks noGrp="1"/>
          </p:cNvSpPr>
          <p:nvPr>
            <p:ph type="sldNum" sz="quarter" idx="11"/>
          </p:nvPr>
        </p:nvSpPr>
        <p:spPr/>
        <p:txBody>
          <a:bodyPr/>
          <a:lstStyle/>
          <a:p>
            <a:fld id="{1D93BD3E-1E9A-4970-A6F7-E7AC52762E0C}" type="slidenum">
              <a:rPr lang="en-US" smtClean="0">
                <a:solidFill>
                  <a:prstClr val="black">
                    <a:tint val="75000"/>
                  </a:prstClr>
                </a:solidFill>
              </a:rPr>
              <a:pPr/>
              <a:t>16</a:t>
            </a:fld>
            <a:endParaRPr lang="en-US">
              <a:solidFill>
                <a:prstClr val="black">
                  <a:tint val="75000"/>
                </a:prstClr>
              </a:solidFill>
            </a:endParaRPr>
          </a:p>
        </p:txBody>
      </p:sp>
      <p:graphicFrame>
        <p:nvGraphicFramePr>
          <p:cNvPr id="6" name="Content Placeholder 5">
            <a:extLst>
              <a:ext uri="{FF2B5EF4-FFF2-40B4-BE49-F238E27FC236}">
                <a16:creationId xmlns:a16="http://schemas.microsoft.com/office/drawing/2014/main" id="{D77FFCEA-2622-ADEB-8656-504597E940CE}"/>
              </a:ext>
            </a:extLst>
          </p:cNvPr>
          <p:cNvGraphicFramePr>
            <a:graphicFrameLocks noGrp="1"/>
          </p:cNvGraphicFramePr>
          <p:nvPr>
            <p:ph sz="half" idx="1"/>
            <p:extLst>
              <p:ext uri="{D42A27DB-BD31-4B8C-83A1-F6EECF244321}">
                <p14:modId xmlns:p14="http://schemas.microsoft.com/office/powerpoint/2010/main" val="586867900"/>
              </p:ext>
            </p:extLst>
          </p:nvPr>
        </p:nvGraphicFramePr>
        <p:xfrm>
          <a:off x="838200" y="1878076"/>
          <a:ext cx="5181599" cy="3007487"/>
        </p:xfrm>
        <a:graphic>
          <a:graphicData uri="http://schemas.openxmlformats.org/drawingml/2006/table">
            <a:tbl>
              <a:tblPr firstRow="1" firstCol="1" bandRow="1">
                <a:tableStyleId>{5C22544A-7EE6-4342-B048-85BDC9FD1C3A}</a:tableStyleId>
              </a:tblPr>
              <a:tblGrid>
                <a:gridCol w="1044078">
                  <a:extLst>
                    <a:ext uri="{9D8B030D-6E8A-4147-A177-3AD203B41FA5}">
                      <a16:colId xmlns:a16="http://schemas.microsoft.com/office/drawing/2014/main" val="1180627292"/>
                    </a:ext>
                  </a:extLst>
                </a:gridCol>
                <a:gridCol w="993094">
                  <a:extLst>
                    <a:ext uri="{9D8B030D-6E8A-4147-A177-3AD203B41FA5}">
                      <a16:colId xmlns:a16="http://schemas.microsoft.com/office/drawing/2014/main" val="1432464725"/>
                    </a:ext>
                  </a:extLst>
                </a:gridCol>
                <a:gridCol w="1095063">
                  <a:extLst>
                    <a:ext uri="{9D8B030D-6E8A-4147-A177-3AD203B41FA5}">
                      <a16:colId xmlns:a16="http://schemas.microsoft.com/office/drawing/2014/main" val="1506180474"/>
                    </a:ext>
                  </a:extLst>
                </a:gridCol>
                <a:gridCol w="948759">
                  <a:extLst>
                    <a:ext uri="{9D8B030D-6E8A-4147-A177-3AD203B41FA5}">
                      <a16:colId xmlns:a16="http://schemas.microsoft.com/office/drawing/2014/main" val="4061249649"/>
                    </a:ext>
                  </a:extLst>
                </a:gridCol>
                <a:gridCol w="1100605">
                  <a:extLst>
                    <a:ext uri="{9D8B030D-6E8A-4147-A177-3AD203B41FA5}">
                      <a16:colId xmlns:a16="http://schemas.microsoft.com/office/drawing/2014/main" val="2808834901"/>
                    </a:ext>
                  </a:extLst>
                </a:gridCol>
              </a:tblGrid>
              <a:tr h="307738">
                <a:tc>
                  <a:txBody>
                    <a:bodyPr/>
                    <a:lstStyle/>
                    <a:p>
                      <a:pPr marL="0" marR="0">
                        <a:lnSpc>
                          <a:spcPct val="107000"/>
                        </a:lnSpc>
                        <a:spcBef>
                          <a:spcPts val="0"/>
                        </a:spcBef>
                        <a:spcAft>
                          <a:spcPts val="0"/>
                        </a:spcAft>
                      </a:pPr>
                      <a:r>
                        <a:rPr lang="en-US" sz="1000" kern="100">
                          <a:effectLst/>
                        </a:rPr>
                        <a:t>HRUC</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HE</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Resource COP Status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RUC Status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Notes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2861060945"/>
                  </a:ext>
                </a:extLst>
              </a:tr>
              <a:tr h="151181">
                <a:tc>
                  <a:txBody>
                    <a:bodyPr/>
                    <a:lstStyle/>
                    <a:p>
                      <a:pPr marL="0" marR="0">
                        <a:lnSpc>
                          <a:spcPct val="107000"/>
                        </a:lnSpc>
                        <a:spcBef>
                          <a:spcPts val="0"/>
                        </a:spcBef>
                        <a:spcAft>
                          <a:spcPts val="0"/>
                        </a:spcAft>
                      </a:pPr>
                      <a:r>
                        <a:rPr lang="en-US" sz="1000" kern="100">
                          <a:effectLst/>
                        </a:rPr>
                        <a:t>05:15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DRRS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OFF</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535617956"/>
                  </a:ext>
                </a:extLst>
              </a:tr>
              <a:tr h="151181">
                <a:tc>
                  <a:txBody>
                    <a:bodyPr/>
                    <a:lstStyle/>
                    <a:p>
                      <a:pPr marL="0" marR="0">
                        <a:lnSpc>
                          <a:spcPct val="107000"/>
                        </a:lnSpc>
                        <a:spcBef>
                          <a:spcPts val="0"/>
                        </a:spcBef>
                        <a:spcAft>
                          <a:spcPts val="0"/>
                        </a:spcAft>
                      </a:pPr>
                      <a:r>
                        <a:rPr lang="en-US" sz="1000" kern="100">
                          <a:effectLst/>
                        </a:rPr>
                        <a:t>06:15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DRRS</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OFF</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3426182773"/>
                  </a:ext>
                </a:extLst>
              </a:tr>
              <a:tr h="777406">
                <a:tc>
                  <a:txBody>
                    <a:bodyPr/>
                    <a:lstStyle/>
                    <a:p>
                      <a:pPr marL="0" marR="0">
                        <a:lnSpc>
                          <a:spcPct val="107000"/>
                        </a:lnSpc>
                        <a:spcBef>
                          <a:spcPts val="0"/>
                        </a:spcBef>
                        <a:spcAft>
                          <a:spcPts val="0"/>
                        </a:spcAft>
                      </a:pPr>
                      <a:r>
                        <a:rPr lang="en-US" sz="1000" kern="100">
                          <a:effectLst/>
                        </a:rPr>
                        <a:t>07:15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b="1" kern="100">
                          <a:effectLst/>
                        </a:rPr>
                        <a:t>ON</a:t>
                      </a:r>
                      <a:endParaRPr lang="en-US" sz="1000" b="1"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b="1" kern="100">
                          <a:effectLst/>
                        </a:rPr>
                        <a:t>ON</a:t>
                      </a:r>
                      <a:endParaRPr lang="en-US" sz="1000" b="1"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Resource changes status to ON indicating plan to self-commit for that Hour</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441428352"/>
                  </a:ext>
                </a:extLst>
              </a:tr>
              <a:tr h="151181">
                <a:tc>
                  <a:txBody>
                    <a:bodyPr/>
                    <a:lstStyle/>
                    <a:p>
                      <a:pPr marL="0" marR="0">
                        <a:lnSpc>
                          <a:spcPct val="107000"/>
                        </a:lnSpc>
                        <a:spcBef>
                          <a:spcPts val="0"/>
                        </a:spcBef>
                        <a:spcAft>
                          <a:spcPts val="0"/>
                        </a:spcAft>
                      </a:pPr>
                      <a:r>
                        <a:rPr lang="en-US" sz="1000" kern="100">
                          <a:effectLst/>
                        </a:rPr>
                        <a:t>08:15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ON</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ON</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3630739905"/>
                  </a:ext>
                </a:extLst>
              </a:tr>
              <a:tr h="151181">
                <a:tc>
                  <a:txBody>
                    <a:bodyPr/>
                    <a:lstStyle/>
                    <a:p>
                      <a:pPr marL="0" marR="0">
                        <a:lnSpc>
                          <a:spcPct val="107000"/>
                        </a:lnSpc>
                        <a:spcBef>
                          <a:spcPts val="0"/>
                        </a:spcBef>
                        <a:spcAft>
                          <a:spcPts val="0"/>
                        </a:spcAft>
                      </a:pPr>
                      <a:r>
                        <a:rPr lang="en-US" sz="1000" kern="100">
                          <a:effectLst/>
                        </a:rPr>
                        <a:t>09:15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ON</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ON</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1222529627"/>
                  </a:ext>
                </a:extLst>
              </a:tr>
              <a:tr h="151181">
                <a:tc>
                  <a:txBody>
                    <a:bodyPr/>
                    <a:lstStyle/>
                    <a:p>
                      <a:pPr marL="0" marR="0">
                        <a:lnSpc>
                          <a:spcPct val="107000"/>
                        </a:lnSpc>
                        <a:spcBef>
                          <a:spcPts val="0"/>
                        </a:spcBef>
                        <a:spcAft>
                          <a:spcPts val="0"/>
                        </a:spcAft>
                      </a:pPr>
                      <a:r>
                        <a:rPr lang="en-US" sz="1000" kern="100">
                          <a:effectLst/>
                        </a:rPr>
                        <a:t>10:15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ON</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ON</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3648973136"/>
                  </a:ext>
                </a:extLst>
              </a:tr>
              <a:tr h="151181">
                <a:tc>
                  <a:txBody>
                    <a:bodyPr/>
                    <a:lstStyle/>
                    <a:p>
                      <a:pPr marL="0" marR="0">
                        <a:lnSpc>
                          <a:spcPct val="107000"/>
                        </a:lnSpc>
                        <a:spcBef>
                          <a:spcPts val="0"/>
                        </a:spcBef>
                        <a:spcAft>
                          <a:spcPts val="0"/>
                        </a:spcAft>
                      </a:pPr>
                      <a:r>
                        <a:rPr lang="en-US" sz="1000" kern="100">
                          <a:effectLst/>
                        </a:rPr>
                        <a:t>11:15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ON</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ON</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2031685539"/>
                  </a:ext>
                </a:extLst>
              </a:tr>
              <a:tr h="151181">
                <a:tc>
                  <a:txBody>
                    <a:bodyPr/>
                    <a:lstStyle/>
                    <a:p>
                      <a:pPr marL="0" marR="0">
                        <a:lnSpc>
                          <a:spcPct val="107000"/>
                        </a:lnSpc>
                        <a:spcBef>
                          <a:spcPts val="0"/>
                        </a:spcBef>
                        <a:spcAft>
                          <a:spcPts val="0"/>
                        </a:spcAft>
                      </a:pPr>
                      <a:r>
                        <a:rPr lang="en-US" sz="1000" kern="100">
                          <a:effectLst/>
                        </a:rPr>
                        <a:t>12:15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ON</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ON</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2972023571"/>
                  </a:ext>
                </a:extLst>
              </a:tr>
              <a:tr h="151181">
                <a:tc>
                  <a:txBody>
                    <a:bodyPr/>
                    <a:lstStyle/>
                    <a:p>
                      <a:pPr marL="0" marR="0">
                        <a:lnSpc>
                          <a:spcPct val="107000"/>
                        </a:lnSpc>
                        <a:spcBef>
                          <a:spcPts val="0"/>
                        </a:spcBef>
                        <a:spcAft>
                          <a:spcPts val="0"/>
                        </a:spcAft>
                      </a:pPr>
                      <a:r>
                        <a:rPr lang="en-US" sz="1000" kern="100">
                          <a:effectLst/>
                        </a:rPr>
                        <a:t>13:15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ON</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ON</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1147210075"/>
                  </a:ext>
                </a:extLst>
              </a:tr>
              <a:tr h="151181">
                <a:tc>
                  <a:txBody>
                    <a:bodyPr/>
                    <a:lstStyle/>
                    <a:p>
                      <a:pPr marL="0" marR="0">
                        <a:lnSpc>
                          <a:spcPct val="107000"/>
                        </a:lnSpc>
                        <a:spcBef>
                          <a:spcPts val="0"/>
                        </a:spcBef>
                        <a:spcAft>
                          <a:spcPts val="0"/>
                        </a:spcAft>
                      </a:pPr>
                      <a:r>
                        <a:rPr lang="en-US" sz="1000" kern="100">
                          <a:effectLst/>
                        </a:rPr>
                        <a:t>14:15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ON</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ON</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2340315461"/>
                  </a:ext>
                </a:extLst>
              </a:tr>
              <a:tr h="151181">
                <a:tc>
                  <a:txBody>
                    <a:bodyPr/>
                    <a:lstStyle/>
                    <a:p>
                      <a:pPr marL="0" marR="0">
                        <a:lnSpc>
                          <a:spcPct val="107000"/>
                        </a:lnSpc>
                        <a:spcBef>
                          <a:spcPts val="0"/>
                        </a:spcBef>
                        <a:spcAft>
                          <a:spcPts val="0"/>
                        </a:spcAft>
                      </a:pPr>
                      <a:r>
                        <a:rPr lang="en-US" sz="1000" kern="100">
                          <a:effectLst/>
                        </a:rPr>
                        <a:t>15:15</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ON</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ON</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3138874250"/>
                  </a:ext>
                </a:extLst>
              </a:tr>
              <a:tr h="151181">
                <a:tc>
                  <a:txBody>
                    <a:bodyPr/>
                    <a:lstStyle/>
                    <a:p>
                      <a:pPr marL="0" marR="0">
                        <a:lnSpc>
                          <a:spcPct val="107000"/>
                        </a:lnSpc>
                        <a:spcBef>
                          <a:spcPts val="0"/>
                        </a:spcBef>
                        <a:spcAft>
                          <a:spcPts val="0"/>
                        </a:spcAft>
                      </a:pPr>
                      <a:r>
                        <a:rPr lang="en-US" sz="1000" kern="100">
                          <a:effectLst/>
                        </a:rPr>
                        <a:t>16:16</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17</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ON</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ON</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tc>
                  <a:txBody>
                    <a:bodyPr/>
                    <a:lstStyle/>
                    <a:p>
                      <a:pPr marL="0" marR="0">
                        <a:lnSpc>
                          <a:spcPct val="107000"/>
                        </a:lnSpc>
                        <a:spcBef>
                          <a:spcPts val="0"/>
                        </a:spcBef>
                        <a:spcAft>
                          <a:spcPts val="0"/>
                        </a:spcAft>
                      </a:pPr>
                      <a:r>
                        <a:rPr lang="en-US" sz="1000" kern="100">
                          <a:effectLst/>
                        </a:rPr>
                        <a:t> </a:t>
                      </a:r>
                      <a:endParaRPr lang="en-US" sz="1000" kern="100">
                        <a:effectLst/>
                        <a:latin typeface="Aptos" panose="020B0004020202020204" pitchFamily="34" charset="0"/>
                        <a:ea typeface="Aptos" panose="020B0004020202020204" pitchFamily="34" charset="0"/>
                        <a:cs typeface="Times New Roman" panose="02020603050405020304" pitchFamily="18" charset="0"/>
                      </a:endParaRPr>
                    </a:p>
                  </a:txBody>
                  <a:tcPr marL="59852" marR="59852" marT="0" marB="0"/>
                </a:tc>
                <a:extLst>
                  <a:ext uri="{0D108BD9-81ED-4DB2-BD59-A6C34878D82A}">
                    <a16:rowId xmlns:a16="http://schemas.microsoft.com/office/drawing/2014/main" val="136729330"/>
                  </a:ext>
                </a:extLst>
              </a:tr>
            </a:tbl>
          </a:graphicData>
        </a:graphic>
      </p:graphicFrame>
      <p:sp>
        <p:nvSpPr>
          <p:cNvPr id="4" name="Content Placeholder 3">
            <a:extLst>
              <a:ext uri="{FF2B5EF4-FFF2-40B4-BE49-F238E27FC236}">
                <a16:creationId xmlns:a16="http://schemas.microsoft.com/office/drawing/2014/main" id="{8507E7AF-9E4C-1675-52D8-6E96241D7BC9}"/>
              </a:ext>
            </a:extLst>
          </p:cNvPr>
          <p:cNvSpPr>
            <a:spLocks noGrp="1"/>
          </p:cNvSpPr>
          <p:nvPr>
            <p:ph sz="half" idx="2"/>
          </p:nvPr>
        </p:nvSpPr>
        <p:spPr>
          <a:xfrm>
            <a:off x="6197600" y="1878076"/>
            <a:ext cx="5181600" cy="4800600"/>
          </a:xfrm>
        </p:spPr>
        <p:txBody>
          <a:bodyPr lIns="91440" tIns="45720" rIns="91440" bIns="45720" anchor="t"/>
          <a:lstStyle/>
          <a:p>
            <a:pPr>
              <a:spcBef>
                <a:spcPts val="600"/>
              </a:spcBef>
              <a:spcAft>
                <a:spcPts val="600"/>
              </a:spcAft>
            </a:pPr>
            <a:r>
              <a:rPr lang="en-US" sz="2000"/>
              <a:t>Resource awarded DRRS in the DAM</a:t>
            </a:r>
          </a:p>
          <a:p>
            <a:pPr>
              <a:spcBef>
                <a:spcPts val="600"/>
              </a:spcBef>
              <a:spcAft>
                <a:spcPts val="600"/>
              </a:spcAft>
            </a:pPr>
            <a:r>
              <a:rPr lang="en-US" sz="2000"/>
              <a:t>Decides to self-commit for Hour Ending (HE) 17</a:t>
            </a:r>
            <a:endParaRPr lang="en-US" sz="2000">
              <a:cs typeface="Arial"/>
            </a:endParaRPr>
          </a:p>
          <a:p>
            <a:pPr>
              <a:spcBef>
                <a:spcPts val="600"/>
              </a:spcBef>
              <a:spcAft>
                <a:spcPts val="600"/>
              </a:spcAft>
            </a:pPr>
            <a:r>
              <a:rPr lang="en-US" sz="2000"/>
              <a:t>Real-Time Telemetered Status: ON</a:t>
            </a:r>
          </a:p>
          <a:p>
            <a:pPr>
              <a:spcBef>
                <a:spcPts val="600"/>
              </a:spcBef>
              <a:spcAft>
                <a:spcPts val="600"/>
              </a:spcAft>
            </a:pPr>
            <a:r>
              <a:rPr lang="en-US" sz="2000"/>
              <a:t>Available for Real-Time DRRS award</a:t>
            </a:r>
          </a:p>
        </p:txBody>
      </p:sp>
      <p:sp>
        <p:nvSpPr>
          <p:cNvPr id="5" name="Title 4">
            <a:extLst>
              <a:ext uri="{FF2B5EF4-FFF2-40B4-BE49-F238E27FC236}">
                <a16:creationId xmlns:a16="http://schemas.microsoft.com/office/drawing/2014/main" id="{A7331151-1343-667E-343E-37168EF36AA8}"/>
              </a:ext>
            </a:extLst>
          </p:cNvPr>
          <p:cNvSpPr>
            <a:spLocks noGrp="1"/>
          </p:cNvSpPr>
          <p:nvPr>
            <p:ph type="title"/>
          </p:nvPr>
        </p:nvSpPr>
        <p:spPr/>
        <p:txBody>
          <a:bodyPr/>
          <a:lstStyle/>
          <a:p>
            <a:r>
              <a:rPr lang="en-US"/>
              <a:t>Example 4: Off-Line DRRS that Self-Commits</a:t>
            </a:r>
          </a:p>
        </p:txBody>
      </p:sp>
    </p:spTree>
    <p:extLst>
      <p:ext uri="{BB962C8B-B14F-4D97-AF65-F5344CB8AC3E}">
        <p14:creationId xmlns:p14="http://schemas.microsoft.com/office/powerpoint/2010/main" val="2733551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89BEB-5A30-7625-86EC-9C5ED8B84F41}"/>
              </a:ext>
            </a:extLst>
          </p:cNvPr>
          <p:cNvSpPr>
            <a:spLocks noGrp="1"/>
          </p:cNvSpPr>
          <p:nvPr>
            <p:ph type="title"/>
          </p:nvPr>
        </p:nvSpPr>
        <p:spPr>
          <a:xfrm>
            <a:off x="508000" y="243682"/>
            <a:ext cx="11277600" cy="518318"/>
          </a:xfrm>
        </p:spPr>
        <p:txBody>
          <a:bodyPr>
            <a:normAutofit fontScale="90000"/>
          </a:bodyPr>
          <a:lstStyle/>
          <a:p>
            <a:pPr>
              <a:lnSpc>
                <a:spcPct val="90000"/>
              </a:lnSpc>
            </a:pPr>
            <a:r>
              <a:rPr lang="en-US" sz="2700"/>
              <a:t>Summary</a:t>
            </a:r>
            <a:br>
              <a:rPr lang="en-US" sz="1500"/>
            </a:br>
            <a:endParaRPr lang="en-US" sz="1500"/>
          </a:p>
        </p:txBody>
      </p:sp>
      <p:sp>
        <p:nvSpPr>
          <p:cNvPr id="4" name="Slide Number Placeholder 3">
            <a:extLst>
              <a:ext uri="{FF2B5EF4-FFF2-40B4-BE49-F238E27FC236}">
                <a16:creationId xmlns:a16="http://schemas.microsoft.com/office/drawing/2014/main" id="{B2D4B9CD-DE68-B541-7995-815B3BD4DB13}"/>
              </a:ext>
            </a:extLst>
          </p:cNvPr>
          <p:cNvSpPr>
            <a:spLocks noGrp="1"/>
          </p:cNvSpPr>
          <p:nvPr>
            <p:ph type="sldNum" sz="quarter" idx="4"/>
          </p:nvPr>
        </p:nvSpPr>
        <p:spPr>
          <a:xfrm>
            <a:off x="11379203" y="6561138"/>
            <a:ext cx="646975" cy="220662"/>
          </a:xfrm>
        </p:spPr>
        <p:txBody>
          <a:bodyPr anchor="ctr">
            <a:normAutofit/>
          </a:bodyPr>
          <a:lstStyle/>
          <a:p>
            <a:pPr>
              <a:lnSpc>
                <a:spcPct val="90000"/>
              </a:lnSpc>
              <a:spcAft>
                <a:spcPts val="600"/>
              </a:spcAft>
            </a:pPr>
            <a:fld id="{1D93BD3E-1E9A-4970-A6F7-E7AC52762E0C}" type="slidenum">
              <a:rPr lang="en-US" sz="900" smtClean="0"/>
              <a:pPr>
                <a:lnSpc>
                  <a:spcPct val="90000"/>
                </a:lnSpc>
                <a:spcAft>
                  <a:spcPts val="600"/>
                </a:spcAft>
              </a:pPr>
              <a:t>17</a:t>
            </a:fld>
            <a:endParaRPr lang="en-US" sz="900"/>
          </a:p>
        </p:txBody>
      </p:sp>
      <p:graphicFrame>
        <p:nvGraphicFramePr>
          <p:cNvPr id="17" name="Content Placeholder 2">
            <a:extLst>
              <a:ext uri="{FF2B5EF4-FFF2-40B4-BE49-F238E27FC236}">
                <a16:creationId xmlns:a16="http://schemas.microsoft.com/office/drawing/2014/main" id="{A397BE3C-13B7-A040-E8E7-E9D885C0469D}"/>
              </a:ext>
            </a:extLst>
          </p:cNvPr>
          <p:cNvGraphicFramePr>
            <a:graphicFrameLocks noGrp="1"/>
          </p:cNvGraphicFramePr>
          <p:nvPr>
            <p:ph idx="1"/>
            <p:extLst>
              <p:ext uri="{D42A27DB-BD31-4B8C-83A1-F6EECF244321}">
                <p14:modId xmlns:p14="http://schemas.microsoft.com/office/powerpoint/2010/main" val="3976537050"/>
              </p:ext>
            </p:extLst>
          </p:nvPr>
        </p:nvGraphicFramePr>
        <p:xfrm>
          <a:off x="175491" y="762001"/>
          <a:ext cx="11924145" cy="55649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862376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F4B33-5496-FCD6-DAF8-1D2A22F610D4}"/>
              </a:ext>
            </a:extLst>
          </p:cNvPr>
          <p:cNvSpPr>
            <a:spLocks noGrp="1"/>
          </p:cNvSpPr>
          <p:nvPr>
            <p:ph type="title"/>
          </p:nvPr>
        </p:nvSpPr>
        <p:spPr/>
        <p:txBody>
          <a:bodyPr/>
          <a:lstStyle/>
          <a:p>
            <a:r>
              <a:rPr lang="en-US"/>
              <a:t>Real-Time Procurement Discussion </a:t>
            </a:r>
          </a:p>
        </p:txBody>
      </p:sp>
      <p:sp>
        <p:nvSpPr>
          <p:cNvPr id="3" name="Content Placeholder 2">
            <a:extLst>
              <a:ext uri="{FF2B5EF4-FFF2-40B4-BE49-F238E27FC236}">
                <a16:creationId xmlns:a16="http://schemas.microsoft.com/office/drawing/2014/main" id="{2D794A5F-FB48-7062-733C-9CF09902F8F9}"/>
              </a:ext>
            </a:extLst>
          </p:cNvPr>
          <p:cNvSpPr>
            <a:spLocks noGrp="1"/>
          </p:cNvSpPr>
          <p:nvPr>
            <p:ph idx="1"/>
          </p:nvPr>
        </p:nvSpPr>
        <p:spPr/>
        <p:txBody>
          <a:bodyPr lIns="274320" tIns="182880" rIns="274320" bIns="182880" anchor="t"/>
          <a:lstStyle/>
          <a:p>
            <a:r>
              <a:rPr lang="en-US">
                <a:solidFill>
                  <a:schemeClr val="tx2"/>
                </a:solidFill>
              </a:rPr>
              <a:t>What additional Real-Time procurement issues need to be considered?</a:t>
            </a:r>
          </a:p>
        </p:txBody>
      </p:sp>
      <p:sp>
        <p:nvSpPr>
          <p:cNvPr id="4" name="Slide Number Placeholder 3">
            <a:extLst>
              <a:ext uri="{FF2B5EF4-FFF2-40B4-BE49-F238E27FC236}">
                <a16:creationId xmlns:a16="http://schemas.microsoft.com/office/drawing/2014/main" id="{F7F650D0-6A5E-9309-9C5D-688DDDAB27A3}"/>
              </a:ext>
            </a:extLst>
          </p:cNvPr>
          <p:cNvSpPr>
            <a:spLocks noGrp="1"/>
          </p:cNvSpPr>
          <p:nvPr>
            <p:ph type="sldNum" sz="quarter" idx="4"/>
          </p:nvPr>
        </p:nvSpPr>
        <p:spPr/>
        <p:txBody>
          <a:bodyPr/>
          <a:lstStyle/>
          <a:p>
            <a:fld id="{1D93BD3E-1E9A-4970-A6F7-E7AC52762E0C}" type="slidenum">
              <a:rPr lang="en-US" smtClean="0"/>
              <a:pPr/>
              <a:t>18</a:t>
            </a:fld>
            <a:endParaRPr lang="en-US"/>
          </a:p>
        </p:txBody>
      </p:sp>
    </p:spTree>
    <p:extLst>
      <p:ext uri="{BB962C8B-B14F-4D97-AF65-F5344CB8AC3E}">
        <p14:creationId xmlns:p14="http://schemas.microsoft.com/office/powerpoint/2010/main" val="2240158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3BA4268-6E63-D97F-F716-A69E028F7453}"/>
              </a:ext>
            </a:extLst>
          </p:cNvPr>
          <p:cNvSpPr>
            <a:spLocks noGrp="1"/>
          </p:cNvSpPr>
          <p:nvPr>
            <p:ph type="ctrTitle"/>
          </p:nvPr>
        </p:nvSpPr>
        <p:spPr/>
        <p:txBody>
          <a:bodyPr/>
          <a:lstStyle/>
          <a:p>
            <a:r>
              <a:rPr lang="en-US"/>
              <a:t>Other Issues and Considerations</a:t>
            </a:r>
          </a:p>
        </p:txBody>
      </p:sp>
      <p:sp>
        <p:nvSpPr>
          <p:cNvPr id="4" name="Slide Number Placeholder 3">
            <a:extLst>
              <a:ext uri="{FF2B5EF4-FFF2-40B4-BE49-F238E27FC236}">
                <a16:creationId xmlns:a16="http://schemas.microsoft.com/office/drawing/2014/main" id="{8FCDDA0E-58CE-3B18-7403-4536436C9FFD}"/>
              </a:ext>
            </a:extLst>
          </p:cNvPr>
          <p:cNvSpPr>
            <a:spLocks noGrp="1"/>
          </p:cNvSpPr>
          <p:nvPr>
            <p:ph type="sldNum" sz="quarter" idx="4"/>
          </p:nvPr>
        </p:nvSpPr>
        <p:spPr/>
        <p:txBody>
          <a:bodyPr/>
          <a:lstStyle/>
          <a:p>
            <a:fld id="{1D93BD3E-1E9A-4970-A6F7-E7AC52762E0C}" type="slidenum">
              <a:rPr lang="en-US" smtClean="0"/>
              <a:pPr/>
              <a:t>19</a:t>
            </a:fld>
            <a:endParaRPr lang="en-US"/>
          </a:p>
        </p:txBody>
      </p:sp>
    </p:spTree>
    <p:extLst>
      <p:ext uri="{BB962C8B-B14F-4D97-AF65-F5344CB8AC3E}">
        <p14:creationId xmlns:p14="http://schemas.microsoft.com/office/powerpoint/2010/main" val="3493572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001C7-EFA9-3FDE-47D9-905F353DDA41}"/>
              </a:ext>
            </a:extLst>
          </p:cNvPr>
          <p:cNvSpPr>
            <a:spLocks noGrp="1"/>
          </p:cNvSpPr>
          <p:nvPr>
            <p:ph type="title"/>
          </p:nvPr>
        </p:nvSpPr>
        <p:spPr/>
        <p:txBody>
          <a:bodyPr/>
          <a:lstStyle/>
          <a:p>
            <a:r>
              <a:rPr lang="en-US"/>
              <a:t>Agenda</a:t>
            </a:r>
          </a:p>
        </p:txBody>
      </p:sp>
      <p:sp>
        <p:nvSpPr>
          <p:cNvPr id="3" name="Content Placeholder 2">
            <a:extLst>
              <a:ext uri="{FF2B5EF4-FFF2-40B4-BE49-F238E27FC236}">
                <a16:creationId xmlns:a16="http://schemas.microsoft.com/office/drawing/2014/main" id="{000691C0-8F4F-43CF-17C2-2992FE01AAC4}"/>
              </a:ext>
            </a:extLst>
          </p:cNvPr>
          <p:cNvSpPr>
            <a:spLocks noGrp="1"/>
          </p:cNvSpPr>
          <p:nvPr>
            <p:ph idx="1"/>
          </p:nvPr>
        </p:nvSpPr>
        <p:spPr/>
        <p:txBody>
          <a:bodyPr/>
          <a:lstStyle/>
          <a:p>
            <a:r>
              <a:rPr lang="en-US">
                <a:solidFill>
                  <a:schemeClr val="tx2"/>
                </a:solidFill>
              </a:rPr>
              <a:t>DRRS Design Recap</a:t>
            </a:r>
          </a:p>
          <a:p>
            <a:r>
              <a:rPr lang="en-US">
                <a:solidFill>
                  <a:schemeClr val="tx2"/>
                </a:solidFill>
              </a:rPr>
              <a:t>Purpose</a:t>
            </a:r>
          </a:p>
          <a:p>
            <a:r>
              <a:rPr lang="en-US">
                <a:solidFill>
                  <a:schemeClr val="tx2"/>
                </a:solidFill>
              </a:rPr>
              <a:t>Statutory Requirements</a:t>
            </a:r>
          </a:p>
          <a:p>
            <a:pPr lvl="1"/>
            <a:r>
              <a:rPr lang="en-US">
                <a:solidFill>
                  <a:schemeClr val="tx2"/>
                </a:solidFill>
              </a:rPr>
              <a:t>Deployment in RUC</a:t>
            </a:r>
          </a:p>
          <a:p>
            <a:pPr lvl="1"/>
            <a:r>
              <a:rPr lang="en-US">
                <a:solidFill>
                  <a:schemeClr val="tx2"/>
                </a:solidFill>
              </a:rPr>
              <a:t>Real-Time Procurement</a:t>
            </a:r>
          </a:p>
          <a:p>
            <a:r>
              <a:rPr lang="en-US">
                <a:solidFill>
                  <a:schemeClr val="tx2"/>
                </a:solidFill>
              </a:rPr>
              <a:t>Other issues and considerations</a:t>
            </a:r>
          </a:p>
          <a:p>
            <a:r>
              <a:rPr lang="en-US">
                <a:solidFill>
                  <a:schemeClr val="tx2"/>
                </a:solidFill>
              </a:rPr>
              <a:t>Discussion</a:t>
            </a:r>
          </a:p>
          <a:p>
            <a:r>
              <a:rPr lang="en-US">
                <a:solidFill>
                  <a:schemeClr val="tx2"/>
                </a:solidFill>
              </a:rPr>
              <a:t>Next Steps</a:t>
            </a:r>
          </a:p>
        </p:txBody>
      </p:sp>
      <p:sp>
        <p:nvSpPr>
          <p:cNvPr id="4" name="Slide Number Placeholder 3">
            <a:extLst>
              <a:ext uri="{FF2B5EF4-FFF2-40B4-BE49-F238E27FC236}">
                <a16:creationId xmlns:a16="http://schemas.microsoft.com/office/drawing/2014/main" id="{5E62B2DE-31FF-A23C-A17C-38300BF4A422}"/>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41980905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BB4D7-2408-B227-63CE-CD9EA60CD150}"/>
              </a:ext>
            </a:extLst>
          </p:cNvPr>
          <p:cNvSpPr>
            <a:spLocks noGrp="1"/>
          </p:cNvSpPr>
          <p:nvPr>
            <p:ph type="title"/>
          </p:nvPr>
        </p:nvSpPr>
        <p:spPr/>
        <p:txBody>
          <a:bodyPr/>
          <a:lstStyle/>
          <a:p>
            <a:r>
              <a:rPr lang="en-US"/>
              <a:t>Settlement Impacts between DAM and RT Awards</a:t>
            </a:r>
          </a:p>
        </p:txBody>
      </p:sp>
      <p:sp>
        <p:nvSpPr>
          <p:cNvPr id="3" name="Content Placeholder 2">
            <a:extLst>
              <a:ext uri="{FF2B5EF4-FFF2-40B4-BE49-F238E27FC236}">
                <a16:creationId xmlns:a16="http://schemas.microsoft.com/office/drawing/2014/main" id="{88FC770E-34C3-0892-8B19-3E8FB16F13ED}"/>
              </a:ext>
            </a:extLst>
          </p:cNvPr>
          <p:cNvSpPr>
            <a:spLocks noGrp="1"/>
          </p:cNvSpPr>
          <p:nvPr>
            <p:ph idx="1"/>
          </p:nvPr>
        </p:nvSpPr>
        <p:spPr/>
        <p:txBody>
          <a:bodyPr lIns="274320" tIns="182880" rIns="274320" bIns="182880" anchor="t"/>
          <a:lstStyle/>
          <a:p>
            <a:pPr algn="just">
              <a:spcBef>
                <a:spcPts val="600"/>
              </a:spcBef>
              <a:spcAft>
                <a:spcPts val="600"/>
              </a:spcAft>
            </a:pPr>
            <a:r>
              <a:rPr lang="en-US" sz="1800">
                <a:solidFill>
                  <a:schemeClr val="tx2"/>
                </a:solidFill>
              </a:rPr>
              <a:t>DRRS awarded in the DAM will be paid the DAM MCPC for DRRS</a:t>
            </a:r>
            <a:endParaRPr lang="en-US" sz="1800">
              <a:solidFill>
                <a:schemeClr val="tx2"/>
              </a:solidFill>
              <a:cs typeface="Arial"/>
            </a:endParaRPr>
          </a:p>
          <a:p>
            <a:pPr algn="just">
              <a:spcBef>
                <a:spcPts val="600"/>
              </a:spcBef>
              <a:spcAft>
                <a:spcPts val="600"/>
              </a:spcAft>
            </a:pPr>
            <a:r>
              <a:rPr lang="en-US" sz="1800">
                <a:solidFill>
                  <a:schemeClr val="tx2"/>
                </a:solidFill>
                <a:cs typeface="Arial"/>
              </a:rPr>
              <a:t>The QSE will be assessed a charge or payment based on their DRRS obligation minus self arranged MW amount in DAM</a:t>
            </a:r>
          </a:p>
          <a:p>
            <a:pPr algn="just">
              <a:spcBef>
                <a:spcPts val="600"/>
              </a:spcBef>
              <a:spcAft>
                <a:spcPts val="600"/>
              </a:spcAft>
            </a:pPr>
            <a:r>
              <a:rPr lang="en-US" sz="1800">
                <a:solidFill>
                  <a:schemeClr val="tx2"/>
                </a:solidFill>
                <a:cs typeface="Arial"/>
              </a:rPr>
              <a:t>The DRRS Obligation will be reallocated in Real-Time based on the QSE's Hourly Load Ratio Share  </a:t>
            </a:r>
          </a:p>
          <a:p>
            <a:pPr algn="just">
              <a:spcBef>
                <a:spcPts val="600"/>
              </a:spcBef>
              <a:spcAft>
                <a:spcPts val="600"/>
              </a:spcAft>
            </a:pPr>
            <a:r>
              <a:rPr lang="en-US" sz="1800">
                <a:solidFill>
                  <a:schemeClr val="tx2"/>
                </a:solidFill>
              </a:rPr>
              <a:t>AS imbalance concept under RTC for existing Ancillary Services can also be applied to DRRS</a:t>
            </a:r>
            <a:endParaRPr lang="en-US" sz="1800">
              <a:solidFill>
                <a:schemeClr val="tx2"/>
              </a:solidFill>
              <a:cs typeface="Arial"/>
            </a:endParaRPr>
          </a:p>
          <a:p>
            <a:pPr lvl="1">
              <a:lnSpc>
                <a:spcPct val="107000"/>
              </a:lnSpc>
              <a:spcBef>
                <a:spcPts val="600"/>
              </a:spcBef>
              <a:spcAft>
                <a:spcPts val="600"/>
              </a:spcAft>
            </a:pPr>
            <a:r>
              <a:rPr lang="en-US" sz="1600">
                <a:solidFill>
                  <a:schemeClr val="tx2"/>
                </a:solidFill>
                <a:latin typeface="Arial"/>
                <a:ea typeface="Times New Roman" panose="02020603050405020304" pitchFamily="18" charset="0"/>
                <a:cs typeface="Times New Roman"/>
              </a:rPr>
              <a:t>Under RTC, there will be a separate AS imbalance calculation for each AS product.</a:t>
            </a:r>
          </a:p>
          <a:p>
            <a:pPr lvl="1">
              <a:lnSpc>
                <a:spcPct val="107000"/>
              </a:lnSpc>
              <a:spcBef>
                <a:spcPts val="600"/>
              </a:spcBef>
              <a:spcAft>
                <a:spcPts val="600"/>
              </a:spcAft>
            </a:pPr>
            <a:r>
              <a:rPr lang="en-US" sz="1600">
                <a:solidFill>
                  <a:schemeClr val="tx2"/>
                </a:solidFill>
                <a:latin typeface="Arial"/>
                <a:ea typeface="Times New Roman" panose="02020603050405020304" pitchFamily="18" charset="0"/>
                <a:cs typeface="Times New Roman"/>
              </a:rPr>
              <a:t>Non-zero net AS imbalance amounts will be charged or paid to QSEs on a Load Ratio Share (LRS) basis. If the DAM award plus self-arrangement plus net trade MW amounts are exactly balanced with the RTM award MW amounts, there will be no LRS-based charges or payment </a:t>
            </a:r>
          </a:p>
          <a:p>
            <a:pPr lvl="1">
              <a:lnSpc>
                <a:spcPct val="107000"/>
              </a:lnSpc>
              <a:spcBef>
                <a:spcPts val="600"/>
              </a:spcBef>
              <a:spcAft>
                <a:spcPts val="600"/>
              </a:spcAft>
            </a:pPr>
            <a:r>
              <a:rPr lang="en-US" sz="1600">
                <a:solidFill>
                  <a:schemeClr val="tx2"/>
                </a:solidFill>
                <a:latin typeface="Arial"/>
                <a:ea typeface="Times New Roman" panose="02020603050405020304" pitchFamily="18" charset="0"/>
                <a:cs typeface="Times New Roman"/>
              </a:rPr>
              <a:t>The basis for the approach to the RTC AS imbalance calculation is the current process for energy imbalance payments and charges.</a:t>
            </a:r>
            <a:endParaRPr lang="en-US" sz="1600">
              <a:solidFill>
                <a:schemeClr val="tx2"/>
              </a:solidFill>
              <a:latin typeface="Arial"/>
              <a:cs typeface="Times New Roman"/>
            </a:endParaRPr>
          </a:p>
          <a:p>
            <a:pPr algn="just">
              <a:spcBef>
                <a:spcPts val="600"/>
              </a:spcBef>
              <a:spcAft>
                <a:spcPts val="600"/>
              </a:spcAft>
            </a:pPr>
            <a:r>
              <a:rPr lang="en-US" sz="1800">
                <a:solidFill>
                  <a:schemeClr val="tx2"/>
                </a:solidFill>
              </a:rPr>
              <a:t>No Make-Whole payment if RUC instructs Off-Line DRRS resource to come On-Line</a:t>
            </a:r>
            <a:endParaRPr lang="en-US" sz="1800">
              <a:solidFill>
                <a:schemeClr val="tx2"/>
              </a:solidFill>
              <a:cs typeface="Arial"/>
            </a:endParaRPr>
          </a:p>
          <a:p>
            <a:pPr algn="just">
              <a:spcBef>
                <a:spcPts val="600"/>
              </a:spcBef>
              <a:spcAft>
                <a:spcPts val="600"/>
              </a:spcAft>
            </a:pPr>
            <a:r>
              <a:rPr lang="en-US" sz="1800">
                <a:solidFill>
                  <a:schemeClr val="tx2"/>
                </a:solidFill>
              </a:rPr>
              <a:t>Further discussion required on RUC Capacity Short Calculation commensurate with design</a:t>
            </a:r>
            <a:endParaRPr lang="en-US" sz="1800">
              <a:solidFill>
                <a:schemeClr val="tx2"/>
              </a:solidFill>
              <a:cs typeface="Arial"/>
            </a:endParaRPr>
          </a:p>
          <a:p>
            <a:pPr algn="just">
              <a:spcBef>
                <a:spcPts val="600"/>
              </a:spcBef>
              <a:spcAft>
                <a:spcPts val="600"/>
              </a:spcAft>
            </a:pPr>
            <a:r>
              <a:rPr lang="en-US" sz="1800">
                <a:solidFill>
                  <a:schemeClr val="tx2"/>
                </a:solidFill>
              </a:rPr>
              <a:t>What additional settlement-related questions need to be considered/flagged? </a:t>
            </a:r>
            <a:endParaRPr lang="en-US" sz="1800">
              <a:solidFill>
                <a:schemeClr val="tx2"/>
              </a:solidFill>
              <a:cs typeface="Arial"/>
            </a:endParaRPr>
          </a:p>
        </p:txBody>
      </p:sp>
      <p:sp>
        <p:nvSpPr>
          <p:cNvPr id="4" name="Slide Number Placeholder 3">
            <a:extLst>
              <a:ext uri="{FF2B5EF4-FFF2-40B4-BE49-F238E27FC236}">
                <a16:creationId xmlns:a16="http://schemas.microsoft.com/office/drawing/2014/main" id="{37E9372E-8BCB-E7F6-63A4-00B8BE91EDCD}"/>
              </a:ext>
            </a:extLst>
          </p:cNvPr>
          <p:cNvSpPr>
            <a:spLocks noGrp="1"/>
          </p:cNvSpPr>
          <p:nvPr>
            <p:ph type="sldNum" sz="quarter" idx="4"/>
          </p:nvPr>
        </p:nvSpPr>
        <p:spPr/>
        <p:txBody>
          <a:bodyPr/>
          <a:lstStyle/>
          <a:p>
            <a:fld id="{1D93BD3E-1E9A-4970-A6F7-E7AC52762E0C}" type="slidenum">
              <a:rPr lang="en-US" smtClean="0"/>
              <a:pPr/>
              <a:t>20</a:t>
            </a:fld>
            <a:endParaRPr lang="en-US"/>
          </a:p>
        </p:txBody>
      </p:sp>
    </p:spTree>
    <p:extLst>
      <p:ext uri="{BB962C8B-B14F-4D97-AF65-F5344CB8AC3E}">
        <p14:creationId xmlns:p14="http://schemas.microsoft.com/office/powerpoint/2010/main" val="33832849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F25D8-9009-B217-9A25-3852C5989233}"/>
              </a:ext>
            </a:extLst>
          </p:cNvPr>
          <p:cNvSpPr>
            <a:spLocks noGrp="1"/>
          </p:cNvSpPr>
          <p:nvPr>
            <p:ph type="title"/>
          </p:nvPr>
        </p:nvSpPr>
        <p:spPr/>
        <p:txBody>
          <a:bodyPr/>
          <a:lstStyle/>
          <a:p>
            <a:r>
              <a:rPr lang="en-US"/>
              <a:t>DRRS Performance Monitoring</a:t>
            </a:r>
          </a:p>
        </p:txBody>
      </p:sp>
      <p:sp>
        <p:nvSpPr>
          <p:cNvPr id="3" name="Content Placeholder 2">
            <a:extLst>
              <a:ext uri="{FF2B5EF4-FFF2-40B4-BE49-F238E27FC236}">
                <a16:creationId xmlns:a16="http://schemas.microsoft.com/office/drawing/2014/main" id="{545CF0F6-0753-E010-F2A9-AEC129051E2D}"/>
              </a:ext>
            </a:extLst>
          </p:cNvPr>
          <p:cNvSpPr>
            <a:spLocks noGrp="1"/>
          </p:cNvSpPr>
          <p:nvPr>
            <p:ph idx="1"/>
          </p:nvPr>
        </p:nvSpPr>
        <p:spPr/>
        <p:txBody>
          <a:bodyPr lIns="274320" tIns="182880" rIns="274320" bIns="182880" anchor="t"/>
          <a:lstStyle/>
          <a:p>
            <a:pPr algn="just">
              <a:spcBef>
                <a:spcPts val="600"/>
              </a:spcBef>
              <a:spcAft>
                <a:spcPts val="600"/>
              </a:spcAft>
            </a:pPr>
            <a:r>
              <a:rPr lang="en-US">
                <a:solidFill>
                  <a:schemeClr val="tx2"/>
                </a:solidFill>
              </a:rPr>
              <a:t>Any design will need to consider performance particularly where Off-Line DRRS Resources which receive a deployment instruction appear to regularly fail to meet performance requirements</a:t>
            </a:r>
            <a:endParaRPr lang="en-US">
              <a:solidFill>
                <a:schemeClr val="tx2"/>
              </a:solidFill>
              <a:cs typeface="Arial"/>
            </a:endParaRPr>
          </a:p>
          <a:p>
            <a:pPr algn="just">
              <a:spcBef>
                <a:spcPts val="600"/>
              </a:spcBef>
              <a:spcAft>
                <a:spcPts val="600"/>
              </a:spcAft>
            </a:pPr>
            <a:r>
              <a:rPr lang="en-US">
                <a:solidFill>
                  <a:schemeClr val="tx2"/>
                </a:solidFill>
              </a:rPr>
              <a:t>Any initial feedback on performance monitoring parameters?</a:t>
            </a:r>
            <a:endParaRPr lang="en-US">
              <a:solidFill>
                <a:schemeClr val="tx2"/>
              </a:solidFill>
              <a:cs typeface="Arial"/>
            </a:endParaRPr>
          </a:p>
          <a:p>
            <a:endParaRPr lang="en-US"/>
          </a:p>
        </p:txBody>
      </p:sp>
      <p:sp>
        <p:nvSpPr>
          <p:cNvPr id="4" name="Slide Number Placeholder 3">
            <a:extLst>
              <a:ext uri="{FF2B5EF4-FFF2-40B4-BE49-F238E27FC236}">
                <a16:creationId xmlns:a16="http://schemas.microsoft.com/office/drawing/2014/main" id="{A25F4405-3324-C42D-5D8A-E8707D5419F0}"/>
              </a:ext>
            </a:extLst>
          </p:cNvPr>
          <p:cNvSpPr>
            <a:spLocks noGrp="1"/>
          </p:cNvSpPr>
          <p:nvPr>
            <p:ph type="sldNum" sz="quarter" idx="4"/>
          </p:nvPr>
        </p:nvSpPr>
        <p:spPr/>
        <p:txBody>
          <a:bodyPr/>
          <a:lstStyle/>
          <a:p>
            <a:fld id="{1D93BD3E-1E9A-4970-A6F7-E7AC52762E0C}" type="slidenum">
              <a:rPr lang="en-US" smtClean="0"/>
              <a:pPr/>
              <a:t>21</a:t>
            </a:fld>
            <a:endParaRPr lang="en-US"/>
          </a:p>
        </p:txBody>
      </p:sp>
    </p:spTree>
    <p:extLst>
      <p:ext uri="{BB962C8B-B14F-4D97-AF65-F5344CB8AC3E}">
        <p14:creationId xmlns:p14="http://schemas.microsoft.com/office/powerpoint/2010/main" val="14993971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66567-386D-2832-DB28-CF78095EB626}"/>
              </a:ext>
            </a:extLst>
          </p:cNvPr>
          <p:cNvSpPr>
            <a:spLocks noGrp="1"/>
          </p:cNvSpPr>
          <p:nvPr>
            <p:ph type="title"/>
          </p:nvPr>
        </p:nvSpPr>
        <p:spPr/>
        <p:txBody>
          <a:bodyPr/>
          <a:lstStyle/>
          <a:p>
            <a:r>
              <a:rPr lang="en-US"/>
              <a:t>DRRS Qualification Requirements</a:t>
            </a:r>
          </a:p>
        </p:txBody>
      </p:sp>
      <p:sp>
        <p:nvSpPr>
          <p:cNvPr id="3" name="Content Placeholder 2">
            <a:extLst>
              <a:ext uri="{FF2B5EF4-FFF2-40B4-BE49-F238E27FC236}">
                <a16:creationId xmlns:a16="http://schemas.microsoft.com/office/drawing/2014/main" id="{7C0927FD-9CF2-E9CF-AAAC-692D3BBA5E7A}"/>
              </a:ext>
            </a:extLst>
          </p:cNvPr>
          <p:cNvSpPr>
            <a:spLocks noGrp="1"/>
          </p:cNvSpPr>
          <p:nvPr>
            <p:ph idx="1"/>
          </p:nvPr>
        </p:nvSpPr>
        <p:spPr/>
        <p:txBody>
          <a:bodyPr/>
          <a:lstStyle/>
          <a:p>
            <a:r>
              <a:rPr lang="en-US">
                <a:solidFill>
                  <a:schemeClr val="tx2"/>
                </a:solidFill>
              </a:rPr>
              <a:t>What options exist and what issues need to be considered to determine and apply statutory qualification requirements?</a:t>
            </a:r>
            <a:endParaRPr lang="en-US">
              <a:solidFill>
                <a:schemeClr val="tx2"/>
              </a:solidFill>
              <a:cs typeface="Arial"/>
            </a:endParaRPr>
          </a:p>
          <a:p>
            <a:endParaRPr lang="en-US"/>
          </a:p>
        </p:txBody>
      </p:sp>
      <p:sp>
        <p:nvSpPr>
          <p:cNvPr id="4" name="Slide Number Placeholder 3">
            <a:extLst>
              <a:ext uri="{FF2B5EF4-FFF2-40B4-BE49-F238E27FC236}">
                <a16:creationId xmlns:a16="http://schemas.microsoft.com/office/drawing/2014/main" id="{49A67365-66F2-860F-0031-F713C5D03F5C}"/>
              </a:ext>
            </a:extLst>
          </p:cNvPr>
          <p:cNvSpPr>
            <a:spLocks noGrp="1"/>
          </p:cNvSpPr>
          <p:nvPr>
            <p:ph type="sldNum" sz="quarter" idx="4"/>
          </p:nvPr>
        </p:nvSpPr>
        <p:spPr/>
        <p:txBody>
          <a:bodyPr/>
          <a:lstStyle/>
          <a:p>
            <a:fld id="{1D93BD3E-1E9A-4970-A6F7-E7AC52762E0C}" type="slidenum">
              <a:rPr lang="en-US" smtClean="0"/>
              <a:pPr/>
              <a:t>22</a:t>
            </a:fld>
            <a:endParaRPr lang="en-US"/>
          </a:p>
        </p:txBody>
      </p:sp>
    </p:spTree>
    <p:extLst>
      <p:ext uri="{BB962C8B-B14F-4D97-AF65-F5344CB8AC3E}">
        <p14:creationId xmlns:p14="http://schemas.microsoft.com/office/powerpoint/2010/main" val="2458820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45C01-5B01-9A87-9020-0DB28D10FE60}"/>
              </a:ext>
            </a:extLst>
          </p:cNvPr>
          <p:cNvSpPr>
            <a:spLocks noGrp="1"/>
          </p:cNvSpPr>
          <p:nvPr>
            <p:ph type="title"/>
          </p:nvPr>
        </p:nvSpPr>
        <p:spPr/>
        <p:txBody>
          <a:bodyPr/>
          <a:lstStyle/>
          <a:p>
            <a:r>
              <a:rPr lang="en-US"/>
              <a:t>Next Steps</a:t>
            </a:r>
          </a:p>
        </p:txBody>
      </p:sp>
      <p:sp>
        <p:nvSpPr>
          <p:cNvPr id="3" name="Content Placeholder 2">
            <a:extLst>
              <a:ext uri="{FF2B5EF4-FFF2-40B4-BE49-F238E27FC236}">
                <a16:creationId xmlns:a16="http://schemas.microsoft.com/office/drawing/2014/main" id="{9D0B5586-8C85-7528-B002-A52D5B4BAE5F}"/>
              </a:ext>
            </a:extLst>
          </p:cNvPr>
          <p:cNvSpPr>
            <a:spLocks noGrp="1"/>
          </p:cNvSpPr>
          <p:nvPr>
            <p:ph idx="1"/>
          </p:nvPr>
        </p:nvSpPr>
        <p:spPr/>
        <p:txBody>
          <a:bodyPr/>
          <a:lstStyle/>
          <a:p>
            <a:r>
              <a:rPr lang="en-US">
                <a:solidFill>
                  <a:schemeClr val="tx2"/>
                </a:solidFill>
              </a:rPr>
              <a:t>Feedback on items discussed today</a:t>
            </a:r>
          </a:p>
          <a:p>
            <a:r>
              <a:rPr lang="en-US">
                <a:solidFill>
                  <a:schemeClr val="tx2"/>
                </a:solidFill>
              </a:rPr>
              <a:t>Feedback on focus and presentations for next workshop</a:t>
            </a:r>
          </a:p>
        </p:txBody>
      </p:sp>
      <p:sp>
        <p:nvSpPr>
          <p:cNvPr id="4" name="Slide Number Placeholder 3">
            <a:extLst>
              <a:ext uri="{FF2B5EF4-FFF2-40B4-BE49-F238E27FC236}">
                <a16:creationId xmlns:a16="http://schemas.microsoft.com/office/drawing/2014/main" id="{7A2D79B2-CC2F-296A-B335-862CFE1F8B66}"/>
              </a:ext>
            </a:extLst>
          </p:cNvPr>
          <p:cNvSpPr>
            <a:spLocks noGrp="1"/>
          </p:cNvSpPr>
          <p:nvPr>
            <p:ph type="sldNum" sz="quarter" idx="4"/>
          </p:nvPr>
        </p:nvSpPr>
        <p:spPr/>
        <p:txBody>
          <a:bodyPr/>
          <a:lstStyle/>
          <a:p>
            <a:fld id="{1D93BD3E-1E9A-4970-A6F7-E7AC52762E0C}" type="slidenum">
              <a:rPr lang="en-US" smtClean="0"/>
              <a:pPr/>
              <a:t>23</a:t>
            </a:fld>
            <a:endParaRPr lang="en-US"/>
          </a:p>
        </p:txBody>
      </p:sp>
    </p:spTree>
    <p:extLst>
      <p:ext uri="{BB962C8B-B14F-4D97-AF65-F5344CB8AC3E}">
        <p14:creationId xmlns:p14="http://schemas.microsoft.com/office/powerpoint/2010/main" val="909806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FC5FB-501E-71A2-D386-79D6FE2F09CC}"/>
              </a:ext>
            </a:extLst>
          </p:cNvPr>
          <p:cNvSpPr>
            <a:spLocks noGrp="1"/>
          </p:cNvSpPr>
          <p:nvPr>
            <p:ph type="title"/>
          </p:nvPr>
        </p:nvSpPr>
        <p:spPr/>
        <p:txBody>
          <a:bodyPr/>
          <a:lstStyle/>
          <a:p>
            <a:r>
              <a:rPr lang="en-US"/>
              <a:t>DRRS Design Recap</a:t>
            </a:r>
          </a:p>
        </p:txBody>
      </p:sp>
      <p:sp>
        <p:nvSpPr>
          <p:cNvPr id="3" name="Content Placeholder 2">
            <a:extLst>
              <a:ext uri="{FF2B5EF4-FFF2-40B4-BE49-F238E27FC236}">
                <a16:creationId xmlns:a16="http://schemas.microsoft.com/office/drawing/2014/main" id="{C4937F68-9390-3DAD-A7F0-9A135C485B85}"/>
              </a:ext>
            </a:extLst>
          </p:cNvPr>
          <p:cNvSpPr>
            <a:spLocks noGrp="1"/>
          </p:cNvSpPr>
          <p:nvPr>
            <p:ph idx="1"/>
          </p:nvPr>
        </p:nvSpPr>
        <p:spPr/>
        <p:txBody>
          <a:bodyPr lIns="274320" tIns="182880" rIns="274320" bIns="182880" anchor="t"/>
          <a:lstStyle/>
          <a:p>
            <a:r>
              <a:rPr lang="en-US" sz="2000">
                <a:solidFill>
                  <a:schemeClr val="tx2"/>
                </a:solidFill>
              </a:rPr>
              <a:t>Through 2024 and the beginning of 2025, ERCOT and stakeholders have been developing the concept of DRRS as an Ancillary Service.</a:t>
            </a:r>
            <a:endParaRPr lang="en-US" sz="2000">
              <a:solidFill>
                <a:schemeClr val="tx2"/>
              </a:solidFill>
              <a:cs typeface="Arial"/>
            </a:endParaRPr>
          </a:p>
          <a:p>
            <a:r>
              <a:rPr lang="en-US" sz="2000">
                <a:solidFill>
                  <a:schemeClr val="tx2"/>
                </a:solidFill>
              </a:rPr>
              <a:t>NPRR1235 had been the primary vehicle for specifying how the attributes specified in PURA </a:t>
            </a:r>
            <a:r>
              <a:rPr lang="en-US">
                <a:solidFill>
                  <a:schemeClr val="tx2"/>
                </a:solidFill>
                <a:ea typeface="+mn-lt"/>
                <a:cs typeface="+mn-lt"/>
              </a:rPr>
              <a:t>§</a:t>
            </a:r>
            <a:r>
              <a:rPr lang="en-US">
                <a:solidFill>
                  <a:schemeClr val="tx2"/>
                </a:solidFill>
              </a:rPr>
              <a:t> </a:t>
            </a:r>
            <a:r>
              <a:rPr lang="en-US" sz="2000">
                <a:solidFill>
                  <a:schemeClr val="tx2"/>
                </a:solidFill>
              </a:rPr>
              <a:t>39.159(d) and other design elements will be incorporated in the Protocols.</a:t>
            </a:r>
            <a:endParaRPr lang="en-US" sz="2000">
              <a:solidFill>
                <a:schemeClr val="tx2"/>
              </a:solidFill>
              <a:cs typeface="Arial"/>
            </a:endParaRPr>
          </a:p>
          <a:p>
            <a:r>
              <a:rPr lang="en-US">
                <a:solidFill>
                  <a:schemeClr val="tx2"/>
                </a:solidFill>
              </a:rPr>
              <a:t>Continued discussion on whether DRRS should be designed to meet operational uncertainty needs as well as be designed to incentivize additional resource adequacy.</a:t>
            </a:r>
            <a:endParaRPr lang="en-US">
              <a:solidFill>
                <a:schemeClr val="tx2"/>
              </a:solidFill>
              <a:cs typeface="Arial"/>
            </a:endParaRPr>
          </a:p>
          <a:p>
            <a:pPr lvl="1"/>
            <a:r>
              <a:rPr lang="en-US">
                <a:solidFill>
                  <a:schemeClr val="tx2"/>
                </a:solidFill>
              </a:rPr>
              <a:t>At the December 19, 2024 Open Meeting, the PUCT encouraged ERCOT to pursue a design for DRRS that addresses operational forecast uncertainty while preserving optionality in the design to allow for future market development for resource adequacy.</a:t>
            </a:r>
            <a:endParaRPr lang="en-US" sz="1800">
              <a:solidFill>
                <a:schemeClr val="tx2"/>
              </a:solidFill>
              <a:cs typeface="Arial"/>
            </a:endParaRPr>
          </a:p>
          <a:p>
            <a:r>
              <a:rPr lang="en-US">
                <a:solidFill>
                  <a:schemeClr val="tx2"/>
                </a:solidFill>
              </a:rPr>
              <a:t>At SAWG meetings throughout the fall, ERCOT and other stakeholders expressed concern about the impact on effective price formation that would be seen if NPRR1235 was given a further resource adequacy mandate through increased procurement quantities.</a:t>
            </a:r>
            <a:endParaRPr lang="en-US">
              <a:solidFill>
                <a:schemeClr val="tx2"/>
              </a:solidFill>
              <a:cs typeface="Arial"/>
            </a:endParaRPr>
          </a:p>
          <a:p>
            <a:r>
              <a:rPr lang="en-US">
                <a:solidFill>
                  <a:schemeClr val="tx2"/>
                </a:solidFill>
              </a:rPr>
              <a:t>In November, ERCOT presented and asked for stakeholder feedback on two high-level design concepts for DRRS that could achieve its operational mandate with future flexibility</a:t>
            </a:r>
            <a:endParaRPr lang="en-US">
              <a:solidFill>
                <a:schemeClr val="tx2"/>
              </a:solidFill>
              <a:cs typeface="Arial"/>
            </a:endParaRPr>
          </a:p>
          <a:p>
            <a:r>
              <a:rPr lang="en-US">
                <a:solidFill>
                  <a:schemeClr val="tx2"/>
                </a:solidFill>
              </a:rPr>
              <a:t>Additional conceptual designs from IMM and Hunt Energy Network reviewed at January 2025 SAWG</a:t>
            </a:r>
            <a:endParaRPr lang="en-US">
              <a:solidFill>
                <a:schemeClr val="tx2"/>
              </a:solidFill>
              <a:cs typeface="Arial"/>
            </a:endParaRPr>
          </a:p>
          <a:p>
            <a:endParaRPr lang="en-US"/>
          </a:p>
        </p:txBody>
      </p:sp>
      <p:sp>
        <p:nvSpPr>
          <p:cNvPr id="4" name="Slide Number Placeholder 3">
            <a:extLst>
              <a:ext uri="{FF2B5EF4-FFF2-40B4-BE49-F238E27FC236}">
                <a16:creationId xmlns:a16="http://schemas.microsoft.com/office/drawing/2014/main" id="{158FD622-F230-7218-6B9E-E0E84B312DA2}"/>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514775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0712B-E3F6-975C-E97A-CBCC2DEAA83C}"/>
              </a:ext>
            </a:extLst>
          </p:cNvPr>
          <p:cNvSpPr>
            <a:spLocks noGrp="1"/>
          </p:cNvSpPr>
          <p:nvPr>
            <p:ph type="title"/>
          </p:nvPr>
        </p:nvSpPr>
        <p:spPr/>
        <p:txBody>
          <a:bodyPr lIns="91440" tIns="45720" rIns="91440" bIns="45720" anchor="t"/>
          <a:lstStyle/>
          <a:p>
            <a:r>
              <a:rPr lang="en-US"/>
              <a:t>DRRS Design Recap – Stakeholder Feedback</a:t>
            </a:r>
          </a:p>
        </p:txBody>
      </p:sp>
      <p:sp>
        <p:nvSpPr>
          <p:cNvPr id="3" name="Content Placeholder 2">
            <a:extLst>
              <a:ext uri="{FF2B5EF4-FFF2-40B4-BE49-F238E27FC236}">
                <a16:creationId xmlns:a16="http://schemas.microsoft.com/office/drawing/2014/main" id="{EC8F2FDC-E884-C346-5D7D-57484C588ABB}"/>
              </a:ext>
            </a:extLst>
          </p:cNvPr>
          <p:cNvSpPr>
            <a:spLocks noGrp="1"/>
          </p:cNvSpPr>
          <p:nvPr>
            <p:ph idx="1"/>
          </p:nvPr>
        </p:nvSpPr>
        <p:spPr/>
        <p:txBody>
          <a:bodyPr lIns="274320" tIns="182880" rIns="274320" bIns="182880" anchor="t"/>
          <a:lstStyle/>
          <a:p>
            <a:r>
              <a:rPr lang="en-US">
                <a:solidFill>
                  <a:schemeClr val="tx2"/>
                </a:solidFill>
              </a:rPr>
              <a:t>Overall, stakeholders will need more detail on each of the design concepts to provide further feedback and ultimately express a preference</a:t>
            </a:r>
          </a:p>
          <a:p>
            <a:r>
              <a:rPr lang="en-US">
                <a:solidFill>
                  <a:schemeClr val="tx2"/>
                </a:solidFill>
              </a:rPr>
              <a:t>A common theme to the feedback was the importance of </a:t>
            </a:r>
            <a:r>
              <a:rPr lang="en-US" b="1">
                <a:solidFill>
                  <a:schemeClr val="tx2"/>
                </a:solidFill>
              </a:rPr>
              <a:t>ensuring appropriate real-time outcomes while addressing the statutory language.  </a:t>
            </a:r>
            <a:r>
              <a:rPr lang="en-US">
                <a:solidFill>
                  <a:schemeClr val="tx2"/>
                </a:solidFill>
              </a:rPr>
              <a:t>This will be a focus today.</a:t>
            </a:r>
            <a:endParaRPr lang="en-US" b="1">
              <a:solidFill>
                <a:schemeClr val="tx2"/>
              </a:solidFill>
            </a:endParaRPr>
          </a:p>
          <a:p>
            <a:pPr lvl="2"/>
            <a:endParaRPr lang="en-US"/>
          </a:p>
          <a:p>
            <a:pPr lvl="2"/>
            <a:endParaRPr lang="en-US"/>
          </a:p>
          <a:p>
            <a:pPr lvl="2"/>
            <a:endParaRPr lang="en-US"/>
          </a:p>
          <a:p>
            <a:pPr lvl="1"/>
            <a:endParaRPr lang="en-US"/>
          </a:p>
          <a:p>
            <a:pPr lvl="1"/>
            <a:endParaRPr lang="en-US"/>
          </a:p>
        </p:txBody>
      </p:sp>
      <p:sp>
        <p:nvSpPr>
          <p:cNvPr id="4" name="Slide Number Placeholder 3">
            <a:extLst>
              <a:ext uri="{FF2B5EF4-FFF2-40B4-BE49-F238E27FC236}">
                <a16:creationId xmlns:a16="http://schemas.microsoft.com/office/drawing/2014/main" id="{A6449C9F-9BF2-EF1A-16F5-CC1A05B4D52A}"/>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357989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AABFB-067A-F812-305D-48911AAA26FD}"/>
              </a:ext>
            </a:extLst>
          </p:cNvPr>
          <p:cNvSpPr>
            <a:spLocks noGrp="1"/>
          </p:cNvSpPr>
          <p:nvPr>
            <p:ph type="title"/>
          </p:nvPr>
        </p:nvSpPr>
        <p:spPr/>
        <p:txBody>
          <a:bodyPr/>
          <a:lstStyle/>
          <a:p>
            <a:r>
              <a:rPr lang="en-US"/>
              <a:t>Purpose</a:t>
            </a:r>
          </a:p>
        </p:txBody>
      </p:sp>
      <p:sp>
        <p:nvSpPr>
          <p:cNvPr id="3" name="Content Placeholder 2">
            <a:extLst>
              <a:ext uri="{FF2B5EF4-FFF2-40B4-BE49-F238E27FC236}">
                <a16:creationId xmlns:a16="http://schemas.microsoft.com/office/drawing/2014/main" id="{5450D59F-1933-009A-0077-2F267D648C0B}"/>
              </a:ext>
            </a:extLst>
          </p:cNvPr>
          <p:cNvSpPr>
            <a:spLocks noGrp="1"/>
          </p:cNvSpPr>
          <p:nvPr>
            <p:ph idx="1"/>
          </p:nvPr>
        </p:nvSpPr>
        <p:spPr/>
        <p:txBody>
          <a:bodyPr lIns="274320" tIns="182880" rIns="274320" bIns="182880" anchor="t"/>
          <a:lstStyle/>
          <a:p>
            <a:pPr>
              <a:spcBef>
                <a:spcPts val="600"/>
              </a:spcBef>
              <a:spcAft>
                <a:spcPts val="600"/>
              </a:spcAft>
            </a:pPr>
            <a:r>
              <a:rPr lang="en-US" dirty="0">
                <a:solidFill>
                  <a:schemeClr val="tx2"/>
                </a:solidFill>
              </a:rPr>
              <a:t>Focus of this workshop is on procurement and deployment of DRRS with a focus on real-time issues and considerations</a:t>
            </a:r>
            <a:endParaRPr lang="en-US" dirty="0">
              <a:solidFill>
                <a:schemeClr val="tx2"/>
              </a:solidFill>
              <a:cs typeface="Arial"/>
            </a:endParaRPr>
          </a:p>
          <a:p>
            <a:pPr>
              <a:spcBef>
                <a:spcPts val="600"/>
              </a:spcBef>
              <a:spcAft>
                <a:spcPts val="600"/>
              </a:spcAft>
            </a:pPr>
            <a:r>
              <a:rPr lang="en-US" dirty="0">
                <a:solidFill>
                  <a:schemeClr val="tx2"/>
                </a:solidFill>
              </a:rPr>
              <a:t>This presentation will not be an in-depth review of individual design options and consideration</a:t>
            </a:r>
            <a:endParaRPr lang="en-US" dirty="0">
              <a:solidFill>
                <a:schemeClr val="tx2"/>
              </a:solidFill>
              <a:cs typeface="Arial"/>
            </a:endParaRPr>
          </a:p>
          <a:p>
            <a:pPr lvl="1">
              <a:spcBef>
                <a:spcPts val="600"/>
              </a:spcBef>
              <a:spcAft>
                <a:spcPts val="600"/>
              </a:spcAft>
            </a:pPr>
            <a:r>
              <a:rPr lang="en-US" dirty="0">
                <a:solidFill>
                  <a:schemeClr val="tx2"/>
                </a:solidFill>
              </a:rPr>
              <a:t>Detailed design options and discussions will be the focus of a future workshop</a:t>
            </a:r>
            <a:endParaRPr lang="en-US" dirty="0">
              <a:solidFill>
                <a:schemeClr val="tx2"/>
              </a:solidFill>
              <a:cs typeface="Arial"/>
            </a:endParaRPr>
          </a:p>
          <a:p>
            <a:pPr>
              <a:spcBef>
                <a:spcPts val="600"/>
              </a:spcBef>
              <a:spcAft>
                <a:spcPts val="600"/>
              </a:spcAft>
            </a:pPr>
            <a:r>
              <a:rPr lang="en-US" dirty="0">
                <a:solidFill>
                  <a:schemeClr val="tx2"/>
                </a:solidFill>
              </a:rPr>
              <a:t>Next slides will use DRRS statute as the basis to identify constraints that need to be accounted for in any DRRS design</a:t>
            </a:r>
            <a:endParaRPr lang="en-US" dirty="0">
              <a:solidFill>
                <a:schemeClr val="tx2"/>
              </a:solidFill>
              <a:cs typeface="Arial"/>
            </a:endParaRPr>
          </a:p>
          <a:p>
            <a:pPr lvl="1">
              <a:spcBef>
                <a:spcPts val="600"/>
              </a:spcBef>
              <a:spcAft>
                <a:spcPts val="600"/>
              </a:spcAft>
            </a:pPr>
            <a:r>
              <a:rPr lang="en-US" dirty="0">
                <a:solidFill>
                  <a:schemeClr val="tx2"/>
                </a:solidFill>
              </a:rPr>
              <a:t>What are statutory requirements?</a:t>
            </a:r>
            <a:endParaRPr lang="en-US" dirty="0">
              <a:solidFill>
                <a:schemeClr val="tx2"/>
              </a:solidFill>
              <a:cs typeface="Arial"/>
            </a:endParaRPr>
          </a:p>
          <a:p>
            <a:pPr lvl="1">
              <a:spcBef>
                <a:spcPts val="600"/>
              </a:spcBef>
              <a:spcAft>
                <a:spcPts val="600"/>
              </a:spcAft>
            </a:pPr>
            <a:r>
              <a:rPr lang="en-US" dirty="0">
                <a:solidFill>
                  <a:schemeClr val="tx2"/>
                </a:solidFill>
              </a:rPr>
              <a:t>What constraints does this create in the design of DRRS?</a:t>
            </a:r>
            <a:endParaRPr lang="en-US" dirty="0">
              <a:solidFill>
                <a:schemeClr val="tx2"/>
              </a:solidFill>
              <a:cs typeface="Arial"/>
            </a:endParaRPr>
          </a:p>
          <a:p>
            <a:pPr lvl="1">
              <a:spcBef>
                <a:spcPts val="600"/>
              </a:spcBef>
              <a:spcAft>
                <a:spcPts val="600"/>
              </a:spcAft>
            </a:pPr>
            <a:r>
              <a:rPr lang="en-US" dirty="0">
                <a:solidFill>
                  <a:schemeClr val="tx2"/>
                </a:solidFill>
              </a:rPr>
              <a:t>What options are available within these constraints and how do they apply to different timeframes and Resource types (e.g., On-Line and Off-Line)?</a:t>
            </a:r>
            <a:endParaRPr lang="en-US" dirty="0">
              <a:solidFill>
                <a:schemeClr val="tx2"/>
              </a:solidFill>
              <a:cs typeface="Arial"/>
            </a:endParaRPr>
          </a:p>
          <a:p>
            <a:pPr>
              <a:spcBef>
                <a:spcPts val="600"/>
              </a:spcBef>
              <a:spcAft>
                <a:spcPts val="600"/>
              </a:spcAft>
            </a:pPr>
            <a:endParaRPr lang="en-US" dirty="0">
              <a:solidFill>
                <a:schemeClr val="tx2"/>
              </a:solidFill>
            </a:endParaRPr>
          </a:p>
        </p:txBody>
      </p:sp>
      <p:sp>
        <p:nvSpPr>
          <p:cNvPr id="4" name="Slide Number Placeholder 3">
            <a:extLst>
              <a:ext uri="{FF2B5EF4-FFF2-40B4-BE49-F238E27FC236}">
                <a16:creationId xmlns:a16="http://schemas.microsoft.com/office/drawing/2014/main" id="{B18789E1-8DF4-317B-6635-87AE7D273E3F}"/>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373498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748" y="706984"/>
            <a:ext cx="10710109" cy="5368089"/>
          </a:xfrm>
        </p:spPr>
        <p:txBody>
          <a:bodyPr lIns="274320" tIns="182880" rIns="274320" bIns="182880" anchor="t"/>
          <a:lstStyle/>
          <a:p>
            <a:pPr marL="0" indent="0" algn="just">
              <a:spcBef>
                <a:spcPts val="0"/>
              </a:spcBef>
              <a:spcAft>
                <a:spcPts val="1200"/>
              </a:spcAft>
              <a:buNone/>
            </a:pPr>
            <a:r>
              <a:rPr lang="en-US" sz="1800">
                <a:solidFill>
                  <a:schemeClr val="tx2"/>
                </a:solidFill>
              </a:rPr>
              <a:t>The impetus for developing DRRS comes from Public Utility Regulatory Act (PURA</a:t>
            </a:r>
            <a:r>
              <a:rPr lang="en-US" sz="1800">
                <a:solidFill>
                  <a:schemeClr val="tx2"/>
                </a:solidFill>
                <a:ea typeface="+mn-lt"/>
                <a:cs typeface="+mn-lt"/>
              </a:rPr>
              <a:t>) §</a:t>
            </a:r>
            <a:r>
              <a:rPr lang="en-US" sz="1800">
                <a:solidFill>
                  <a:schemeClr val="tx2"/>
                </a:solidFill>
              </a:rPr>
              <a:t> 39.159(d)-(e):</a:t>
            </a:r>
            <a:endParaRPr lang="en-US">
              <a:solidFill>
                <a:schemeClr val="tx2"/>
              </a:solidFill>
              <a:cs typeface="Arial"/>
            </a:endParaRPr>
          </a:p>
          <a:p>
            <a:pPr marL="457200" indent="-457200" algn="just">
              <a:spcBef>
                <a:spcPts val="0"/>
              </a:spcBef>
              <a:spcAft>
                <a:spcPts val="1200"/>
              </a:spcAft>
              <a:buNone/>
            </a:pPr>
            <a:r>
              <a:rPr lang="en-US" sz="1800">
                <a:solidFill>
                  <a:schemeClr val="tx2"/>
                </a:solidFill>
              </a:rPr>
              <a:t>(d)  The commission shall require the independent organization certified under Section 39.151 for the ERCOT power region to develop and implement an ancillary services program to procure dispatchable reliability reserve services on a day-ahead and real-time basis to account for market uncertainty. Under the required program, the independent organization shall:</a:t>
            </a:r>
            <a:endParaRPr lang="en-US" sz="1800">
              <a:solidFill>
                <a:schemeClr val="tx2"/>
              </a:solidFill>
              <a:cs typeface="Arial"/>
            </a:endParaRPr>
          </a:p>
          <a:p>
            <a:pPr marL="746125" lvl="1" indent="-346075" algn="just">
              <a:spcBef>
                <a:spcPts val="0"/>
              </a:spcBef>
              <a:spcAft>
                <a:spcPts val="1200"/>
              </a:spcAft>
              <a:buAutoNum type="arabicParenR"/>
            </a:pPr>
            <a:r>
              <a:rPr lang="en-US" sz="1600"/>
              <a:t> determine the quantity of services necessary based on historical variations in generation availability for each season based on a targeted reliability standard or goal, including intermittency of non-dispatchable generation facilities and forced outage rates, for dispatchable generation facilities;</a:t>
            </a:r>
            <a:endParaRPr lang="en-US">
              <a:cs typeface="Arial"/>
            </a:endParaRPr>
          </a:p>
          <a:p>
            <a:pPr marL="746125" lvl="1" indent="-346075" algn="just">
              <a:spcBef>
                <a:spcPts val="0"/>
              </a:spcBef>
              <a:spcAft>
                <a:spcPts val="1200"/>
              </a:spcAft>
              <a:buAutoNum type="arabicParenR"/>
            </a:pPr>
            <a:r>
              <a:rPr lang="en-US" sz="1600"/>
              <a:t> develop criteria for resource participation that require a resource to:</a:t>
            </a:r>
            <a:endParaRPr lang="en-US" sz="1600">
              <a:cs typeface="Arial"/>
            </a:endParaRPr>
          </a:p>
          <a:p>
            <a:pPr marL="1146175" lvl="2" indent="-346075" algn="just">
              <a:spcBef>
                <a:spcPts val="0"/>
              </a:spcBef>
              <a:spcAft>
                <a:spcPts val="1200"/>
              </a:spcAft>
              <a:buAutoNum type="alphaUcPeriod"/>
            </a:pPr>
            <a:r>
              <a:rPr lang="en-US" sz="1400"/>
              <a:t> be capable of running for at least four hours at the resource's high sustained limit;</a:t>
            </a:r>
            <a:endParaRPr lang="en-US" sz="1800">
              <a:cs typeface="Arial"/>
            </a:endParaRPr>
          </a:p>
          <a:p>
            <a:pPr marL="1146175" lvl="2" indent="-346075" algn="just">
              <a:spcBef>
                <a:spcPts val="0"/>
              </a:spcBef>
              <a:spcAft>
                <a:spcPts val="1200"/>
              </a:spcAft>
              <a:buAutoNum type="alphaUcPeriod"/>
            </a:pPr>
            <a:r>
              <a:rPr lang="en-US" sz="1400"/>
              <a:t>be online and dispatchable not more than two hours after being called on for deployment; and</a:t>
            </a:r>
            <a:endParaRPr lang="en-US" sz="1400">
              <a:cs typeface="Arial"/>
            </a:endParaRPr>
          </a:p>
          <a:p>
            <a:pPr marL="1146175" lvl="2" indent="-346075" algn="just">
              <a:spcBef>
                <a:spcPts val="0"/>
              </a:spcBef>
              <a:spcAft>
                <a:spcPts val="1200"/>
              </a:spcAft>
              <a:buAutoNum type="alphaUcPeriod"/>
            </a:pPr>
            <a:r>
              <a:rPr lang="en-US" sz="1400"/>
              <a:t>have the dispatchable flexibility to address inter-hour operational challenges; and</a:t>
            </a:r>
            <a:endParaRPr lang="en-US" sz="1400">
              <a:cs typeface="Arial"/>
            </a:endParaRPr>
          </a:p>
          <a:p>
            <a:pPr marL="746125" lvl="1" indent="-346075" algn="just">
              <a:spcBef>
                <a:spcPts val="0"/>
              </a:spcBef>
              <a:spcAft>
                <a:spcPts val="1200"/>
              </a:spcAft>
              <a:buAutoNum type="arabicParenR"/>
            </a:pPr>
            <a:r>
              <a:rPr lang="en-US" sz="1600">
                <a:highlight>
                  <a:srgbClr val="FFFF00"/>
                </a:highlight>
              </a:rPr>
              <a:t> reduce the amount of reliability unit commitment by the amount of dispatchable reliability reserve services procured under this section.</a:t>
            </a:r>
            <a:endParaRPr lang="en-US">
              <a:highlight>
                <a:srgbClr val="FFFF00"/>
              </a:highlight>
              <a:cs typeface="Arial"/>
            </a:endParaRPr>
          </a:p>
        </p:txBody>
      </p:sp>
      <p:sp>
        <p:nvSpPr>
          <p:cNvPr id="2" name="Title 1"/>
          <p:cNvSpPr>
            <a:spLocks noGrp="1"/>
          </p:cNvSpPr>
          <p:nvPr>
            <p:ph type="title"/>
          </p:nvPr>
        </p:nvSpPr>
        <p:spPr>
          <a:xfrm>
            <a:off x="571500" y="303840"/>
            <a:ext cx="8458200" cy="518318"/>
          </a:xfrm>
        </p:spPr>
        <p:txBody>
          <a:bodyPr/>
          <a:lstStyle/>
          <a:p>
            <a:r>
              <a:rPr lang="en-US" b="1">
                <a:solidFill>
                  <a:schemeClr val="accent1"/>
                </a:solidFill>
              </a:rPr>
              <a:t>DRRS Statutory Requirements</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36897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34C9DC0-FC6E-B45A-5E2B-40720907ECD5}"/>
              </a:ext>
            </a:extLst>
          </p:cNvPr>
          <p:cNvSpPr>
            <a:spLocks noGrp="1"/>
          </p:cNvSpPr>
          <p:nvPr>
            <p:ph type="sldNum" sz="quarter" idx="11"/>
          </p:nvPr>
        </p:nvSpPr>
        <p:spPr/>
        <p:txBody>
          <a:bodyPr/>
          <a:lstStyle/>
          <a:p>
            <a:fld id="{1D93BD3E-1E9A-4970-A6F7-E7AC52762E0C}" type="slidenum">
              <a:rPr lang="en-US" smtClean="0"/>
              <a:pPr/>
              <a:t>7</a:t>
            </a:fld>
            <a:endParaRPr lang="en-US"/>
          </a:p>
        </p:txBody>
      </p:sp>
      <p:sp>
        <p:nvSpPr>
          <p:cNvPr id="7" name="Content Placeholder 6">
            <a:extLst>
              <a:ext uri="{FF2B5EF4-FFF2-40B4-BE49-F238E27FC236}">
                <a16:creationId xmlns:a16="http://schemas.microsoft.com/office/drawing/2014/main" id="{E829669D-FDFD-7608-2E29-F10DA1E1D2D7}"/>
              </a:ext>
            </a:extLst>
          </p:cNvPr>
          <p:cNvSpPr>
            <a:spLocks noGrp="1"/>
          </p:cNvSpPr>
          <p:nvPr>
            <p:ph sz="half" idx="2"/>
          </p:nvPr>
        </p:nvSpPr>
        <p:spPr>
          <a:xfrm>
            <a:off x="507331" y="900364"/>
            <a:ext cx="10876547" cy="1630679"/>
          </a:xfrm>
        </p:spPr>
        <p:txBody>
          <a:bodyPr lIns="91440" tIns="45720" rIns="91440" bIns="45720" anchor="t"/>
          <a:lstStyle/>
          <a:p>
            <a:pPr>
              <a:spcBef>
                <a:spcPts val="600"/>
              </a:spcBef>
              <a:spcAft>
                <a:spcPts val="600"/>
              </a:spcAft>
            </a:pPr>
            <a:r>
              <a:rPr lang="en-US" sz="2000"/>
              <a:t>Reliability Unit Commitment (RUC)</a:t>
            </a:r>
          </a:p>
          <a:p>
            <a:pPr lvl="1" algn="just">
              <a:spcBef>
                <a:spcPts val="600"/>
              </a:spcBef>
              <a:spcAft>
                <a:spcPts val="600"/>
              </a:spcAft>
            </a:pPr>
            <a:r>
              <a:rPr lang="en-US" sz="2000" kern="100">
                <a:solidFill>
                  <a:schemeClr val="tx2"/>
                </a:solidFill>
                <a:ea typeface="Aptos" panose="020B0004020202020204" pitchFamily="34" charset="0"/>
                <a:cs typeface="Times New Roman"/>
              </a:rPr>
              <a:t>Purpose: Ensure</a:t>
            </a:r>
            <a:r>
              <a:rPr lang="en-US" sz="2000" kern="100">
                <a:solidFill>
                  <a:schemeClr val="tx2"/>
                </a:solidFill>
                <a:effectLst/>
                <a:ea typeface="Aptos" panose="020B0004020202020204" pitchFamily="34" charset="0"/>
                <a:cs typeface="Times New Roman"/>
              </a:rPr>
              <a:t> that enough Resource capacity is committed to reliably serve the forecasted Load on the ERCOT System and meet Ancillar</a:t>
            </a:r>
            <a:r>
              <a:rPr lang="en-US" sz="2000" kern="100">
                <a:solidFill>
                  <a:schemeClr val="tx2"/>
                </a:solidFill>
                <a:ea typeface="Aptos" panose="020B0004020202020204" pitchFamily="34" charset="0"/>
                <a:cs typeface="Times New Roman"/>
              </a:rPr>
              <a:t>y Service capability needs over a multi-hour time horizon</a:t>
            </a:r>
          </a:p>
          <a:p>
            <a:pPr lvl="1" algn="just">
              <a:spcBef>
                <a:spcPts val="600"/>
              </a:spcBef>
              <a:spcAft>
                <a:spcPts val="600"/>
              </a:spcAft>
            </a:pPr>
            <a:r>
              <a:rPr lang="en-US" sz="2000" kern="100">
                <a:solidFill>
                  <a:schemeClr val="tx2"/>
                </a:solidFill>
                <a:ea typeface="Aptos" panose="020B0004020202020204" pitchFamily="34" charset="0"/>
                <a:cs typeface="Times New Roman"/>
              </a:rPr>
              <a:t>Timeline: For a given Operating Hour, RUC processes start from Day-Ahead RUC (DRUC) and each Hourly RUC (HRUC) runs ~60 minutes before the Operating Hour</a:t>
            </a:r>
            <a:endParaRPr lang="en-US" sz="2000" kern="100">
              <a:solidFill>
                <a:schemeClr val="tx2"/>
              </a:solidFill>
              <a:effectLst/>
              <a:ea typeface="Aptos" panose="020B0004020202020204" pitchFamily="34" charset="0"/>
              <a:cs typeface="Times New Roman"/>
            </a:endParaRPr>
          </a:p>
        </p:txBody>
      </p:sp>
      <p:sp>
        <p:nvSpPr>
          <p:cNvPr id="6" name="Title 5">
            <a:extLst>
              <a:ext uri="{FF2B5EF4-FFF2-40B4-BE49-F238E27FC236}">
                <a16:creationId xmlns:a16="http://schemas.microsoft.com/office/drawing/2014/main" id="{5E7B4EA9-7B78-B205-8A1A-BDD9D4FA1568}"/>
              </a:ext>
            </a:extLst>
          </p:cNvPr>
          <p:cNvSpPr>
            <a:spLocks noGrp="1"/>
          </p:cNvSpPr>
          <p:nvPr>
            <p:ph type="title"/>
          </p:nvPr>
        </p:nvSpPr>
        <p:spPr/>
        <p:txBody>
          <a:bodyPr/>
          <a:lstStyle/>
          <a:p>
            <a:r>
              <a:rPr lang="en-US"/>
              <a:t>RUC Overview</a:t>
            </a:r>
          </a:p>
        </p:txBody>
      </p:sp>
      <p:pic>
        <p:nvPicPr>
          <p:cNvPr id="9" name="Content Placeholder 7" descr="Timeline&#10;&#10;Description automatically generated">
            <a:extLst>
              <a:ext uri="{FF2B5EF4-FFF2-40B4-BE49-F238E27FC236}">
                <a16:creationId xmlns:a16="http://schemas.microsoft.com/office/drawing/2014/main" id="{30628918-D30C-9DD1-A306-399783D4E746}"/>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103007" y="3304033"/>
            <a:ext cx="7821391" cy="3042282"/>
          </a:xfrm>
        </p:spPr>
      </p:pic>
    </p:spTree>
    <p:extLst>
      <p:ext uri="{BB962C8B-B14F-4D97-AF65-F5344CB8AC3E}">
        <p14:creationId xmlns:p14="http://schemas.microsoft.com/office/powerpoint/2010/main" val="3925606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6F886-302A-ECA3-299D-64F49927E5F6}"/>
              </a:ext>
            </a:extLst>
          </p:cNvPr>
          <p:cNvSpPr>
            <a:spLocks noGrp="1"/>
          </p:cNvSpPr>
          <p:nvPr>
            <p:ph type="title"/>
          </p:nvPr>
        </p:nvSpPr>
        <p:spPr/>
        <p:txBody>
          <a:bodyPr lIns="91440" tIns="45720" rIns="91440" bIns="45720" anchor="t"/>
          <a:lstStyle/>
          <a:p>
            <a:r>
              <a:rPr lang="en-US"/>
              <a:t>PURA </a:t>
            </a:r>
            <a:r>
              <a:rPr lang="en-US">
                <a:solidFill>
                  <a:srgbClr val="00AEC7"/>
                </a:solidFill>
              </a:rPr>
              <a:t>§</a:t>
            </a:r>
            <a:r>
              <a:rPr lang="en-US"/>
              <a:t> 39.159(d)(3) </a:t>
            </a:r>
          </a:p>
        </p:txBody>
      </p:sp>
      <p:sp>
        <p:nvSpPr>
          <p:cNvPr id="3" name="Content Placeholder 2">
            <a:extLst>
              <a:ext uri="{FF2B5EF4-FFF2-40B4-BE49-F238E27FC236}">
                <a16:creationId xmlns:a16="http://schemas.microsoft.com/office/drawing/2014/main" id="{E638CDA5-1F00-4E9F-293D-F79F5123E858}"/>
              </a:ext>
            </a:extLst>
          </p:cNvPr>
          <p:cNvSpPr>
            <a:spLocks noGrp="1"/>
          </p:cNvSpPr>
          <p:nvPr>
            <p:ph idx="1"/>
          </p:nvPr>
        </p:nvSpPr>
        <p:spPr>
          <a:xfrm>
            <a:off x="406400" y="679705"/>
            <a:ext cx="11379200" cy="5280822"/>
          </a:xfrm>
        </p:spPr>
        <p:txBody>
          <a:bodyPr lIns="274320" tIns="182880" rIns="274320" bIns="182880" anchor="t"/>
          <a:lstStyle/>
          <a:p>
            <a:pPr marL="0" indent="0">
              <a:buNone/>
            </a:pPr>
            <a:endParaRPr lang="en-US" sz="2000" i="1"/>
          </a:p>
          <a:p>
            <a:pPr algn="just">
              <a:spcBef>
                <a:spcPts val="600"/>
              </a:spcBef>
              <a:spcAft>
                <a:spcPts val="600"/>
              </a:spcAft>
            </a:pPr>
            <a:r>
              <a:rPr lang="en-US" sz="1800" b="1">
                <a:solidFill>
                  <a:schemeClr val="tx2"/>
                </a:solidFill>
              </a:rPr>
              <a:t>Constraint</a:t>
            </a:r>
            <a:r>
              <a:rPr lang="en-US" sz="1800">
                <a:solidFill>
                  <a:schemeClr val="tx2"/>
                </a:solidFill>
              </a:rPr>
              <a:t>: To satisfy this statutory requirement decisions to deploy Off-Line DRRS must be made no later than when the commitment determinations of other OFF Resources are evaluated by RUC</a:t>
            </a:r>
            <a:endParaRPr lang="en-US" sz="1800">
              <a:solidFill>
                <a:schemeClr val="tx2"/>
              </a:solidFill>
              <a:cs typeface="Arial"/>
            </a:endParaRPr>
          </a:p>
          <a:p>
            <a:pPr lvl="1" algn="just">
              <a:spcBef>
                <a:spcPts val="600"/>
              </a:spcBef>
              <a:spcAft>
                <a:spcPts val="600"/>
              </a:spcAft>
            </a:pPr>
            <a:r>
              <a:rPr lang="en-US" sz="1600">
                <a:solidFill>
                  <a:schemeClr val="tx2"/>
                </a:solidFill>
              </a:rPr>
              <a:t>Must respect the ramp eligibility/limitations of Off-Line DRRS Resources, i.e., PURA § 39.159(d)(2)(B) requirement</a:t>
            </a:r>
            <a:r>
              <a:rPr lang="en-US" sz="1700">
                <a:solidFill>
                  <a:schemeClr val="tx2"/>
                </a:solidFill>
              </a:rPr>
              <a:t>:</a:t>
            </a:r>
            <a:r>
              <a:rPr lang="en-US" sz="1600">
                <a:solidFill>
                  <a:schemeClr val="tx2"/>
                </a:solidFill>
              </a:rPr>
              <a:t> “online…not more than two hours after being called on for deployment”*</a:t>
            </a:r>
            <a:endParaRPr lang="en-US" sz="1600">
              <a:solidFill>
                <a:schemeClr val="tx2"/>
              </a:solidFill>
              <a:cs typeface="Arial"/>
            </a:endParaRPr>
          </a:p>
          <a:p>
            <a:pPr lvl="1" algn="just">
              <a:spcBef>
                <a:spcPts val="600"/>
              </a:spcBef>
              <a:spcAft>
                <a:spcPts val="600"/>
              </a:spcAft>
            </a:pPr>
            <a:r>
              <a:rPr lang="en-US" sz="1600">
                <a:solidFill>
                  <a:schemeClr val="tx2"/>
                </a:solidFill>
              </a:rPr>
              <a:t>Any reduction in ramp eligibility would impact pool of DRRS capacity </a:t>
            </a:r>
            <a:endParaRPr lang="en-US" sz="1600">
              <a:solidFill>
                <a:schemeClr val="tx2"/>
              </a:solidFill>
              <a:cs typeface="Arial"/>
            </a:endParaRPr>
          </a:p>
          <a:p>
            <a:pPr lvl="1" algn="just">
              <a:spcBef>
                <a:spcPts val="600"/>
              </a:spcBef>
              <a:spcAft>
                <a:spcPts val="600"/>
              </a:spcAft>
            </a:pPr>
            <a:r>
              <a:rPr lang="en-US" sz="1600">
                <a:solidFill>
                  <a:schemeClr val="tx2"/>
                </a:solidFill>
              </a:rPr>
              <a:t>RUC is the reliability backstop; Operators cannot forgo making a commitment of additional capacity if it is determined to be required</a:t>
            </a:r>
            <a:endParaRPr lang="en-US" sz="1600">
              <a:solidFill>
                <a:schemeClr val="tx2"/>
              </a:solidFill>
              <a:cs typeface="Arial"/>
            </a:endParaRPr>
          </a:p>
          <a:p>
            <a:pPr algn="just">
              <a:spcBef>
                <a:spcPts val="600"/>
              </a:spcBef>
              <a:spcAft>
                <a:spcPts val="600"/>
              </a:spcAft>
            </a:pPr>
            <a:r>
              <a:rPr lang="en-US" sz="1800">
                <a:solidFill>
                  <a:schemeClr val="tx2"/>
                </a:solidFill>
              </a:rPr>
              <a:t>Does not apply to On-Line DRRS because HSL of any On-Line Resource already accounted for in RUC</a:t>
            </a:r>
            <a:endParaRPr lang="en-US" sz="1800">
              <a:solidFill>
                <a:schemeClr val="tx2"/>
              </a:solidFill>
              <a:cs typeface="Arial"/>
            </a:endParaRPr>
          </a:p>
          <a:p>
            <a:pPr algn="just">
              <a:spcBef>
                <a:spcPts val="600"/>
              </a:spcBef>
              <a:spcAft>
                <a:spcPts val="600"/>
              </a:spcAft>
            </a:pPr>
            <a:r>
              <a:rPr lang="en-US" sz="1800">
                <a:solidFill>
                  <a:schemeClr val="tx2"/>
                </a:solidFill>
              </a:rPr>
              <a:t>Note that the RUC optimization would not be designed to procure DRRS (DRRS demand curve not included in RUC optimization and RUC will not commit Resources to meet DRRS plans for future hours)</a:t>
            </a:r>
            <a:endParaRPr lang="en-US" sz="1800">
              <a:solidFill>
                <a:schemeClr val="tx2"/>
              </a:solidFill>
              <a:cs typeface="Arial"/>
            </a:endParaRPr>
          </a:p>
          <a:p>
            <a:pPr>
              <a:spcBef>
                <a:spcPts val="600"/>
              </a:spcBef>
              <a:spcAft>
                <a:spcPts val="600"/>
              </a:spcAft>
            </a:pPr>
            <a:endParaRPr lang="en-US">
              <a:solidFill>
                <a:schemeClr val="tx2"/>
              </a:solidFill>
            </a:endParaRPr>
          </a:p>
          <a:p>
            <a:pPr marL="457200" lvl="1" indent="0">
              <a:spcBef>
                <a:spcPts val="600"/>
              </a:spcBef>
              <a:spcAft>
                <a:spcPts val="600"/>
              </a:spcAft>
              <a:buNone/>
            </a:pPr>
            <a:endParaRPr lang="en-US">
              <a:solidFill>
                <a:schemeClr val="tx2"/>
              </a:solidFill>
            </a:endParaRPr>
          </a:p>
          <a:p>
            <a:pPr marL="457200" lvl="1" indent="0">
              <a:buNone/>
            </a:pPr>
            <a:endParaRPr lang="en-US" b="1"/>
          </a:p>
        </p:txBody>
      </p:sp>
      <p:sp>
        <p:nvSpPr>
          <p:cNvPr id="4" name="Slide Number Placeholder 3">
            <a:extLst>
              <a:ext uri="{FF2B5EF4-FFF2-40B4-BE49-F238E27FC236}">
                <a16:creationId xmlns:a16="http://schemas.microsoft.com/office/drawing/2014/main" id="{57AB195B-FAE4-1455-A844-9E41BE6FD24D}"/>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5" name="Rectangle 4">
            <a:extLst>
              <a:ext uri="{FF2B5EF4-FFF2-40B4-BE49-F238E27FC236}">
                <a16:creationId xmlns:a16="http://schemas.microsoft.com/office/drawing/2014/main" id="{A1C39A2A-E436-B8BA-CE84-D91584401F6A}"/>
              </a:ext>
            </a:extLst>
          </p:cNvPr>
          <p:cNvSpPr/>
          <p:nvPr/>
        </p:nvSpPr>
        <p:spPr>
          <a:xfrm>
            <a:off x="707189" y="5432742"/>
            <a:ext cx="10777594" cy="518318"/>
          </a:xfrm>
          <a:prstGeom prst="rect">
            <a:avLst/>
          </a:prstGeom>
          <a:solidFill>
            <a:srgbClr val="E6EBF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200">
                <a:solidFill>
                  <a:schemeClr val="tx2"/>
                </a:solidFill>
              </a:rPr>
              <a:t>*Corresponding to 2-hour ramp requirement –i.e., the last HRUC to deploy DRRS for HE 13 would be the HRUC that completes ~a few minutes after HE 10</a:t>
            </a:r>
          </a:p>
        </p:txBody>
      </p:sp>
    </p:spTree>
    <p:extLst>
      <p:ext uri="{BB962C8B-B14F-4D97-AF65-F5344CB8AC3E}">
        <p14:creationId xmlns:p14="http://schemas.microsoft.com/office/powerpoint/2010/main" val="488140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5511" y="1145896"/>
            <a:ext cx="10710110" cy="4876800"/>
          </a:xfrm>
        </p:spPr>
        <p:txBody>
          <a:bodyPr lIns="274320" tIns="182880" rIns="274320" bIns="182880" anchor="t"/>
          <a:lstStyle/>
          <a:p>
            <a:pPr marL="457200" indent="-457200" algn="just">
              <a:spcBef>
                <a:spcPts val="0"/>
              </a:spcBef>
              <a:spcAft>
                <a:spcPts val="1200"/>
              </a:spcAft>
              <a:buNone/>
            </a:pPr>
            <a:r>
              <a:rPr lang="en-US" sz="1800"/>
              <a:t>(d)  The commission shall require the independent organization certified under Section 39.151 for the ERCOT power region to develop and implement an ancillary services program to </a:t>
            </a:r>
            <a:r>
              <a:rPr lang="en-US" sz="1800">
                <a:highlight>
                  <a:srgbClr val="FFFF00"/>
                </a:highlight>
              </a:rPr>
              <a:t>procure dispatchable reliability reserve services on a day-ahead and real-time basis</a:t>
            </a:r>
            <a:r>
              <a:rPr lang="en-US" sz="1800"/>
              <a:t> to account for market uncertainty. Under the required program, the independent organization shall:</a:t>
            </a:r>
            <a:endParaRPr lang="en-US">
              <a:cs typeface="Arial"/>
            </a:endParaRPr>
          </a:p>
          <a:p>
            <a:pPr marL="746125" lvl="1" indent="-346075" algn="just">
              <a:spcBef>
                <a:spcPts val="0"/>
              </a:spcBef>
              <a:spcAft>
                <a:spcPts val="1200"/>
              </a:spcAft>
              <a:buAutoNum type="arabicParenR"/>
            </a:pPr>
            <a:r>
              <a:rPr lang="en-US" sz="1600"/>
              <a:t>determine the quantity of services necessary based on historical variations in generation availability for each season based on a targeted reliability standard or goal, including intermittency of non-dispatchable generation facilities and forced outage rates, for dispatchable generation facilities;</a:t>
            </a:r>
            <a:endParaRPr lang="en-US">
              <a:cs typeface="Arial"/>
            </a:endParaRPr>
          </a:p>
          <a:p>
            <a:pPr marL="746125" lvl="1" indent="-346075" algn="just">
              <a:spcBef>
                <a:spcPts val="0"/>
              </a:spcBef>
              <a:spcAft>
                <a:spcPts val="1200"/>
              </a:spcAft>
              <a:buAutoNum type="arabicParenR"/>
            </a:pPr>
            <a:r>
              <a:rPr lang="en-US" sz="1600"/>
              <a:t>develop criteria for resource participation that require a resource to:</a:t>
            </a:r>
            <a:endParaRPr lang="en-US" sz="1600">
              <a:cs typeface="Arial"/>
            </a:endParaRPr>
          </a:p>
          <a:p>
            <a:pPr marL="1146175" lvl="2" indent="-346075" algn="just">
              <a:spcBef>
                <a:spcPts val="0"/>
              </a:spcBef>
              <a:spcAft>
                <a:spcPts val="1200"/>
              </a:spcAft>
              <a:buAutoNum type="alphaUcPeriod"/>
            </a:pPr>
            <a:r>
              <a:rPr lang="en-US" sz="1400"/>
              <a:t>be capable of running for at least four hours at the resource's high sustained limit;</a:t>
            </a:r>
            <a:endParaRPr lang="en-US" sz="1800">
              <a:cs typeface="Arial"/>
            </a:endParaRPr>
          </a:p>
          <a:p>
            <a:pPr marL="1146175" lvl="2" indent="-346075" algn="just">
              <a:spcBef>
                <a:spcPts val="0"/>
              </a:spcBef>
              <a:spcAft>
                <a:spcPts val="1200"/>
              </a:spcAft>
              <a:buAutoNum type="alphaUcPeriod"/>
            </a:pPr>
            <a:r>
              <a:rPr lang="en-US" sz="1400"/>
              <a:t> be online and dispatchable not more than two hours after being called on for deployment; and</a:t>
            </a:r>
            <a:endParaRPr lang="en-US" sz="1400">
              <a:cs typeface="Arial"/>
            </a:endParaRPr>
          </a:p>
          <a:p>
            <a:pPr marL="1146175" lvl="2" indent="-346075" algn="just">
              <a:spcBef>
                <a:spcPts val="0"/>
              </a:spcBef>
              <a:spcAft>
                <a:spcPts val="1200"/>
              </a:spcAft>
              <a:buAutoNum type="alphaUcPeriod"/>
            </a:pPr>
            <a:r>
              <a:rPr lang="en-US" sz="1400"/>
              <a:t> have the dispatchable flexibility to address inter-hour operational challenges; and</a:t>
            </a:r>
            <a:endParaRPr lang="en-US" sz="1400">
              <a:cs typeface="Arial"/>
            </a:endParaRPr>
          </a:p>
          <a:p>
            <a:pPr marL="746125" lvl="1" indent="-346075" algn="just">
              <a:spcBef>
                <a:spcPts val="0"/>
              </a:spcBef>
              <a:spcAft>
                <a:spcPts val="1200"/>
              </a:spcAft>
              <a:buAutoNum type="arabicParenR"/>
            </a:pPr>
            <a:r>
              <a:rPr lang="en-US" sz="1600"/>
              <a:t>reduce the amount of reliability unit commitment by the amount of dispatchable reliability reserve services procured under this section.</a:t>
            </a:r>
            <a:endParaRPr lang="en-US">
              <a:cs typeface="Arial"/>
            </a:endParaRPr>
          </a:p>
        </p:txBody>
      </p:sp>
      <p:sp>
        <p:nvSpPr>
          <p:cNvPr id="2" name="Title 1"/>
          <p:cNvSpPr>
            <a:spLocks noGrp="1"/>
          </p:cNvSpPr>
          <p:nvPr>
            <p:ph type="title"/>
          </p:nvPr>
        </p:nvSpPr>
        <p:spPr>
          <a:xfrm>
            <a:off x="571500" y="303840"/>
            <a:ext cx="8458200" cy="518318"/>
          </a:xfrm>
        </p:spPr>
        <p:txBody>
          <a:bodyPr/>
          <a:lstStyle/>
          <a:p>
            <a:r>
              <a:rPr lang="en-US" b="1">
                <a:solidFill>
                  <a:schemeClr val="accent1"/>
                </a:solidFill>
              </a:rPr>
              <a:t>DRRS Statute</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470121852"/>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udience xmlns="3c917f14-8d40-4289-92aa-fd10f73581c9">Public</Audie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6779995893D9842BA3FA5B9B5E7FD29" ma:contentTypeVersion="5" ma:contentTypeDescription="Create a new document." ma:contentTypeScope="" ma:versionID="0f6bd377a20fd807022af7c242a5f6d1">
  <xsd:schema xmlns:xsd="http://www.w3.org/2001/XMLSchema" xmlns:xs="http://www.w3.org/2001/XMLSchema" xmlns:p="http://schemas.microsoft.com/office/2006/metadata/properties" xmlns:ns2="3c917f14-8d40-4289-92aa-fd10f73581c9" targetNamespace="http://schemas.microsoft.com/office/2006/metadata/properties" ma:root="true" ma:fieldsID="3cd54cdcc8ce6596be0db7cc58664dce" ns2:_="">
    <xsd:import namespace="3c917f14-8d40-4289-92aa-fd10f73581c9"/>
    <xsd:element name="properties">
      <xsd:complexType>
        <xsd:sequence>
          <xsd:element name="documentManagement">
            <xsd:complexType>
              <xsd:all>
                <xsd:element ref="ns2:Audience" minOccurs="0"/>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917f14-8d40-4289-92aa-fd10f73581c9"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Public"/>
          <xsd:enumeration value="Internal"/>
          <xsd:enumeration value="Confidential"/>
          <xsd:enumeration value="Board of Directors"/>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526C54-2038-4DDB-9077-84C80FF069E0}">
  <ds:schemaRefs>
    <ds:schemaRef ds:uri="3c917f14-8d40-4289-92aa-fd10f73581c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3.xml><?xml version="1.0" encoding="utf-8"?>
<ds:datastoreItem xmlns:ds="http://schemas.openxmlformats.org/officeDocument/2006/customXml" ds:itemID="{C03371E9-E5FE-4CE0-995D-2FAC14F9867D}">
  <ds:schemaRefs>
    <ds:schemaRef ds:uri="3c917f14-8d40-4289-92aa-fd10f73581c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289</TotalTime>
  <Words>2318</Words>
  <Application>Microsoft Office PowerPoint</Application>
  <PresentationFormat>Widescreen</PresentationFormat>
  <Paragraphs>419</Paragraphs>
  <Slides>23</Slides>
  <Notes>2</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23</vt:i4>
      </vt:variant>
    </vt:vector>
  </HeadingPairs>
  <TitlesOfParts>
    <vt:vector size="29" baseType="lpstr">
      <vt:lpstr>Aptos</vt:lpstr>
      <vt:lpstr>Arial</vt:lpstr>
      <vt:lpstr>Calibri</vt:lpstr>
      <vt:lpstr>1_Custom Design</vt:lpstr>
      <vt:lpstr>Horizontal Theme</vt:lpstr>
      <vt:lpstr>Vertical Theme</vt:lpstr>
      <vt:lpstr>PowerPoint Presentation</vt:lpstr>
      <vt:lpstr>Agenda</vt:lpstr>
      <vt:lpstr>DRRS Design Recap</vt:lpstr>
      <vt:lpstr>DRRS Design Recap – Stakeholder Feedback</vt:lpstr>
      <vt:lpstr>Purpose</vt:lpstr>
      <vt:lpstr>DRRS Statutory Requirements</vt:lpstr>
      <vt:lpstr>RUC Overview</vt:lpstr>
      <vt:lpstr>PURA § 39.159(d)(3) </vt:lpstr>
      <vt:lpstr>DRRS Statute</vt:lpstr>
      <vt:lpstr>Real-Time Procurement Discussion</vt:lpstr>
      <vt:lpstr>Real-Time Procurement Discussion </vt:lpstr>
      <vt:lpstr>Real-Time Procurement Discussion</vt:lpstr>
      <vt:lpstr>Example 1: Off-Line DRRS Not Deployed via RUC</vt:lpstr>
      <vt:lpstr>Example 2: Off-Line DRRS and Deployed via RUC</vt:lpstr>
      <vt:lpstr>Example 3: Off-Line DRRS from Day-Ahead to Real-Time</vt:lpstr>
      <vt:lpstr>Example 4: Off-Line DRRS that Self-Commits</vt:lpstr>
      <vt:lpstr>Summary </vt:lpstr>
      <vt:lpstr>Real-Time Procurement Discussion </vt:lpstr>
      <vt:lpstr>Other Issues and Considerations</vt:lpstr>
      <vt:lpstr>Settlement Impacts between DAM and RT Awards</vt:lpstr>
      <vt:lpstr>DRRS Performance Monitoring</vt:lpstr>
      <vt:lpstr>DRRS Qualification Requirements</vt:lpstr>
      <vt:lpstr>Next Steps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King, Ryan</cp:lastModifiedBy>
  <cp:revision>2</cp:revision>
  <cp:lastPrinted>2017-10-10T21:31:05Z</cp:lastPrinted>
  <dcterms:created xsi:type="dcterms:W3CDTF">2016-01-21T15:20:31Z</dcterms:created>
  <dcterms:modified xsi:type="dcterms:W3CDTF">2025-02-24T21:03:22Z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0x01010056779995893D9842BA3FA5B9B5E7FD29</vt:lpwstr>
  </property>
  <property fmtid="{D5CDD505-2E9C-101B-9397-08002B2CF9AE}" pid="3" name="Order">
    <vt:r8>2600</vt:r8>
  </property>
  <property fmtid="{D5CDD505-2E9C-101B-9397-08002B2CF9AE}" pid="4" name="xd_Signature">
    <vt:bool>false</vt:bool>
  </property>
  <property fmtid="{D5CDD505-2E9C-101B-9397-08002B2CF9AE}" pid="5" name="xd_ProgID">
    <vt:lpwstr/>
  </property>
  <property fmtid="{D5CDD505-2E9C-101B-9397-08002B2CF9AE}" pid="6" name="Audience">
    <vt:lpwstr>Public</vt:lpwstr>
  </property>
  <property fmtid="{D5CDD505-2E9C-101B-9397-08002B2CF9AE}" pid="7" name="ComplianceAssetId">
    <vt:lpwstr/>
  </property>
  <property fmtid="{D5CDD505-2E9C-101B-9397-08002B2CF9AE}" pid="8" name="TemplateUrl">
    <vt:lpwstr/>
  </property>
  <property fmtid="{D5CDD505-2E9C-101B-9397-08002B2CF9AE}" pid="9" name="Dimensions">
    <vt:lpwstr>Default Width</vt:lpwstr>
  </property>
  <property fmtid="{D5CDD505-2E9C-101B-9397-08002B2CF9AE}" pid="10" name="_ExtendedDescription">
    <vt:lpwstr/>
  </property>
  <property fmtid="{D5CDD505-2E9C-101B-9397-08002B2CF9AE}" pid="11" name="TriggerFlowInfo">
    <vt:lpwstr/>
  </property>
  <property fmtid="{D5CDD505-2E9C-101B-9397-08002B2CF9AE}" pid="12" name="MSIP_Label_7084cbda-52b8-46fb-a7b7-cb5bd465ed85_Enabled">
    <vt:lpwstr>true</vt:lpwstr>
  </property>
  <property fmtid="{D5CDD505-2E9C-101B-9397-08002B2CF9AE}" pid="13" name="MSIP_Label_7084cbda-52b8-46fb-a7b7-cb5bd465ed85_SetDate">
    <vt:lpwstr>2025-02-10T14:43:36Z</vt:lpwstr>
  </property>
  <property fmtid="{D5CDD505-2E9C-101B-9397-08002B2CF9AE}" pid="14" name="MSIP_Label_7084cbda-52b8-46fb-a7b7-cb5bd465ed85_Method">
    <vt:lpwstr>Standard</vt:lpwstr>
  </property>
  <property fmtid="{D5CDD505-2E9C-101B-9397-08002B2CF9AE}" pid="15" name="MSIP_Label_7084cbda-52b8-46fb-a7b7-cb5bd465ed85_Name">
    <vt:lpwstr>Internal</vt:lpwstr>
  </property>
  <property fmtid="{D5CDD505-2E9C-101B-9397-08002B2CF9AE}" pid="16" name="MSIP_Label_7084cbda-52b8-46fb-a7b7-cb5bd465ed85_SiteId">
    <vt:lpwstr>0afb747d-bff7-4596-a9fc-950ef9e0ec45</vt:lpwstr>
  </property>
  <property fmtid="{D5CDD505-2E9C-101B-9397-08002B2CF9AE}" pid="17" name="MSIP_Label_7084cbda-52b8-46fb-a7b7-cb5bd465ed85_ActionId">
    <vt:lpwstr>2010146c-0011-47e0-87c0-aaebb2024fc3</vt:lpwstr>
  </property>
  <property fmtid="{D5CDD505-2E9C-101B-9397-08002B2CF9AE}" pid="18" name="MSIP_Label_7084cbda-52b8-46fb-a7b7-cb5bd465ed85_ContentBits">
    <vt:lpwstr>0</vt:lpwstr>
  </property>
  <property fmtid="{D5CDD505-2E9C-101B-9397-08002B2CF9AE}" pid="19" name="MSIP_Label_7084cbda-52b8-46fb-a7b7-cb5bd465ed85_Tag">
    <vt:lpwstr>10, 3, 0, 2</vt:lpwstr>
  </property>
</Properties>
</file>