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9"/>
  </p:notesMasterIdLst>
  <p:handoutMasterIdLst>
    <p:handoutMasterId r:id="rId10"/>
  </p:handoutMasterIdLst>
  <p:sldIdLst>
    <p:sldId id="260" r:id="rId4"/>
    <p:sldId id="2598" r:id="rId5"/>
    <p:sldId id="2596" r:id="rId6"/>
    <p:sldId id="2599" r:id="rId7"/>
    <p:sldId id="375" r:id="rId8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94595" autoAdjust="0"/>
  </p:normalViewPr>
  <p:slideViewPr>
    <p:cSldViewPr snapToGrid="0" snapToObjects="1">
      <p:cViewPr varScale="1">
        <p:scale>
          <a:sx n="67" d="100"/>
          <a:sy n="67" d="100"/>
        </p:scale>
        <p:origin x="1160" y="4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2/21/2025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AE44D9-16B7-444D-AA66-52C3E69C02E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375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4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399" y="1968797"/>
            <a:ext cx="7718425" cy="2523768"/>
            <a:chOff x="787399" y="1397398"/>
            <a:chExt cx="7718425" cy="2523300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399" y="1397398"/>
              <a:ext cx="7718425" cy="252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February 27, 2025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Debbie McKeever							John Schatz</a:t>
              </a:r>
            </a:p>
            <a:p>
              <a:pPr eaLnBrk="1" hangingPunct="1"/>
              <a:r>
                <a:rPr lang="en-US" altLang="en-US" dirty="0"/>
                <a:t>Oncor Electric Delivery					Vistra Operations Company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5747" y="594292"/>
            <a:ext cx="8531225" cy="591128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Profile Working Group 					PWG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Chair: Sam Pak, Oncor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Co-Vice Chair: Bill Snyder, AEP</a:t>
            </a:r>
          </a:p>
          <a:p>
            <a:pPr marL="0" indent="0">
              <a:spcAft>
                <a:spcPts val="600"/>
              </a:spcAft>
              <a:buNone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Co-Vice Chair: Steve Pliler, Vistra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Retail Market Training Task Force 			RMTTF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Co-Chair: Tomas Fernandez, NRG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Co-Chair: Melinda Earnest, AEP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Co-Chair: Debbie McKeever, Oncor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Texas Data Transport Working Group 		TDTMS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Chair: Sheri Wiegand, Vistra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Co-Vice Chair: Monica Jones, Centerpoint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Co-Vice Chair: Sam Pak, Oncor	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Texas Standard Electronic Transactions 		TX SET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Chair: Kyle Patrick, NRG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Co-Vice Chair: Steven Wilson, Vistra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prstClr val="black"/>
                </a:solidFill>
                <a:latin typeface="Arial"/>
              </a:rPr>
              <a:t>	Co-Vice Chair: Monica Jones, Centerpoint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1600" b="0" dirty="0">
              <a:solidFill>
                <a:prstClr val="black"/>
              </a:solidFill>
              <a:latin typeface="Arial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1800" b="0" dirty="0">
              <a:solidFill>
                <a:prstClr val="black"/>
              </a:solidFill>
              <a:latin typeface="Arial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1800" b="0" dirty="0">
              <a:solidFill>
                <a:prstClr val="black"/>
              </a:solidFill>
              <a:latin typeface="Arial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="0" dirty="0">
              <a:solidFill>
                <a:prstClr val="black"/>
              </a:solidFill>
              <a:latin typeface="Arial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="0" dirty="0">
              <a:solidFill>
                <a:prstClr val="black"/>
              </a:solidFill>
              <a:latin typeface="Arial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b="0" dirty="0">
                <a:solidFill>
                  <a:prstClr val="black"/>
                </a:solidFill>
                <a:latin typeface="Arial"/>
              </a:rPr>
              <a:t>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1450"/>
            <a:ext cx="8531225" cy="489517"/>
          </a:xfrm>
        </p:spPr>
        <p:txBody>
          <a:bodyPr/>
          <a:lstStyle/>
          <a:p>
            <a:r>
              <a:rPr lang="en-US" dirty="0"/>
              <a:t>RMS Approved 2025 Retail Leadership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930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79663" y="600075"/>
            <a:ext cx="8531224" cy="57912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NPRR1266, Opt-Out Status Held by a Transmission-Voltage Customer Cannot be Transferred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Discussion at RMS indicated ERCOT should consider using the Customer Billing Customer Information (CBCI) file as the means to identify customer name change.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CBCI files are provided from each REP of Record to ERCOT on a monthly basis.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TDSPs are not provided CBCI files unless of a Mass Transition event and those files would only be associated to the REP exiting the Market.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RMS Voted to request PRS to continue to table.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2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Next Steps…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TDSPs will provide ERCOT with their list of ESI IDs including Customer Name 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ERCOT will compare the TDSP list of Customer Name per ESI ID against the  CBCI files.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ERCOT will provide an update to RMS at our next meeting.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Note! Before the CBCI file could be used monthly for this process, ERCOT would be required to receive approval from the PUCT.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41043"/>
            <a:ext cx="8531225" cy="670993"/>
          </a:xfrm>
        </p:spPr>
        <p:txBody>
          <a:bodyPr/>
          <a:lstStyle/>
          <a:p>
            <a:r>
              <a:rPr lang="en-US" dirty="0"/>
              <a:t>RMS Update to TAC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07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5608C-31B1-44C9-B8BB-02D1ACC02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WG and TF Primary Activities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E70801-BC50-4B82-91FC-9A1106D8C545}"/>
              </a:ext>
            </a:extLst>
          </p:cNvPr>
          <p:cNvSpPr txBox="1"/>
          <p:nvPr/>
        </p:nvSpPr>
        <p:spPr>
          <a:xfrm>
            <a:off x="419099" y="781050"/>
            <a:ext cx="8458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Profiling Working Group (PWG)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Moving forward with facilitating AV processes for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Brainstorming to enhance future AV processes while not diminishing value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Update BUS IDRRQ &amp; LRG Profile Market Counts – 1 TDSP to transition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Retail Market Training Task Force (RMTTF)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TX SET Instructor Led Training – 2</a:t>
            </a:r>
            <a:r>
              <a:rPr lang="en-US" baseline="30000" dirty="0"/>
              <a:t>nd</a:t>
            </a:r>
            <a:r>
              <a:rPr lang="en-US" dirty="0"/>
              <a:t> Quarter, exact date TBD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MarkeTrak Instructor Led Training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Part 1: MarkeTrak Overview – February 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Part 2: Switch Hold and Inadvertent Gain – February 26                      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Texas Standard Electronic Transactions (TX 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Analyzing Transaction data from Test Flight 0924/TX SET 5.0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Revising Testing Scripts based on issues experience with TX SET 5.0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Initiating updates to the Texas Market Test Plan (TMTP)</a:t>
            </a:r>
          </a:p>
          <a:p>
            <a:endParaRPr lang="en-US" dirty="0"/>
          </a:p>
          <a:p>
            <a:r>
              <a:rPr lang="en-US" dirty="0"/>
              <a:t>Texas Data Transport and MarkeTrak System (TDTMS)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Detailed analysis for Inadvertent Gain and MarkeTrak Subtype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MarkeTrak </a:t>
            </a: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issues - </a:t>
            </a:r>
            <a:r>
              <a:rPr lang="en-US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Mapping of 867 vs Sum of LSE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MarkeTrak application - Exceeding threshold of concurrent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883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41" y="279400"/>
            <a:ext cx="8144359" cy="4667250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/>
              <a:t>The RMS March 4</a:t>
            </a:r>
            <a:r>
              <a:rPr lang="en-US" sz="2800" baseline="30000" dirty="0"/>
              <a:t>th</a:t>
            </a:r>
            <a:r>
              <a:rPr lang="en-US" sz="2800" dirty="0"/>
              <a:t> meeting has been cancelled due to a light agenda with minimal voting items. There are no pressing matters known at this time. </a:t>
            </a:r>
          </a:p>
          <a:p>
            <a:pPr marL="0" indent="0">
              <a:buNone/>
            </a:pPr>
            <a:r>
              <a:rPr lang="en-US" sz="2800" dirty="0"/>
              <a:t> </a:t>
            </a:r>
          </a:p>
          <a:p>
            <a:pPr marL="0" indent="0">
              <a:buNone/>
            </a:pPr>
            <a:r>
              <a:rPr lang="en-US" sz="2800" dirty="0"/>
              <a:t>Please join us at our next meeting </a:t>
            </a:r>
          </a:p>
          <a:p>
            <a:pPr marL="0" indent="0">
              <a:buNone/>
            </a:pPr>
            <a:r>
              <a:rPr lang="en-US" sz="2800" dirty="0"/>
              <a:t>Tuesday,  April 1</a:t>
            </a:r>
            <a:r>
              <a:rPr lang="en-US" sz="2800" baseline="30000" dirty="0"/>
              <a:t>st</a:t>
            </a:r>
            <a:r>
              <a:rPr lang="en-US" sz="2800" dirty="0"/>
              <a:t> 9:30 AM, ERCOT Building E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Thank You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15649</TotalTime>
  <Words>562</Words>
  <Application>Microsoft Office PowerPoint</Application>
  <PresentationFormat>On-screen Show (4:3)</PresentationFormat>
  <Paragraphs>87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Roboto</vt:lpstr>
      <vt:lpstr>Times New Roman</vt:lpstr>
      <vt:lpstr>Custom Design</vt:lpstr>
      <vt:lpstr>PowerPoint Presentation</vt:lpstr>
      <vt:lpstr>RMS Approved 2025 Retail Leadership  </vt:lpstr>
      <vt:lpstr>RMS Update to TAC  </vt:lpstr>
      <vt:lpstr>RMS WG and TF Primary Activities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878</cp:revision>
  <cp:lastPrinted>2023-09-19T20:21:51Z</cp:lastPrinted>
  <dcterms:created xsi:type="dcterms:W3CDTF">2010-04-12T23:12:02Z</dcterms:created>
  <dcterms:modified xsi:type="dcterms:W3CDTF">2025-02-21T19:50:08Z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