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87890" autoAdjust="0"/>
  </p:normalViewPr>
  <p:slideViewPr>
    <p:cSldViewPr snapToGrid="0" snapToObjects="1">
      <p:cViewPr varScale="1">
        <p:scale>
          <a:sx n="56" d="100"/>
          <a:sy n="56" d="100"/>
        </p:scale>
        <p:origin x="1032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2/24/2025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251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February 27, 2025 </a:t>
            </a:r>
          </a:p>
          <a:p>
            <a:r>
              <a:rPr lang="en-US" dirty="0"/>
              <a:t>Blake Holt 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8242769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2400" u="sng" dirty="0"/>
          </a:p>
          <a:p>
            <a:r>
              <a:rPr lang="en-US" sz="2400" dirty="0"/>
              <a:t>Transitioning goals to strategic objectives </a:t>
            </a:r>
          </a:p>
          <a:p>
            <a:r>
              <a:rPr lang="en-US" sz="2400" u="sng" dirty="0"/>
              <a:t>HDL Override payment mitigation proposal (NPRR1190)</a:t>
            </a:r>
          </a:p>
          <a:p>
            <a:pPr lvl="1"/>
            <a:r>
              <a:rPr lang="en-US" sz="1400" b="0" dirty="0"/>
              <a:t>$10M in annual payments would trigger eligibility and logic review of the payment protocol</a:t>
            </a:r>
          </a:p>
          <a:p>
            <a:pPr lvl="1"/>
            <a:r>
              <a:rPr lang="en-US" sz="1400" dirty="0"/>
              <a:t>Threshold based on historical maximums and reasonability (&lt;0.2% of annual statement charges*)</a:t>
            </a:r>
          </a:p>
          <a:p>
            <a:pPr lvl="1"/>
            <a:r>
              <a:rPr lang="en-US" sz="1400" dirty="0"/>
              <a:t>Discussions have concluded. Handful of vocal supportive stakeholders. Consumers not supportive on principle.</a:t>
            </a:r>
          </a:p>
          <a:p>
            <a:r>
              <a:rPr lang="en-US" sz="2400" u="sng" dirty="0"/>
              <a:t>Items endorsed/approved – </a:t>
            </a:r>
          </a:p>
          <a:p>
            <a:pPr lvl="1"/>
            <a:r>
              <a:rPr lang="en-US" sz="1400" b="0" dirty="0"/>
              <a:t>VCMRR042, SO2 and Nox Emission Index Prices Used in Verifiable Cost Calculations.</a:t>
            </a:r>
          </a:p>
          <a:p>
            <a:pPr lvl="1"/>
            <a:r>
              <a:rPr lang="en-US" sz="1400" dirty="0"/>
              <a:t>SMOGRR028, Add Series Reactor Compensation Factors</a:t>
            </a:r>
          </a:p>
          <a:p>
            <a:pPr lvl="1"/>
            <a:r>
              <a:rPr lang="en-US" sz="1400" dirty="0"/>
              <a:t>NPRR1256, Settlement of MRA of ESRs</a:t>
            </a:r>
          </a:p>
          <a:p>
            <a:r>
              <a:rPr lang="en-US" sz="2400" u="sng" dirty="0"/>
              <a:t>Discussions concluded – </a:t>
            </a:r>
          </a:p>
          <a:p>
            <a:pPr lvl="1"/>
            <a:r>
              <a:rPr lang="en-US" sz="1400" b="0" dirty="0"/>
              <a:t>NPRR1238, Voluntary Registration of Loads with Curtailable Load Capabilities</a:t>
            </a:r>
          </a:p>
          <a:p>
            <a:pPr lvl="1"/>
            <a:r>
              <a:rPr lang="en-US" sz="1400" dirty="0"/>
              <a:t>NPRR1202, Refundable Deposits for Large Load Interconnection Studies</a:t>
            </a:r>
            <a:endParaRPr lang="en-US" sz="1400" b="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800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February 5,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February 5,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086451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endParaRPr lang="en-US" sz="1200" b="0" dirty="0"/>
          </a:p>
          <a:p>
            <a:r>
              <a:rPr lang="en-US" sz="1200" b="0" dirty="0"/>
              <a:t>NPRR1070, Planning Criteria for GTC Exit Solutions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NPRR1202, Refundable Deposits for Large Load Interconnection Studies</a:t>
            </a:r>
          </a:p>
          <a:p>
            <a:r>
              <a:rPr lang="en-US" sz="1200" b="0" dirty="0"/>
              <a:t>NPRR1214, Reliability Deployment Price Adder Fix to Provide Locational Price Signals, Reduce Uplift and Risk (WMWG)</a:t>
            </a:r>
          </a:p>
          <a:p>
            <a:r>
              <a:rPr lang="en-US" sz="1200" b="0" dirty="0"/>
              <a:t>NPRR1229, Real-Time Constraint Management Plan Energy Payment (WMWG)</a:t>
            </a:r>
          </a:p>
          <a:p>
            <a:r>
              <a:rPr lang="en-US" sz="1200" b="0" dirty="0"/>
              <a:t>NPRR1235 Dispatchable Reliability Reserve Service as a Stand-Alone Ancillary Service (SAWG)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NPRR1238, Voluntary Registration of Loads with Curtailable Load Capabilitie</a:t>
            </a:r>
            <a:r>
              <a:rPr lang="en-US" sz="1200" b="0" dirty="0"/>
              <a:t>s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NPRR1256, Settlement of MRA of ESRs (WMWG)</a:t>
            </a:r>
          </a:p>
          <a:p>
            <a:r>
              <a:rPr lang="en-US" sz="1200" b="0" dirty="0"/>
              <a:t>NPRR1264, Creation of a New Energy Attribute Certificate Program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VCMRR042, SO2 and NOx Emission Index Prices Used in Verifiable Cost Calculations</a:t>
            </a:r>
          </a:p>
          <a:p>
            <a:r>
              <a:rPr lang="en-US" sz="1200" b="0" dirty="0"/>
              <a:t>VCMRR043, Related to NPRR1264, Creation of a New Energy Attribute Certificate Program</a:t>
            </a:r>
          </a:p>
          <a:p>
            <a:r>
              <a:rPr lang="en-US" sz="1200" b="0" dirty="0"/>
              <a:t>COPMGRR051, Related to NPRR1264, Creation of a New Energy Attribute Certificate Program</a:t>
            </a:r>
          </a:p>
          <a:p>
            <a:r>
              <a:rPr lang="en-US" sz="1200" b="0" dirty="0"/>
              <a:t>SMOGRR031, Related to NPRR1264, Creation of a New Energy Attribute Certificate Program</a:t>
            </a:r>
          </a:p>
          <a:p>
            <a:r>
              <a:rPr lang="en-US" sz="1200" b="0" strike="sngStrike" dirty="0">
                <a:solidFill>
                  <a:schemeClr val="accent5"/>
                </a:solidFill>
              </a:rPr>
              <a:t>SMOGRR028 Add Series Reactor Compensation Factors (MWG)</a:t>
            </a:r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March 05,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366</TotalTime>
  <Words>368</Words>
  <Application>Microsoft Office PowerPoint</Application>
  <PresentationFormat>Widescreen</PresentationFormat>
  <Paragraphs>58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bh</cp:lastModifiedBy>
  <cp:revision>15</cp:revision>
  <dcterms:created xsi:type="dcterms:W3CDTF">2023-04-25T18:57:27Z</dcterms:created>
  <dcterms:modified xsi:type="dcterms:W3CDTF">2025-02-24T18:41:22Z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