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10"/>
  </p:notesMasterIdLst>
  <p:sldIdLst>
    <p:sldId id="256" r:id="rId5"/>
    <p:sldId id="303" r:id="rId6"/>
    <p:sldId id="304" r:id="rId7"/>
    <p:sldId id="305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F2900A-6D36-6F28-0797-D9347728D55A}" name="Mohan, Nihal" initials="NM" userId="S::NXM0CN1@fpl.com::8137f0aa-a758-41d1-bd6c-7726d39a50bb" providerId="AD"/>
  <p188:author id="{6581BE6C-096A-64C0-97AE-1D7DE4891C60}" name="Upadhyay, Aditi" initials="" userId="S::AXU0LRF@fpl.com::16c0156a-cca6-48bf-b4dd-3f78e9dbe7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B9"/>
    <a:srgbClr val="B7ECA2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314A1-AA26-4EFF-8C50-81808E73FD2B}" v="204" dt="2025-02-21T17:35:01.060"/>
    <p1510:client id="{B5615058-6E93-4BBB-9B27-E5DF4B32014A}" v="50" dt="2025-02-21T16:58:00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0" autoAdjust="0"/>
  </p:normalViewPr>
  <p:slideViewPr>
    <p:cSldViewPr snapToGrid="0" showGuides="1">
      <p:cViewPr>
        <p:scale>
          <a:sx n="75" d="100"/>
          <a:sy n="75" d="100"/>
        </p:scale>
        <p:origin x="24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6CFFC-3AB1-4D9A-82BF-1308F1ABEE2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211B7-776B-4AB8-99C8-389500FF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211B7-776B-4AB8-99C8-389500FF1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7483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Header, which may be a maximum of two lines, at the top of each slide &lt;Replace with your own content at Arial 20 bold&gt;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Title (Arial 22 Bold) &lt;Replace With Your Own Content&gt;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645920"/>
            <a:ext cx="10972800" cy="4340352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2133"/>
            </a:lvl3pPr>
          </a:lstStyle>
          <a:p>
            <a:pPr lvl="0"/>
            <a:r>
              <a:rPr lang="en-US" dirty="0"/>
              <a:t>Bullet information (Arial 18 bold) </a:t>
            </a:r>
          </a:p>
          <a:p>
            <a:pPr lvl="1"/>
            <a:r>
              <a:rPr lang="en-US" dirty="0"/>
              <a:t>Supporting information (Arial 16 normal)</a:t>
            </a:r>
          </a:p>
          <a:p>
            <a:pPr lvl="1"/>
            <a:r>
              <a:rPr lang="en-US" dirty="0"/>
              <a:t>Supporting information (Arial 16 normal) </a:t>
            </a:r>
          </a:p>
          <a:p>
            <a:pPr lvl="2"/>
            <a:r>
              <a:rPr lang="en-US" dirty="0"/>
              <a:t>Supporting information not in bold (Arial 16 normal)</a:t>
            </a:r>
          </a:p>
          <a:p>
            <a:pPr lvl="0"/>
            <a:r>
              <a:rPr lang="en-US" dirty="0"/>
              <a:t>Bullet information (Arial 18 bold)</a:t>
            </a:r>
          </a:p>
          <a:p>
            <a:pPr lvl="1"/>
            <a:r>
              <a:rPr lang="en-US" dirty="0"/>
              <a:t>Supporting information (Arial 16 normal)</a:t>
            </a:r>
          </a:p>
          <a:p>
            <a:pPr lvl="1"/>
            <a:r>
              <a:rPr lang="en-US" dirty="0"/>
              <a:t>Supporting information (Arial 16 normal) </a:t>
            </a:r>
          </a:p>
          <a:p>
            <a:pPr lvl="2"/>
            <a:r>
              <a:rPr lang="en-US" dirty="0"/>
              <a:t>Supporting information not in bold (Arial 16 normal)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6272784"/>
            <a:ext cx="8940800" cy="533400"/>
          </a:xfrm>
        </p:spPr>
        <p:txBody>
          <a:bodyPr anchor="b"/>
          <a:lstStyle>
            <a:lvl1pPr marL="226478" indent="-226478" algn="l">
              <a:buFont typeface="+mj-lt"/>
              <a:buAutoNum type="arabicParenR"/>
              <a:defRPr sz="1067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Data sources at Arial 8 not bold. Round bullets or paragraphed numbers. Dates entered without bullets.</a:t>
            </a:r>
          </a:p>
          <a:p>
            <a:pPr lvl="0"/>
            <a:r>
              <a:rPr lang="en-US" dirty="0"/>
              <a:t>00/00/0000 &lt;If needed, date format, remove bullet/number&gt; - &lt;if needed, Arial 8 no bold&gt;</a:t>
            </a:r>
          </a:p>
        </p:txBody>
      </p:sp>
    </p:spTree>
    <p:extLst>
      <p:ext uri="{BB962C8B-B14F-4D97-AF65-F5344CB8AC3E}">
        <p14:creationId xmlns:p14="http://schemas.microsoft.com/office/powerpoint/2010/main" val="18554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,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-TitleRight"/>
          <p:cNvSpPr>
            <a:spLocks noGrp="1"/>
          </p:cNvSpPr>
          <p:nvPr>
            <p:ph type="body" sz="quarter" idx="23" hasCustomPrompt="1"/>
          </p:nvPr>
        </p:nvSpPr>
        <p:spPr>
          <a:xfrm>
            <a:off x="6197600" y="1657350"/>
            <a:ext cx="5384800" cy="533400"/>
          </a:xfrm>
        </p:spPr>
        <p:txBody>
          <a:bodyPr vert="horz" lIns="91440" tIns="45720" rIns="91440" bIns="45720" rtlCol="0" anchor="b" anchorCtr="1">
            <a:noAutofit/>
          </a:bodyPr>
          <a:lstStyle>
            <a:lvl1pPr marL="0" indent="0">
              <a:buNone/>
              <a:defRPr lang="en-US" sz="2200" u="sng" baseline="0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sub-title</a:t>
            </a:r>
          </a:p>
        </p:txBody>
      </p:sp>
      <p:sp>
        <p:nvSpPr>
          <p:cNvPr id="6" name="BodyRight"/>
          <p:cNvSpPr>
            <a:spLocks noGrp="1"/>
          </p:cNvSpPr>
          <p:nvPr>
            <p:ph sz="quarter" idx="17" hasCustomPrompt="1"/>
          </p:nvPr>
        </p:nvSpPr>
        <p:spPr>
          <a:xfrm>
            <a:off x="6197600" y="2209801"/>
            <a:ext cx="5384800" cy="3832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ub-Title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657350"/>
            <a:ext cx="5384800" cy="533400"/>
          </a:xfrm>
        </p:spPr>
        <p:txBody>
          <a:bodyPr vert="horz" lIns="91440" tIns="45720" rIns="91440" bIns="45720" rtlCol="0" anchor="b" anchorCtr="1">
            <a:noAutofit/>
          </a:bodyPr>
          <a:lstStyle>
            <a:lvl1pPr marL="0" indent="0" algn="l">
              <a:buNone/>
              <a:defRPr lang="en-US" sz="2200" u="sng" baseline="0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sub-title</a:t>
            </a:r>
          </a:p>
        </p:txBody>
      </p:sp>
      <p:sp>
        <p:nvSpPr>
          <p:cNvPr id="9" name="Body"/>
          <p:cNvSpPr>
            <a:spLocks noGrp="1"/>
          </p:cNvSpPr>
          <p:nvPr>
            <p:ph sz="quarter" idx="21" hasCustomPrompt="1"/>
          </p:nvPr>
        </p:nvSpPr>
        <p:spPr>
          <a:xfrm>
            <a:off x="609600" y="2209801"/>
            <a:ext cx="5384800" cy="3832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0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Title, Single Sub,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-TitleRight"/>
          <p:cNvSpPr>
            <a:spLocks noGrp="1"/>
          </p:cNvSpPr>
          <p:nvPr>
            <p:ph type="body" sz="quarter" idx="23" hasCustomPrompt="1"/>
          </p:nvPr>
        </p:nvSpPr>
        <p:spPr>
          <a:xfrm>
            <a:off x="6197600" y="1657350"/>
            <a:ext cx="5384800" cy="533400"/>
          </a:xfrm>
        </p:spPr>
        <p:txBody>
          <a:bodyPr vert="horz" lIns="91440" tIns="45720" rIns="91440" bIns="45720" rtlCol="0" anchor="b" anchorCtr="1">
            <a:noAutofit/>
          </a:bodyPr>
          <a:lstStyle>
            <a:lvl1pPr marL="0" indent="0">
              <a:buNone/>
              <a:defRPr lang="en-US" sz="2200" u="sng" baseline="0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sub-title</a:t>
            </a:r>
          </a:p>
        </p:txBody>
      </p:sp>
      <p:sp>
        <p:nvSpPr>
          <p:cNvPr id="6" name="BodyRight"/>
          <p:cNvSpPr>
            <a:spLocks noGrp="1"/>
          </p:cNvSpPr>
          <p:nvPr>
            <p:ph sz="quarter" idx="17" hasCustomPrompt="1"/>
          </p:nvPr>
        </p:nvSpPr>
        <p:spPr>
          <a:xfrm>
            <a:off x="6197600" y="2209801"/>
            <a:ext cx="5384800" cy="3832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Body"/>
          <p:cNvSpPr>
            <a:spLocks noGrp="1"/>
          </p:cNvSpPr>
          <p:nvPr>
            <p:ph sz="quarter" idx="21" hasCustomPrompt="1"/>
          </p:nvPr>
        </p:nvSpPr>
        <p:spPr>
          <a:xfrm>
            <a:off x="609600" y="1657350"/>
            <a:ext cx="5384800" cy="43846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0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9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or Object;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Right"/>
          <p:cNvSpPr>
            <a:spLocks noGrp="1"/>
          </p:cNvSpPr>
          <p:nvPr>
            <p:ph sz="quarter" idx="18" hasCustomPrompt="1"/>
          </p:nvPr>
        </p:nvSpPr>
        <p:spPr>
          <a:xfrm>
            <a:off x="6193367" y="1646239"/>
            <a:ext cx="538691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Right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914400"/>
            <a:ext cx="5389033" cy="722376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2400" u="sng" kern="0" baseline="0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title</a:t>
            </a:r>
          </a:p>
        </p:txBody>
      </p:sp>
      <p:sp>
        <p:nvSpPr>
          <p:cNvPr id="10" name="Body"/>
          <p:cNvSpPr>
            <a:spLocks noGrp="1"/>
          </p:cNvSpPr>
          <p:nvPr>
            <p:ph sz="quarter" idx="21" hasCustomPrompt="1"/>
          </p:nvPr>
        </p:nvSpPr>
        <p:spPr>
          <a:xfrm>
            <a:off x="609600" y="1646239"/>
            <a:ext cx="5386917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"/>
          <p:cNvSpPr>
            <a:spLocks noGrp="1"/>
          </p:cNvSpPr>
          <p:nvPr>
            <p:ph type="body" idx="11" hasCustomPrompt="1"/>
          </p:nvPr>
        </p:nvSpPr>
        <p:spPr>
          <a:xfrm>
            <a:off x="603251" y="914400"/>
            <a:ext cx="5386917" cy="723900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2400" u="sng" kern="0" baseline="0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9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1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: Text; R: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2"/>
          <p:cNvSpPr>
            <a:spLocks noGrp="1"/>
          </p:cNvSpPr>
          <p:nvPr>
            <p:ph type="pic" sz="quarter" idx="15" hasCustomPrompt="1"/>
          </p:nvPr>
        </p:nvSpPr>
        <p:spPr>
          <a:xfrm>
            <a:off x="6197600" y="3910902"/>
            <a:ext cx="5386917" cy="21336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Picture1"/>
          <p:cNvSpPr>
            <a:spLocks noGrp="1"/>
          </p:cNvSpPr>
          <p:nvPr>
            <p:ph type="pic" sz="quarter" idx="14" hasCustomPrompt="1"/>
          </p:nvPr>
        </p:nvSpPr>
        <p:spPr>
          <a:xfrm>
            <a:off x="6193536" y="1645920"/>
            <a:ext cx="5390981" cy="213360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Body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646238"/>
            <a:ext cx="5388864" cy="4398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0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0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: Text; R: 2 Objects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keaway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422392"/>
            <a:ext cx="10972800" cy="62179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summary, further explanations, emphasizing data presented on the slide. Delete box if not used.</a:t>
            </a:r>
          </a:p>
        </p:txBody>
      </p:sp>
      <p:sp>
        <p:nvSpPr>
          <p:cNvPr id="13" name="Picture2"/>
          <p:cNvSpPr>
            <a:spLocks noGrp="1"/>
          </p:cNvSpPr>
          <p:nvPr>
            <p:ph type="pic" sz="quarter" idx="15" hasCustomPrompt="1"/>
          </p:nvPr>
        </p:nvSpPr>
        <p:spPr>
          <a:xfrm>
            <a:off x="6197600" y="3603054"/>
            <a:ext cx="5386917" cy="180136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Picture1"/>
          <p:cNvSpPr>
            <a:spLocks noGrp="1"/>
          </p:cNvSpPr>
          <p:nvPr>
            <p:ph type="pic" sz="quarter" idx="14" hasCustomPrompt="1"/>
          </p:nvPr>
        </p:nvSpPr>
        <p:spPr>
          <a:xfrm>
            <a:off x="6193536" y="1645920"/>
            <a:ext cx="5390981" cy="180136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Body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646238"/>
            <a:ext cx="5388864" cy="37581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4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0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5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: Text 2/3; R: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3"/>
          <p:cNvSpPr>
            <a:spLocks noGrp="1"/>
          </p:cNvSpPr>
          <p:nvPr>
            <p:ph type="pic" sz="quarter" idx="16"/>
          </p:nvPr>
        </p:nvSpPr>
        <p:spPr>
          <a:xfrm>
            <a:off x="8128000" y="4636326"/>
            <a:ext cx="3454400" cy="1408176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2"/>
          <p:cNvSpPr>
            <a:spLocks noGrp="1"/>
          </p:cNvSpPr>
          <p:nvPr>
            <p:ph type="pic" sz="quarter" idx="15"/>
          </p:nvPr>
        </p:nvSpPr>
        <p:spPr>
          <a:xfrm>
            <a:off x="8128000" y="3139901"/>
            <a:ext cx="3454400" cy="1408176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1"/>
          <p:cNvSpPr>
            <a:spLocks noGrp="1"/>
          </p:cNvSpPr>
          <p:nvPr>
            <p:ph type="pic" sz="quarter" idx="14"/>
          </p:nvPr>
        </p:nvSpPr>
        <p:spPr>
          <a:xfrm>
            <a:off x="8128000" y="1643477"/>
            <a:ext cx="3454400" cy="1408176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Body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646238"/>
            <a:ext cx="7315200" cy="4398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4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1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: Text 2/3; R: 3 Objects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keaway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5422392"/>
            <a:ext cx="10972800" cy="62179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summary, further explanations, emphasizing data presented on the slide. Delete box if not used.</a:t>
            </a:r>
          </a:p>
        </p:txBody>
      </p:sp>
      <p:sp>
        <p:nvSpPr>
          <p:cNvPr id="14" name="Picture3"/>
          <p:cNvSpPr>
            <a:spLocks noGrp="1"/>
          </p:cNvSpPr>
          <p:nvPr>
            <p:ph type="pic" sz="quarter" idx="16"/>
          </p:nvPr>
        </p:nvSpPr>
        <p:spPr>
          <a:xfrm>
            <a:off x="8128000" y="4224846"/>
            <a:ext cx="3454400" cy="1179576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2"/>
          <p:cNvSpPr>
            <a:spLocks noGrp="1"/>
          </p:cNvSpPr>
          <p:nvPr>
            <p:ph type="pic" sz="quarter" idx="15"/>
          </p:nvPr>
        </p:nvSpPr>
        <p:spPr>
          <a:xfrm>
            <a:off x="8128000" y="2934162"/>
            <a:ext cx="3454400" cy="1179576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1"/>
          <p:cNvSpPr>
            <a:spLocks noGrp="1"/>
          </p:cNvSpPr>
          <p:nvPr>
            <p:ph type="pic" sz="quarter" idx="14"/>
          </p:nvPr>
        </p:nvSpPr>
        <p:spPr>
          <a:xfrm>
            <a:off x="8128000" y="1643477"/>
            <a:ext cx="3454400" cy="1179576"/>
          </a:xfrm>
          <a:prstGeom prst="rect">
            <a:avLst/>
          </a:prstGeom>
          <a:noFill/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Body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646238"/>
            <a:ext cx="7315200" cy="37581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4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1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5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xt o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dyLowerRight"/>
          <p:cNvSpPr>
            <a:spLocks noGrp="1"/>
          </p:cNvSpPr>
          <p:nvPr>
            <p:ph sz="quarter" idx="23" hasCustomPrompt="1"/>
          </p:nvPr>
        </p:nvSpPr>
        <p:spPr>
          <a:xfrm>
            <a:off x="6193367" y="3933546"/>
            <a:ext cx="5384800" cy="21031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BodyLowerLeft"/>
          <p:cNvSpPr>
            <a:spLocks noGrp="1"/>
          </p:cNvSpPr>
          <p:nvPr>
            <p:ph sz="quarter" idx="22" hasCustomPrompt="1"/>
          </p:nvPr>
        </p:nvSpPr>
        <p:spPr>
          <a:xfrm>
            <a:off x="609600" y="3933546"/>
            <a:ext cx="5384800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BodyUpperRight"/>
          <p:cNvSpPr>
            <a:spLocks noGrp="1"/>
          </p:cNvSpPr>
          <p:nvPr>
            <p:ph sz="quarter" idx="21" hasCustomPrompt="1"/>
          </p:nvPr>
        </p:nvSpPr>
        <p:spPr>
          <a:xfrm>
            <a:off x="6197600" y="1645920"/>
            <a:ext cx="5384800" cy="210312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Body"/>
          <p:cNvSpPr>
            <a:spLocks noGrp="1"/>
          </p:cNvSpPr>
          <p:nvPr>
            <p:ph sz="quarter" idx="20" hasCustomPrompt="1"/>
          </p:nvPr>
        </p:nvSpPr>
        <p:spPr>
          <a:xfrm>
            <a:off x="609600" y="1645920"/>
            <a:ext cx="5384800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4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0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35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xt or Objects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keaway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22392"/>
            <a:ext cx="10972800" cy="62179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summary, further explanations, emphasizing data presented on the slide. Delete box if not used.</a:t>
            </a:r>
          </a:p>
        </p:txBody>
      </p:sp>
      <p:sp>
        <p:nvSpPr>
          <p:cNvPr id="17" name="BodyLowerRight"/>
          <p:cNvSpPr>
            <a:spLocks noGrp="1"/>
          </p:cNvSpPr>
          <p:nvPr>
            <p:ph sz="quarter" idx="23" hasCustomPrompt="1"/>
          </p:nvPr>
        </p:nvSpPr>
        <p:spPr>
          <a:xfrm>
            <a:off x="6193367" y="3575622"/>
            <a:ext cx="5384800" cy="1828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BodyLowerLeft"/>
          <p:cNvSpPr>
            <a:spLocks noGrp="1"/>
          </p:cNvSpPr>
          <p:nvPr>
            <p:ph sz="quarter" idx="22" hasCustomPrompt="1"/>
          </p:nvPr>
        </p:nvSpPr>
        <p:spPr>
          <a:xfrm>
            <a:off x="609600" y="3575622"/>
            <a:ext cx="53848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BodyUpperRight"/>
          <p:cNvSpPr>
            <a:spLocks noGrp="1"/>
          </p:cNvSpPr>
          <p:nvPr>
            <p:ph sz="quarter" idx="21" hasCustomPrompt="1"/>
          </p:nvPr>
        </p:nvSpPr>
        <p:spPr>
          <a:xfrm>
            <a:off x="6197600" y="1645920"/>
            <a:ext cx="5384800" cy="1828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Body"/>
          <p:cNvSpPr>
            <a:spLocks noGrp="1"/>
          </p:cNvSpPr>
          <p:nvPr>
            <p:ph sz="quarter" idx="20" hasCustomPrompt="1"/>
          </p:nvPr>
        </p:nvSpPr>
        <p:spPr>
          <a:xfrm>
            <a:off x="609600" y="1661160"/>
            <a:ext cx="53848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4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0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9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xt o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LowerRight"/>
          <p:cNvSpPr>
            <a:spLocks noGrp="1"/>
          </p:cNvSpPr>
          <p:nvPr>
            <p:ph sz="quarter" idx="33" hasCustomPrompt="1"/>
          </p:nvPr>
        </p:nvSpPr>
        <p:spPr>
          <a:xfrm>
            <a:off x="8031696" y="3938905"/>
            <a:ext cx="3550705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BodyLowerMiddle"/>
          <p:cNvSpPr>
            <a:spLocks noGrp="1"/>
          </p:cNvSpPr>
          <p:nvPr>
            <p:ph sz="quarter" idx="32" hasCustomPrompt="1"/>
          </p:nvPr>
        </p:nvSpPr>
        <p:spPr>
          <a:xfrm>
            <a:off x="4321775" y="3938905"/>
            <a:ext cx="3550705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BodyLowerLeft"/>
          <p:cNvSpPr>
            <a:spLocks noGrp="1"/>
          </p:cNvSpPr>
          <p:nvPr>
            <p:ph sz="quarter" idx="31" hasCustomPrompt="1"/>
          </p:nvPr>
        </p:nvSpPr>
        <p:spPr>
          <a:xfrm>
            <a:off x="611856" y="3938905"/>
            <a:ext cx="3550705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BodyUpperRight"/>
          <p:cNvSpPr>
            <a:spLocks noGrp="1"/>
          </p:cNvSpPr>
          <p:nvPr>
            <p:ph sz="quarter" idx="30" hasCustomPrompt="1"/>
          </p:nvPr>
        </p:nvSpPr>
        <p:spPr>
          <a:xfrm>
            <a:off x="8029441" y="1645920"/>
            <a:ext cx="3550705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BodyUpperMiddle"/>
          <p:cNvSpPr>
            <a:spLocks noGrp="1"/>
          </p:cNvSpPr>
          <p:nvPr>
            <p:ph sz="quarter" idx="29" hasCustomPrompt="1"/>
          </p:nvPr>
        </p:nvSpPr>
        <p:spPr>
          <a:xfrm>
            <a:off x="4319521" y="1645920"/>
            <a:ext cx="3550705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Body"/>
          <p:cNvSpPr>
            <a:spLocks noGrp="1"/>
          </p:cNvSpPr>
          <p:nvPr>
            <p:ph sz="quarter" idx="28" hasCustomPrompt="1"/>
          </p:nvPr>
        </p:nvSpPr>
        <p:spPr>
          <a:xfrm>
            <a:off x="609601" y="1645920"/>
            <a:ext cx="3550705" cy="2103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4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1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4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woo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3175" y="0"/>
            <a:ext cx="1218565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raft"/>
          <p:cNvSpPr>
            <a:spLocks noGrp="1"/>
          </p:cNvSpPr>
          <p:nvPr>
            <p:ph type="body" sz="quarter" idx="11" hasCustomPrompt="1"/>
          </p:nvPr>
        </p:nvSpPr>
        <p:spPr>
          <a:xfrm>
            <a:off x="2638383" y="5181600"/>
            <a:ext cx="8932333" cy="838200"/>
          </a:xfrm>
        </p:spPr>
        <p:txBody>
          <a:bodyPr lIns="9144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Draft Version : MM-DD-YYYY HH:MM AM/PM</a:t>
            </a:r>
          </a:p>
        </p:txBody>
      </p:sp>
      <p:sp>
        <p:nvSpPr>
          <p:cNvPr id="4099" name="Sub-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38383" y="3657600"/>
            <a:ext cx="8932333" cy="1295400"/>
          </a:xfrm>
        </p:spPr>
        <p:txBody>
          <a:bodyPr lIns="91440"/>
          <a:lstStyle>
            <a:lvl1pPr marL="0" indent="0"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Click to add Presenter / Presenter Title / Date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38389" y="2133603"/>
            <a:ext cx="8932332" cy="147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ctr" anchorCtr="0">
            <a:noAutofit/>
          </a:bodyPr>
          <a:lstStyle>
            <a:lvl1pPr marL="0" algn="l">
              <a:lnSpc>
                <a:spcPct val="80000"/>
              </a:lnSpc>
              <a:defRPr sz="2600" u="none" baseline="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8" name="Cover Logo"/>
          <p:cNvSpPr/>
          <p:nvPr>
            <p:custDataLst>
              <p:tags r:id="rId1"/>
            </p:custDataLst>
          </p:nvPr>
        </p:nvSpPr>
        <p:spPr bwMode="gray">
          <a:xfrm>
            <a:off x="8644129" y="6172200"/>
            <a:ext cx="3150919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10" name="Cover Page Number"/>
          <p:cNvSpPr/>
          <p:nvPr>
            <p:custDataLst>
              <p:tags r:id="rId2"/>
            </p:custDataLst>
          </p:nvPr>
        </p:nvSpPr>
        <p:spPr bwMode="gray">
          <a:xfrm>
            <a:off x="304800" y="6172200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2" name="MIO_LOGOPLACEHOLDER#title" hidden="1"/>
          <p:cNvSpPr>
            <a:spLocks/>
          </p:cNvSpPr>
          <p:nvPr/>
        </p:nvSpPr>
        <p:spPr bwMode="auto">
          <a:xfrm>
            <a:off x="346047" y="168405"/>
            <a:ext cx="2641600" cy="115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872EB1-2643-4D44-8DFB-DF83E0C1D2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8" y="248667"/>
            <a:ext cx="3278037" cy="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xt or Objects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keaway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22392"/>
            <a:ext cx="10972800" cy="62179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summary, further explanations, emphasizing data presented on the slide. Delete box if not used.</a:t>
            </a:r>
          </a:p>
        </p:txBody>
      </p:sp>
      <p:sp>
        <p:nvSpPr>
          <p:cNvPr id="23" name="BodyLowerRight"/>
          <p:cNvSpPr>
            <a:spLocks noGrp="1"/>
          </p:cNvSpPr>
          <p:nvPr>
            <p:ph sz="quarter" idx="33" hasCustomPrompt="1"/>
          </p:nvPr>
        </p:nvSpPr>
        <p:spPr>
          <a:xfrm>
            <a:off x="8031696" y="3575622"/>
            <a:ext cx="3550705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BodyLowerMiddle"/>
          <p:cNvSpPr>
            <a:spLocks noGrp="1"/>
          </p:cNvSpPr>
          <p:nvPr>
            <p:ph sz="quarter" idx="32" hasCustomPrompt="1"/>
          </p:nvPr>
        </p:nvSpPr>
        <p:spPr>
          <a:xfrm>
            <a:off x="4321775" y="3575622"/>
            <a:ext cx="3550705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BodyLowerLeft"/>
          <p:cNvSpPr>
            <a:spLocks noGrp="1"/>
          </p:cNvSpPr>
          <p:nvPr>
            <p:ph sz="quarter" idx="31" hasCustomPrompt="1"/>
          </p:nvPr>
        </p:nvSpPr>
        <p:spPr>
          <a:xfrm>
            <a:off x="611856" y="3575622"/>
            <a:ext cx="3550705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BodyUpperRight"/>
          <p:cNvSpPr>
            <a:spLocks noGrp="1"/>
          </p:cNvSpPr>
          <p:nvPr>
            <p:ph sz="quarter" idx="30" hasCustomPrompt="1"/>
          </p:nvPr>
        </p:nvSpPr>
        <p:spPr>
          <a:xfrm>
            <a:off x="8029441" y="1645920"/>
            <a:ext cx="3550705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BodyUpperMiddle"/>
          <p:cNvSpPr>
            <a:spLocks noGrp="1"/>
          </p:cNvSpPr>
          <p:nvPr>
            <p:ph sz="quarter" idx="29" hasCustomPrompt="1"/>
          </p:nvPr>
        </p:nvSpPr>
        <p:spPr>
          <a:xfrm>
            <a:off x="4319521" y="1645920"/>
            <a:ext cx="3550705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Body"/>
          <p:cNvSpPr>
            <a:spLocks noGrp="1"/>
          </p:cNvSpPr>
          <p:nvPr>
            <p:ph sz="quarter" idx="28" hasCustomPrompt="1"/>
          </p:nvPr>
        </p:nvSpPr>
        <p:spPr>
          <a:xfrm>
            <a:off x="609601" y="1645920"/>
            <a:ext cx="3550705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11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8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; 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6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endix or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ppendix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4901" y="3138490"/>
            <a:ext cx="109728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ctr" anchorCtr="0"/>
          <a:lstStyle>
            <a:lvl1pPr algn="ctr">
              <a:lnSpc>
                <a:spcPct val="80000"/>
              </a:lnSpc>
              <a:defRPr sz="2600" u="none" baseline="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noProof="0" dirty="0"/>
              <a:t>Appendix or Section Title</a:t>
            </a:r>
          </a:p>
        </p:txBody>
      </p:sp>
      <p:pic>
        <p:nvPicPr>
          <p:cNvPr id="8" name="Swoo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349" y="0"/>
            <a:ext cx="1218565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  <p:sp>
        <p:nvSpPr>
          <p:cNvPr id="11" name="Cover Page Number"/>
          <p:cNvSpPr/>
          <p:nvPr>
            <p:custDataLst>
              <p:tags r:id="rId2"/>
            </p:custDataLst>
          </p:nvPr>
        </p:nvSpPr>
        <p:spPr bwMode="gray">
          <a:xfrm>
            <a:off x="304800" y="6172200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12" name="MIO_LOGOPLACEHOLDER#title" hidden="1"/>
          <p:cNvSpPr>
            <a:spLocks/>
          </p:cNvSpPr>
          <p:nvPr/>
        </p:nvSpPr>
        <p:spPr bwMode="auto">
          <a:xfrm>
            <a:off x="346047" y="168405"/>
            <a:ext cx="2641600" cy="115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13" name="Cover Logo"/>
          <p:cNvSpPr/>
          <p:nvPr>
            <p:custDataLst>
              <p:tags r:id="rId3"/>
            </p:custDataLst>
          </p:nvPr>
        </p:nvSpPr>
        <p:spPr bwMode="gray">
          <a:xfrm>
            <a:off x="8329401" y="6172200"/>
            <a:ext cx="3456199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C374D-7141-4EDA-B3BA-5C54F4B3BC8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8" y="248667"/>
            <a:ext cx="3278037" cy="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8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  <p:sp>
        <p:nvSpPr>
          <p:cNvPr id="2" name="MIO_LOGOPLACEHOLDER#center" hidden="1"/>
          <p:cNvSpPr>
            <a:spLocks/>
          </p:cNvSpPr>
          <p:nvPr/>
        </p:nvSpPr>
        <p:spPr bwMode="auto">
          <a:xfrm>
            <a:off x="5232625" y="2843071"/>
            <a:ext cx="2179680" cy="117185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7CE4A-B9E1-4AA4-A30B-D942048C4F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4219" y="2132943"/>
            <a:ext cx="9765103" cy="28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de-DE" kern="0" dirty="0"/>
            </a:lvl1pPr>
          </a:lstStyle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5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9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dy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914401"/>
            <a:ext cx="10972800" cy="51228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/>
            </a:lvl3pPr>
          </a:lstStyle>
          <a:p>
            <a:pPr lvl="0"/>
            <a:r>
              <a:rPr lang="en-US" sz="1600" b="0" dirty="0"/>
              <a:t>Click to add summary text. Leave a blank line between paragraphs. Recommended for handouts only; text this small cannot be read easily by most audiences when projected.</a:t>
            </a:r>
          </a:p>
        </p:txBody>
      </p:sp>
      <p:sp>
        <p:nvSpPr>
          <p:cNvPr id="4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02707" y="274320"/>
            <a:ext cx="10972800" cy="64008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title to Executive Summary</a:t>
            </a:r>
          </a:p>
        </p:txBody>
      </p:sp>
      <p:sp>
        <p:nvSpPr>
          <p:cNvPr id="6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A44B-81A2-4787-95F9-6AD498330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7E24E-71C3-4D0A-B849-39DE6612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0C3A6-B8ED-468E-B7D6-FD28CFCB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0323-1E88-4C3C-922F-08AFEABC6FA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F6A33-70FD-4762-B7A2-CFD65FF6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B02C4-CFE2-419B-9862-BB313FDB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BBD4-C2EE-475A-82CB-00F8CE3A8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1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"/>
          <p:cNvSpPr>
            <a:spLocks noGrp="1"/>
          </p:cNvSpPr>
          <p:nvPr>
            <p:ph sz="quarter" idx="14" hasCustomPrompt="1"/>
          </p:nvPr>
        </p:nvSpPr>
        <p:spPr>
          <a:xfrm>
            <a:off x="609600" y="1645921"/>
            <a:ext cx="10972800" cy="439610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6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9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r Object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keaway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22392"/>
            <a:ext cx="10972800" cy="62179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summary, further explanations, emphasizing data presented on the slide. Delete box if not used.</a:t>
            </a:r>
          </a:p>
        </p:txBody>
      </p:sp>
      <p:sp>
        <p:nvSpPr>
          <p:cNvPr id="5" name="Body"/>
          <p:cNvSpPr>
            <a:spLocks noGrp="1"/>
          </p:cNvSpPr>
          <p:nvPr>
            <p:ph sz="quarter" idx="14" hasCustomPrompt="1"/>
          </p:nvPr>
        </p:nvSpPr>
        <p:spPr>
          <a:xfrm>
            <a:off x="609600" y="1645921"/>
            <a:ext cx="10972800" cy="3760469"/>
          </a:xfrm>
        </p:spPr>
        <p:txBody>
          <a:bodyPr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levelBody</a:t>
            </a:r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9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5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Vertica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"/>
          <p:cNvSpPr>
            <a:spLocks noGrp="1"/>
          </p:cNvSpPr>
          <p:nvPr>
            <p:ph sz="quarter" idx="14" hasCustomPrompt="1"/>
          </p:nvPr>
        </p:nvSpPr>
        <p:spPr>
          <a:xfrm>
            <a:off x="609600" y="1645920"/>
            <a:ext cx="109728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6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  <p:sp>
        <p:nvSpPr>
          <p:cNvPr id="7" name="Body"/>
          <p:cNvSpPr>
            <a:spLocks noGrp="1"/>
          </p:cNvSpPr>
          <p:nvPr>
            <p:ph sz="quarter" idx="15" hasCustomPrompt="1"/>
          </p:nvPr>
        </p:nvSpPr>
        <p:spPr>
          <a:xfrm>
            <a:off x="609600" y="4876800"/>
            <a:ext cx="10972800" cy="11673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447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Vertical Text or Object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keaway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422392"/>
            <a:ext cx="10972800" cy="621792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summary, further explanations, emphasizing data presented on the slide. Delete box if not used.</a:t>
            </a:r>
          </a:p>
        </p:txBody>
      </p:sp>
      <p:sp>
        <p:nvSpPr>
          <p:cNvPr id="5" name="Body"/>
          <p:cNvSpPr>
            <a:spLocks noGrp="1"/>
          </p:cNvSpPr>
          <p:nvPr>
            <p:ph sz="quarter" idx="14" hasCustomPrompt="1"/>
          </p:nvPr>
        </p:nvSpPr>
        <p:spPr>
          <a:xfrm>
            <a:off x="609600" y="1645919"/>
            <a:ext cx="10972800" cy="2560320"/>
          </a:xfrm>
        </p:spPr>
        <p:txBody>
          <a:bodyPr>
            <a:no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levelBody</a:t>
            </a:r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 lIns="91440" rIns="9144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9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  <p:sp>
        <p:nvSpPr>
          <p:cNvPr id="7" name="Body"/>
          <p:cNvSpPr>
            <a:spLocks noGrp="1"/>
          </p:cNvSpPr>
          <p:nvPr>
            <p:ph sz="quarter" idx="16" hasCustomPrompt="1"/>
          </p:nvPr>
        </p:nvSpPr>
        <p:spPr>
          <a:xfrm>
            <a:off x="609600" y="4242816"/>
            <a:ext cx="10972800" cy="11673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53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Title,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"/>
          <p:cNvSpPr>
            <a:spLocks noGrp="1"/>
          </p:cNvSpPr>
          <p:nvPr>
            <p:ph sz="quarter" idx="14" hasCustomPrompt="1"/>
          </p:nvPr>
        </p:nvSpPr>
        <p:spPr>
          <a:xfrm>
            <a:off x="609600" y="1981201"/>
            <a:ext cx="10972800" cy="40608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6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  <p:sp>
        <p:nvSpPr>
          <p:cNvPr id="7" name="Sub-Title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1533525"/>
            <a:ext cx="10972800" cy="533400"/>
          </a:xfrm>
        </p:spPr>
        <p:txBody>
          <a:bodyPr vert="horz" lIns="91440" tIns="45720" rIns="91440" bIns="45720" rtlCol="0" anchor="t" anchorCtr="1">
            <a:noAutofit/>
          </a:bodyPr>
          <a:lstStyle>
            <a:lvl1pPr marL="0" indent="0" algn="l">
              <a:buNone/>
              <a:defRPr lang="en-US" sz="1600" u="none" baseline="0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(Click to add sub-title)</a:t>
            </a:r>
          </a:p>
        </p:txBody>
      </p:sp>
    </p:spTree>
    <p:extLst>
      <p:ext uri="{BB962C8B-B14F-4D97-AF65-F5344CB8AC3E}">
        <p14:creationId xmlns:p14="http://schemas.microsoft.com/office/powerpoint/2010/main" val="26686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Right"/>
          <p:cNvSpPr>
            <a:spLocks noGrp="1"/>
          </p:cNvSpPr>
          <p:nvPr>
            <p:ph sz="quarter" idx="17" hasCustomPrompt="1"/>
          </p:nvPr>
        </p:nvSpPr>
        <p:spPr>
          <a:xfrm>
            <a:off x="6197600" y="1646239"/>
            <a:ext cx="5384800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Body"/>
          <p:cNvSpPr>
            <a:spLocks noGrp="1"/>
          </p:cNvSpPr>
          <p:nvPr>
            <p:ph sz="quarter" idx="21" hasCustomPrompt="1"/>
          </p:nvPr>
        </p:nvSpPr>
        <p:spPr>
          <a:xfrm>
            <a:off x="609600" y="1646239"/>
            <a:ext cx="5384800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8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Split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LowerRight"/>
          <p:cNvSpPr>
            <a:spLocks noGrp="1"/>
          </p:cNvSpPr>
          <p:nvPr>
            <p:ph sz="quarter" idx="22" hasCustomPrompt="1"/>
          </p:nvPr>
        </p:nvSpPr>
        <p:spPr>
          <a:xfrm>
            <a:off x="6197600" y="3878263"/>
            <a:ext cx="5384800" cy="2163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odyUpperRight"/>
          <p:cNvSpPr>
            <a:spLocks noGrp="1"/>
          </p:cNvSpPr>
          <p:nvPr>
            <p:ph sz="quarter" idx="17" hasCustomPrompt="1"/>
          </p:nvPr>
        </p:nvSpPr>
        <p:spPr>
          <a:xfrm>
            <a:off x="6197600" y="1646239"/>
            <a:ext cx="5384800" cy="2163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Body"/>
          <p:cNvSpPr>
            <a:spLocks noGrp="1"/>
          </p:cNvSpPr>
          <p:nvPr>
            <p:ph sz="quarter" idx="21" hasCustomPrompt="1"/>
          </p:nvPr>
        </p:nvSpPr>
        <p:spPr>
          <a:xfrm>
            <a:off x="609600" y="1646239"/>
            <a:ext cx="5384800" cy="43957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information or Click to add Table / Chart / Smart Art / Photo / Clip Art / Media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kern="0" dirty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Header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28600"/>
            <a:ext cx="10972800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/>
              <a:t>Click to add header – max two rows of text</a:t>
            </a:r>
          </a:p>
        </p:txBody>
      </p:sp>
      <p:sp>
        <p:nvSpPr>
          <p:cNvPr id="8" name="Logo Protection" hidden="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9747251" y="6091237"/>
            <a:ext cx="243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de-DE" sz="1600" dirty="0">
              <a:solidFill>
                <a:srgbClr val="0048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 - DO NOT DELETE!!!"/>
          <p:cNvSpPr/>
          <p:nvPr>
            <p:custDataLst>
              <p:tags r:id="rId28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sz="1800">
              <a:solidFill>
                <a:srgbClr val="0048B9"/>
              </a:solidFill>
            </a:endParaRPr>
          </a:p>
        </p:txBody>
      </p:sp>
      <p:sp>
        <p:nvSpPr>
          <p:cNvPr id="8" name="empower masterfields-DO NOT DELETE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278149" y="6599711"/>
            <a:ext cx="3635705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lvl="0" algn="ctr" defTabSz="895888"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1000">
                <a:solidFill>
                  <a:srgbClr val="0048B9"/>
                </a:solidFill>
              </a:rPr>
              <a:t>Proprietary &amp; Confidential</a:t>
            </a:r>
            <a:endParaRPr lang="en-US" sz="1000" dirty="0">
              <a:solidFill>
                <a:srgbClr val="0048B9"/>
              </a:solidFill>
            </a:endParaRPr>
          </a:p>
        </p:txBody>
      </p:sp>
      <p:sp>
        <p:nvSpPr>
          <p:cNvPr id="1027" name="Body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45921"/>
            <a:ext cx="10972800" cy="43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Bullet information in bold (Arial 20 bold) </a:t>
            </a:r>
          </a:p>
          <a:p>
            <a:pPr lvl="1"/>
            <a:r>
              <a:rPr lang="en-US" dirty="0"/>
              <a:t>Supporting information (Arial 18 normal)</a:t>
            </a:r>
          </a:p>
          <a:p>
            <a:pPr lvl="2"/>
            <a:r>
              <a:rPr lang="en-US" dirty="0"/>
              <a:t>Supporting information (Arial 18 normal)</a:t>
            </a:r>
          </a:p>
          <a:p>
            <a:pPr lvl="3"/>
            <a:r>
              <a:rPr lang="en-US" dirty="0"/>
              <a:t>Supporting Information (Arial 18 normal)</a:t>
            </a:r>
          </a:p>
          <a:p>
            <a:pPr lvl="4"/>
            <a:r>
              <a:rPr lang="en-US" dirty="0"/>
              <a:t>Supporting Information (Arial 18 normal)</a:t>
            </a:r>
          </a:p>
          <a:p>
            <a:pPr lvl="5"/>
            <a:r>
              <a:rPr lang="en-US" dirty="0"/>
              <a:t>Supporting Information (Arial 18 normal)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603251" y="914400"/>
            <a:ext cx="10970685" cy="723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kern="0" dirty="0"/>
              <a:t>Slide Title in Arial 24 Bold. Underline Last Line Only.</a:t>
            </a:r>
          </a:p>
        </p:txBody>
      </p:sp>
      <p:sp>
        <p:nvSpPr>
          <p:cNvPr id="4" name="empower - DO NOT DELETE!!!"/>
          <p:cNvSpPr/>
          <p:nvPr>
            <p:custDataLst>
              <p:tags r:id="rId30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5" name="empower - DO NOT DELETE!!!"/>
          <p:cNvSpPr/>
          <p:nvPr>
            <p:custDataLst>
              <p:tags r:id="rId31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7" name="empower - DO NOT DELETE!!!" hidden="1"/>
          <p:cNvSpPr/>
          <p:nvPr>
            <p:custDataLst>
              <p:tags r:id="rId32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6" name="MIO_LOGOPLACEHOLDER#main" hidden="1"/>
          <p:cNvSpPr>
            <a:spLocks/>
          </p:cNvSpPr>
          <p:nvPr/>
        </p:nvSpPr>
        <p:spPr bwMode="auto">
          <a:xfrm>
            <a:off x="9981937" y="6195022"/>
            <a:ext cx="1802504" cy="5911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10" name="MIO_LOGOPLACEHOLDER#accent" hidden="1"/>
          <p:cNvSpPr>
            <a:spLocks/>
          </p:cNvSpPr>
          <p:nvPr/>
        </p:nvSpPr>
        <p:spPr bwMode="auto">
          <a:xfrm>
            <a:off x="8012443" y="6195021"/>
            <a:ext cx="1802504" cy="5911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13" name="Page Number"/>
          <p:cNvSpPr txBox="1">
            <a:spLocks/>
          </p:cNvSpPr>
          <p:nvPr/>
        </p:nvSpPr>
        <p:spPr>
          <a:xfrm>
            <a:off x="483673" y="6563503"/>
            <a:ext cx="28151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fld id="{671B3FDF-EECF-4BC2-AE34-7E2ACC406B68}" type="slidenum">
              <a:rPr lang="en-US" sz="1000">
                <a:solidFill>
                  <a:srgbClr val="0048B9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FontTx/>
                <a:buNone/>
              </a:pPr>
              <a:t>‹#›</a:t>
            </a:fld>
            <a:endParaRPr lang="en-US" sz="1000" dirty="0">
              <a:solidFill>
                <a:srgbClr val="0048B9"/>
              </a:solidFill>
            </a:endParaRPr>
          </a:p>
        </p:txBody>
      </p:sp>
      <p:sp>
        <p:nvSpPr>
          <p:cNvPr id="14" name="empower masterfields-DO NOT DELETE" hidden="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44832" y="6599711"/>
            <a:ext cx="4302336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/>
          <a:p>
            <a:pPr lvl="0" algn="ctr" defTabSz="895888" fontAlgn="base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None/>
            </a:pPr>
            <a:endParaRPr lang="en-US" sz="1000" dirty="0">
              <a:solidFill>
                <a:srgbClr val="0048B9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34"/>
            </p:custDataLst>
          </p:nvPr>
        </p:nvSpPr>
        <p:spPr>
          <a:xfrm rot="19486010">
            <a:off x="2940603" y="2614783"/>
            <a:ext cx="629598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400" b="1" i="0" u="none" baseline="0" dirty="0">
              <a:solidFill>
                <a:schemeClr val="bg1">
                  <a:lumMod val="50000"/>
                  <a:alpha val="50000"/>
                </a:schemeClr>
              </a:solidFill>
              <a:latin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7BCA76-A949-44A4-84D2-3BBE1F5D0968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45" y="6133288"/>
            <a:ext cx="1725283" cy="4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</p:sldLayoutIdLst>
  <p:txStyles>
    <p:titleStyle>
      <a:lvl1pPr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 u="sng" baseline="0">
          <a:solidFill>
            <a:srgbClr val="0048B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•"/>
        <a:defRPr sz="2000" b="1">
          <a:solidFill>
            <a:srgbClr val="0048B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–"/>
        <a:defRPr sz="1800">
          <a:solidFill>
            <a:srgbClr val="0048B9"/>
          </a:solidFill>
          <a:latin typeface="+mn-lt"/>
        </a:defRPr>
      </a:lvl2pPr>
      <a:lvl3pPr marL="11430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Blip>
          <a:blip r:embed="rId37"/>
        </a:buBlip>
        <a:defRPr sz="1800">
          <a:solidFill>
            <a:srgbClr val="0048B9"/>
          </a:solidFill>
          <a:latin typeface="+mn-lt"/>
        </a:defRPr>
      </a:lvl3pPr>
      <a:lvl4pPr marL="16002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–"/>
        <a:defRPr sz="1800" baseline="0">
          <a:solidFill>
            <a:srgbClr val="0048B9"/>
          </a:solidFill>
          <a:latin typeface="+mn-lt"/>
        </a:defRPr>
      </a:lvl4pPr>
      <a:lvl5pPr marL="20574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 sz="1800" baseline="0">
          <a:solidFill>
            <a:srgbClr val="0048B9"/>
          </a:solidFill>
          <a:latin typeface="+mn-lt"/>
        </a:defRPr>
      </a:lvl5pPr>
      <a:lvl6pPr marL="25146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 sz="1800" baseline="0">
          <a:solidFill>
            <a:srgbClr val="0048B9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5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576">
          <p15:clr>
            <a:srgbClr val="F26B43"/>
          </p15:clr>
        </p15:guide>
        <p15:guide id="5" orient="horz" pos="1035">
          <p15:clr>
            <a:srgbClr val="F26B43"/>
          </p15:clr>
        </p15:guide>
        <p15:guide id="6" orient="horz" pos="3806">
          <p15:clr>
            <a:srgbClr val="F26B43"/>
          </p15:clr>
        </p15:guide>
        <p15:guide id="7" orient="horz" pos="4238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E1EC-5479-45FC-9A47-D8F787A3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834" y="2187575"/>
            <a:ext cx="8932332" cy="147002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Lone Star proposal to eliminate oscillatory risks on ERCOT system in near and long 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5E902-7D21-2AA5-D958-9C361C5501DD}"/>
              </a:ext>
            </a:extLst>
          </p:cNvPr>
          <p:cNvSpPr txBox="1"/>
          <p:nvPr/>
        </p:nvSpPr>
        <p:spPr>
          <a:xfrm>
            <a:off x="3988525" y="4031967"/>
            <a:ext cx="454587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48B9"/>
                </a:solidFill>
                <a:latin typeface="Arial"/>
              </a:rPr>
              <a:t>PLWG 02/24/2025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48B9"/>
                </a:solidFill>
                <a:latin typeface="Arial"/>
              </a:rPr>
              <a:t>Presented by</a:t>
            </a:r>
            <a:r>
              <a:rPr lang="en-US" sz="1600" dirty="0">
                <a:solidFill>
                  <a:srgbClr val="0048B9"/>
                </a:solidFill>
                <a:latin typeface="Arial"/>
              </a:rPr>
              <a:t>: Nihal Mohan/Aditi Upadhyay</a:t>
            </a:r>
          </a:p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48B9"/>
                </a:solidFill>
                <a:latin typeface="Arial"/>
              </a:rPr>
              <a:t>Lonestar Transmission</a:t>
            </a:r>
          </a:p>
        </p:txBody>
      </p:sp>
    </p:spTree>
    <p:extLst>
      <p:ext uri="{BB962C8B-B14F-4D97-AF65-F5344CB8AC3E}">
        <p14:creationId xmlns:p14="http://schemas.microsoft.com/office/powerpoint/2010/main" val="173616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BA60D-F04B-70F2-272D-913349A3A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5AFCAC-296A-2651-7063-26516F534231}"/>
              </a:ext>
            </a:extLst>
          </p:cNvPr>
          <p:cNvSpPr txBox="1">
            <a:spLocks/>
          </p:cNvSpPr>
          <p:nvPr/>
        </p:nvSpPr>
        <p:spPr bwMode="auto">
          <a:xfrm>
            <a:off x="607483" y="418170"/>
            <a:ext cx="10972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1800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kern="0" dirty="0"/>
              <a:t>LST’s proposal to update the PGRR120 language to eliminate SSO risks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D215BFA-EA67-8C4F-1F60-F1812C47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832233"/>
            <a:ext cx="10970685" cy="723900"/>
          </a:xfrm>
        </p:spPr>
        <p:txBody>
          <a:bodyPr/>
          <a:lstStyle/>
          <a:p>
            <a:r>
              <a:rPr lang="en-US" dirty="0"/>
              <a:t>Executive summary of recommendation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DBD98A1-7B2E-C2B8-9FA9-F4AFFA336F48}"/>
              </a:ext>
            </a:extLst>
          </p:cNvPr>
          <p:cNvSpPr txBox="1">
            <a:spLocks/>
          </p:cNvSpPr>
          <p:nvPr/>
        </p:nvSpPr>
        <p:spPr bwMode="auto">
          <a:xfrm>
            <a:off x="609600" y="1645921"/>
            <a:ext cx="10972800" cy="449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rgbClr val="0048B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133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2133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n-US" kern="0" dirty="0"/>
          </a:p>
          <a:p>
            <a:pPr marL="457200" indent="-457200">
              <a:buFont typeface="+mj-lt"/>
              <a:buAutoNum type="alphaUcPeriod"/>
            </a:pPr>
            <a:r>
              <a:rPr lang="en-US" sz="2000" kern="0" dirty="0"/>
              <a:t>LST believes a blanket ban by ERCOT on new interconnection requests on series compensated lines is not a prudent solution for several reasons: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33" b="0" kern="0" dirty="0"/>
              <a:t>Several other regions in the US have successfully managed series compensation with effective solutions over the past several decades.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533" kern="0" dirty="0">
                <a:cs typeface="Arial"/>
              </a:rPr>
              <a:t>The ban further exacerbates the capacity shortfall projections* in ERCOT region to meet i</a:t>
            </a:r>
            <a:r>
              <a:rPr lang="en-US" sz="1533" b="0" kern="0" dirty="0">
                <a:cs typeface="Arial"/>
              </a:rPr>
              <a:t>ncreasing</a:t>
            </a:r>
            <a:r>
              <a:rPr lang="en-US" sz="1533" b="0" i="0" dirty="0">
                <a:effectLst/>
              </a:rPr>
              <a:t> load demand</a:t>
            </a:r>
            <a:r>
              <a:rPr lang="en-US" sz="1533" b="0" kern="0" dirty="0">
                <a:cs typeface="Arial"/>
              </a:rPr>
              <a:t>.</a:t>
            </a:r>
            <a:r>
              <a:rPr lang="en-US" sz="1533" b="0" kern="0" dirty="0"/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533" b="0" kern="0" dirty="0"/>
              <a:t>Se</a:t>
            </a:r>
            <a:r>
              <a:rPr lang="en-US" sz="1533" b="0" kern="0" dirty="0">
                <a:cs typeface="Arial"/>
              </a:rPr>
              <a:t>ries compensated lines are high ampacity lines. Prohibiting generation on these lines will result in  underutilization.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800" b="0" kern="0" dirty="0">
              <a:cs typeface="Arial"/>
            </a:endParaRPr>
          </a:p>
          <a:p>
            <a:pPr marL="457200" indent="-457200">
              <a:buAutoNum type="alphaUcPeriod" startAt="2"/>
            </a:pPr>
            <a:r>
              <a:rPr lang="en-US" sz="2000" kern="0" dirty="0"/>
              <a:t>LST proposes the following potential solutions: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33" kern="0" dirty="0"/>
              <a:t>Modify the proposed PGRR 120 language to include valid exceptions for generators.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533" kern="0" dirty="0"/>
              <a:t>Propose cost-effective, short-lead-time operational schemes to reduce SSO risk in the near term, and transmission-based solutions for long-term horizon.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33" kern="0" dirty="0"/>
              <a:t>Ensure accurate modeling of non-linear phenomenon such as transformer saturation, controls in EMTP planning studies to accurately capture oscillatory issues.</a:t>
            </a:r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9EB6E-83C1-B2D8-91FD-79ED98ADFB29}"/>
              </a:ext>
            </a:extLst>
          </p:cNvPr>
          <p:cNvSpPr txBox="1"/>
          <p:nvPr/>
        </p:nvSpPr>
        <p:spPr>
          <a:xfrm>
            <a:off x="1089660" y="6332108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https://www.ercot.com/files/docs/2025/02/12/CapacityDemandandReservesReport_December2024.pdf</a:t>
            </a:r>
          </a:p>
        </p:txBody>
      </p:sp>
    </p:spTree>
    <p:extLst>
      <p:ext uri="{BB962C8B-B14F-4D97-AF65-F5344CB8AC3E}">
        <p14:creationId xmlns:p14="http://schemas.microsoft.com/office/powerpoint/2010/main" val="7896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FD215BFA-EA67-8C4F-1F60-F1812C47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Language changes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BA60D-F04B-70F2-272D-913349A3A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5AFCAC-296A-2651-7063-26516F534231}"/>
              </a:ext>
            </a:extLst>
          </p:cNvPr>
          <p:cNvSpPr txBox="1">
            <a:spLocks/>
          </p:cNvSpPr>
          <p:nvPr/>
        </p:nvSpPr>
        <p:spPr bwMode="auto">
          <a:xfrm>
            <a:off x="607483" y="375640"/>
            <a:ext cx="10972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1800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r>
              <a:rPr lang="en-US" dirty="0"/>
              <a:t>LST recommends updating PGRR120  to incorporate valid exceptions and allow TSPs to propose mitigations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DBD98A1-7B2E-C2B8-9FA9-F4AFFA336F48}"/>
              </a:ext>
            </a:extLst>
          </p:cNvPr>
          <p:cNvSpPr txBox="1">
            <a:spLocks/>
          </p:cNvSpPr>
          <p:nvPr/>
        </p:nvSpPr>
        <p:spPr bwMode="auto">
          <a:xfrm>
            <a:off x="609600" y="1645921"/>
            <a:ext cx="10972800" cy="43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rgbClr val="0048B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133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2133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D16A3-FF5E-AF7A-E76D-5A78BEC6BF15}"/>
              </a:ext>
            </a:extLst>
          </p:cNvPr>
          <p:cNvSpPr txBox="1">
            <a:spLocks/>
          </p:cNvSpPr>
          <p:nvPr/>
        </p:nvSpPr>
        <p:spPr bwMode="auto">
          <a:xfrm>
            <a:off x="859964" y="256032"/>
            <a:ext cx="10972800" cy="408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rgbClr val="0048B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133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2133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200" kern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Valid exceptions for generators which mitigate the risk</a:t>
            </a:r>
          </a:p>
          <a:p>
            <a:pPr marL="0" indent="0">
              <a:buNone/>
            </a:pPr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200" kern="0" dirty="0">
                <a:solidFill>
                  <a:schemeClr val="tx2"/>
                </a:solidFill>
              </a:rPr>
              <a:t>Allows Transmission Service Providers to propose mitigations to resolve reliability risks due to oscillatory issues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6472F-C638-A531-F1D1-0D5E8E184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82" y="2177060"/>
            <a:ext cx="6386884" cy="1527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DD5798-C3B4-96FC-B012-89796E988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98" y="4675212"/>
            <a:ext cx="6869896" cy="15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BA60D-F04B-70F2-272D-913349A3A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5AFCAC-296A-2651-7063-26516F534231}"/>
              </a:ext>
            </a:extLst>
          </p:cNvPr>
          <p:cNvSpPr txBox="1">
            <a:spLocks/>
          </p:cNvSpPr>
          <p:nvPr/>
        </p:nvSpPr>
        <p:spPr bwMode="auto">
          <a:xfrm>
            <a:off x="607483" y="375640"/>
            <a:ext cx="10972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1800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lt2"/>
                </a:solidFill>
              </a:rPr>
              <a:t>LST’s solutions to address SSR issues both in the near term and the long term</a:t>
            </a:r>
          </a:p>
          <a:p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DBD98A1-7B2E-C2B8-9FA9-F4AFFA336F48}"/>
              </a:ext>
            </a:extLst>
          </p:cNvPr>
          <p:cNvSpPr txBox="1">
            <a:spLocks/>
          </p:cNvSpPr>
          <p:nvPr/>
        </p:nvSpPr>
        <p:spPr bwMode="auto">
          <a:xfrm>
            <a:off x="609600" y="1645921"/>
            <a:ext cx="10972800" cy="43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rgbClr val="0048B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133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2133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lphaUcPeriod"/>
            </a:pPr>
            <a:endParaRPr lang="en-US" kern="0" dirty="0"/>
          </a:p>
          <a:p>
            <a:pPr marL="0" indent="0">
              <a:buNone/>
            </a:pPr>
            <a:endParaRPr lang="en-US" kern="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DA27EE-97CE-0412-2A3F-B05910687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84075"/>
              </p:ext>
            </p:extLst>
          </p:nvPr>
        </p:nvGraphicFramePr>
        <p:xfrm>
          <a:off x="314903" y="1498881"/>
          <a:ext cx="11117033" cy="479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548104188"/>
                    </a:ext>
                  </a:extLst>
                </a:gridCol>
                <a:gridCol w="352751">
                  <a:extLst>
                    <a:ext uri="{9D8B030D-6E8A-4147-A177-3AD203B41FA5}">
                      <a16:colId xmlns:a16="http://schemas.microsoft.com/office/drawing/2014/main" val="877100278"/>
                    </a:ext>
                  </a:extLst>
                </a:gridCol>
                <a:gridCol w="1058254">
                  <a:extLst>
                    <a:ext uri="{9D8B030D-6E8A-4147-A177-3AD203B41FA5}">
                      <a16:colId xmlns:a16="http://schemas.microsoft.com/office/drawing/2014/main" val="294528421"/>
                    </a:ext>
                  </a:extLst>
                </a:gridCol>
                <a:gridCol w="1058254">
                  <a:extLst>
                    <a:ext uri="{9D8B030D-6E8A-4147-A177-3AD203B41FA5}">
                      <a16:colId xmlns:a16="http://schemas.microsoft.com/office/drawing/2014/main" val="2589214864"/>
                    </a:ext>
                  </a:extLst>
                </a:gridCol>
                <a:gridCol w="1058254">
                  <a:extLst>
                    <a:ext uri="{9D8B030D-6E8A-4147-A177-3AD203B41FA5}">
                      <a16:colId xmlns:a16="http://schemas.microsoft.com/office/drawing/2014/main" val="360125753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86325820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4243600182"/>
                    </a:ext>
                  </a:extLst>
                </a:gridCol>
              </a:tblGrid>
              <a:tr h="652326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vert="vert27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Potential Solutions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33040"/>
                  </a:ext>
                </a:extLst>
              </a:tr>
              <a:tr h="914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Cost (Increasing)</a:t>
                      </a:r>
                    </a:p>
                  </a:txBody>
                  <a:tcPr vert="vert27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solidFill>
                            <a:schemeClr val="tx2"/>
                          </a:solidFill>
                        </a:rPr>
                        <a:t>Networking with other transmission lines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LST has developed networking solutions with future Permian Import path which eliminates reliability risk of SSR by permanently retiring the series cap banks and additionally increases WESTEX GTC limit.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For networking solution, neighboring TSP has indicated support for a joint RPG project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870612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2"/>
                          </a:solidFill>
                        </a:rPr>
                        <a:t>Substation Upgrades:</a:t>
                      </a:r>
                    </a:p>
                    <a:p>
                      <a:pPr algn="ctr"/>
                      <a:r>
                        <a:rPr lang="en-US" sz="1050" b="0">
                          <a:solidFill>
                            <a:schemeClr val="tx2"/>
                          </a:solidFill>
                        </a:rPr>
                        <a:t>STATCOM, TCSC, UPFC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Other potential solutions to replace series compensation with dynamic devices to maintain WESTEX limits.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894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2"/>
                          </a:solidFill>
                        </a:rPr>
                        <a:t>Operational : </a:t>
                      </a:r>
                      <a:r>
                        <a:rPr lang="en-US" sz="1050" b="0">
                          <a:solidFill>
                            <a:schemeClr val="tx2"/>
                          </a:solidFill>
                        </a:rPr>
                        <a:t>Substation Re-Config.</a:t>
                      </a:r>
                    </a:p>
                    <a:p>
                      <a:pPr algn="ctr"/>
                      <a:r>
                        <a:rPr lang="en-US" sz="1050" b="1">
                          <a:solidFill>
                            <a:schemeClr val="tx2"/>
                          </a:solidFill>
                        </a:rPr>
                        <a:t>Protection based : </a:t>
                      </a:r>
                      <a:r>
                        <a:rPr lang="en-US" sz="1050" b="0">
                          <a:solidFill>
                            <a:schemeClr val="tx2"/>
                          </a:solidFill>
                        </a:rPr>
                        <a:t>Cross </a:t>
                      </a:r>
                    </a:p>
                    <a:p>
                      <a:pPr algn="ctr"/>
                      <a:r>
                        <a:rPr lang="en-US" sz="1050" b="0">
                          <a:solidFill>
                            <a:schemeClr val="tx2"/>
                          </a:solidFill>
                        </a:rPr>
                        <a:t>Trip</a:t>
                      </a:r>
                    </a:p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Two layers of defense: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LST has implemented a protection based (cross-trip) mechanism which will bypass the series cap banks upon detection of N-1 condition.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SSFR relays implemented at the two generator sites provide 2nd layer of defense 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8758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vert="vert27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612998"/>
                  </a:ext>
                </a:extLst>
              </a:tr>
              <a:tr h="245567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Lead Time (Increasing)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311081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2D4F69AC-880D-98E4-515B-F668BF513297}"/>
              </a:ext>
            </a:extLst>
          </p:cNvPr>
          <p:cNvSpPr/>
          <p:nvPr/>
        </p:nvSpPr>
        <p:spPr bwMode="auto">
          <a:xfrm>
            <a:off x="1121998" y="5659144"/>
            <a:ext cx="3029378" cy="233916"/>
          </a:xfrm>
          <a:prstGeom prst="rightArrow">
            <a:avLst/>
          </a:prstGeom>
          <a:gradFill flip="none" rotWithShape="1">
            <a:gsLst>
              <a:gs pos="27398">
                <a:srgbClr val="CBF0B9"/>
              </a:gs>
              <a:gs pos="16796">
                <a:srgbClr val="DFF4CF"/>
              </a:gs>
              <a:gs pos="0">
                <a:schemeClr val="accent1">
                  <a:lumMod val="5000"/>
                  <a:lumOff val="95000"/>
                </a:schemeClr>
              </a:gs>
              <a:gs pos="38000">
                <a:srgbClr val="B7ECA2"/>
              </a:gs>
              <a:gs pos="66000">
                <a:schemeClr val="accent1">
                  <a:lumMod val="45000"/>
                  <a:lumOff val="55000"/>
                </a:schemeClr>
              </a:gs>
              <a:gs pos="96000">
                <a:schemeClr val="bg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AF647DD-3301-D393-9CDA-370758BF8CED}"/>
              </a:ext>
            </a:extLst>
          </p:cNvPr>
          <p:cNvSpPr/>
          <p:nvPr/>
        </p:nvSpPr>
        <p:spPr bwMode="auto">
          <a:xfrm rot="16200000">
            <a:off x="-218131" y="3574174"/>
            <a:ext cx="2190307" cy="233916"/>
          </a:xfrm>
          <a:prstGeom prst="rightArrow">
            <a:avLst/>
          </a:prstGeom>
          <a:gradFill flip="none" rotWithShape="1">
            <a:gsLst>
              <a:gs pos="27398">
                <a:srgbClr val="CBF0B9"/>
              </a:gs>
              <a:gs pos="16796">
                <a:srgbClr val="DFF4CF"/>
              </a:gs>
              <a:gs pos="0">
                <a:schemeClr val="accent1">
                  <a:lumMod val="5000"/>
                  <a:lumOff val="95000"/>
                </a:schemeClr>
              </a:gs>
              <a:gs pos="38000">
                <a:srgbClr val="B7ECA2"/>
              </a:gs>
              <a:gs pos="66000">
                <a:schemeClr val="accent1">
                  <a:lumMod val="45000"/>
                  <a:lumOff val="55000"/>
                </a:schemeClr>
              </a:gs>
              <a:gs pos="96000">
                <a:schemeClr val="bg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pic>
        <p:nvPicPr>
          <p:cNvPr id="4" name="Graphic 3" descr="Badge Tick with solid fill">
            <a:extLst>
              <a:ext uri="{FF2B5EF4-FFF2-40B4-BE49-F238E27FC236}">
                <a16:creationId xmlns:a16="http://schemas.microsoft.com/office/drawing/2014/main" id="{5D1ADFB3-5F86-A4D7-4F8F-5454A399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0349" y="2355986"/>
            <a:ext cx="640080" cy="640080"/>
          </a:xfrm>
          <a:prstGeom prst="rect">
            <a:avLst/>
          </a:prstGeom>
        </p:spPr>
      </p:pic>
      <p:pic>
        <p:nvPicPr>
          <p:cNvPr id="9" name="Graphic 8" descr="Badge Tick with solid fill">
            <a:extLst>
              <a:ext uri="{FF2B5EF4-FFF2-40B4-BE49-F238E27FC236}">
                <a16:creationId xmlns:a16="http://schemas.microsoft.com/office/drawing/2014/main" id="{24CAA3EF-9963-CA7A-D385-C15E43490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0349" y="424346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BA60D-F04B-70F2-272D-913349A3A8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A5AFCAC-296A-2651-7063-26516F534231}"/>
              </a:ext>
            </a:extLst>
          </p:cNvPr>
          <p:cNvSpPr txBox="1">
            <a:spLocks/>
          </p:cNvSpPr>
          <p:nvPr/>
        </p:nvSpPr>
        <p:spPr bwMode="auto">
          <a:xfrm>
            <a:off x="607483" y="418170"/>
            <a:ext cx="10972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l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>
                <a:solidFill>
                  <a:srgbClr val="0048B9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Blip>
                <a:blip r:embed="rId2"/>
              </a:buBlip>
              <a:defRPr sz="1800">
                <a:solidFill>
                  <a:srgbClr val="0048B9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800" baseline="0">
                <a:solidFill>
                  <a:srgbClr val="0048B9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8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kern="0" dirty="0"/>
              <a:t>The LST planning process has successfully identified oscillatory issues during the interconnection process and has developed mitigations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E5F83D-698F-D383-3A82-8CF7AFC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81" y="4572463"/>
            <a:ext cx="3903504" cy="17979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06B41D4-2365-8978-496A-F9F84D13F51B}"/>
              </a:ext>
            </a:extLst>
          </p:cNvPr>
          <p:cNvSpPr txBox="1"/>
          <p:nvPr/>
        </p:nvSpPr>
        <p:spPr>
          <a:xfrm>
            <a:off x="987186" y="3984424"/>
            <a:ext cx="38548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48B9"/>
                </a:solidFill>
                <a:latin typeface="Arial"/>
              </a:rPr>
              <a:t>Scans identified resonant frequencies typical of Ferro resonance</a:t>
            </a:r>
            <a:endParaRPr lang="en-US" sz="1600" b="1" i="0" u="none" baseline="0" dirty="0">
              <a:solidFill>
                <a:srgbClr val="0048B9"/>
              </a:solidFill>
              <a:latin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C7163DD-0759-DB10-0324-D8ED05FFC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633" y="2529445"/>
            <a:ext cx="1658256" cy="81693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646CD9E-200B-3F84-FB5C-465F6EB6CF55}"/>
              </a:ext>
            </a:extLst>
          </p:cNvPr>
          <p:cNvGrpSpPr/>
          <p:nvPr/>
        </p:nvGrpSpPr>
        <p:grpSpPr>
          <a:xfrm>
            <a:off x="987186" y="1926101"/>
            <a:ext cx="4635079" cy="1241921"/>
            <a:chOff x="7315654" y="4668778"/>
            <a:chExt cx="4635079" cy="124192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5C1144-A324-21CB-069A-28AD128A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1940" y="5062849"/>
              <a:ext cx="75701" cy="8478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881C6C6-5646-7618-71DD-AFBB3F56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185852" y="5012194"/>
              <a:ext cx="106856" cy="84741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8A160C1-AE99-543D-287D-732B0776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12935" y="5010596"/>
              <a:ext cx="73158" cy="84741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D482BF1-B820-DB10-9026-86CBBD7CB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2048" y="5062849"/>
              <a:ext cx="219475" cy="2072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8D00CDC-AB04-E6EF-E964-4866455F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75605" y="5075042"/>
              <a:ext cx="219475" cy="20728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E4A3AE-777B-235C-EEBA-92379C690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7179" y="5143408"/>
              <a:ext cx="274344" cy="1219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3101EC8-2E39-D73F-1597-FBF2B8E86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85935" y="5166490"/>
              <a:ext cx="274344" cy="1219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B04194-AA1D-36FF-7DBE-C88813F8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21327" y="5357735"/>
              <a:ext cx="624653" cy="7657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1F0E863-EBFD-31B0-14DA-C9CECB77F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07013" y="5365437"/>
              <a:ext cx="627942" cy="7315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39B5F0-43B0-53E0-A76F-052B2B601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70553" y="5011761"/>
              <a:ext cx="73158" cy="847417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A0F386-18B7-020E-5B5D-B93CEE14AD4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09790" y="5486774"/>
              <a:ext cx="820691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9747D25-49D2-0E0A-AA8E-472C15FD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92501" y="5437133"/>
              <a:ext cx="959528" cy="11438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803812-5F0A-B9CF-A00D-360DC88886CE}"/>
                </a:ext>
              </a:extLst>
            </p:cNvPr>
            <p:cNvSpPr txBox="1"/>
            <p:nvPr/>
          </p:nvSpPr>
          <p:spPr>
            <a:xfrm>
              <a:off x="7315654" y="4687290"/>
              <a:ext cx="137173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48B9"/>
                  </a:solidFill>
                  <a:latin typeface="Arial"/>
                </a:rPr>
                <a:t>Wind Farm 1</a:t>
              </a:r>
              <a:endParaRPr lang="en-US" sz="1200" b="0" i="0" u="none" baseline="0" dirty="0">
                <a:solidFill>
                  <a:srgbClr val="0048B9"/>
                </a:solidFill>
                <a:latin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B5ED9AF-B2F9-CD44-05A9-5AF3ECB0095F}"/>
                </a:ext>
              </a:extLst>
            </p:cNvPr>
            <p:cNvSpPr txBox="1"/>
            <p:nvPr/>
          </p:nvSpPr>
          <p:spPr>
            <a:xfrm>
              <a:off x="8675605" y="4668778"/>
              <a:ext cx="137173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48B9"/>
                  </a:solidFill>
                  <a:latin typeface="Arial"/>
                </a:rPr>
                <a:t>Wind Farm 2</a:t>
              </a:r>
              <a:endParaRPr lang="en-US" sz="1200" b="0" i="0" u="none" baseline="0" dirty="0">
                <a:solidFill>
                  <a:srgbClr val="0048B9"/>
                </a:solidFill>
                <a:latin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0D0FAA-459D-9B9D-2DAD-C4D7F0B4759A}"/>
                </a:ext>
              </a:extLst>
            </p:cNvPr>
            <p:cNvSpPr txBox="1"/>
            <p:nvPr/>
          </p:nvSpPr>
          <p:spPr>
            <a:xfrm>
              <a:off x="9711997" y="4961715"/>
              <a:ext cx="137173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48B9"/>
                  </a:solidFill>
                  <a:latin typeface="Arial"/>
                </a:rPr>
                <a:t>Cap bank1</a:t>
              </a:r>
              <a:endParaRPr lang="en-US" sz="1200" b="0" i="0" u="none" baseline="0" dirty="0">
                <a:solidFill>
                  <a:srgbClr val="0048B9"/>
                </a:solidFill>
                <a:latin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0C42FD-3E46-09D2-19EE-F6790B10EF39}"/>
                </a:ext>
              </a:extLst>
            </p:cNvPr>
            <p:cNvSpPr txBox="1"/>
            <p:nvPr/>
          </p:nvSpPr>
          <p:spPr>
            <a:xfrm>
              <a:off x="10578996" y="4734550"/>
              <a:ext cx="137173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48B9"/>
                  </a:solidFill>
                  <a:latin typeface="Arial"/>
                </a:rPr>
                <a:t>Cap bank2</a:t>
              </a:r>
              <a:endParaRPr lang="en-US" sz="1200" b="0" i="0" u="none" baseline="0" dirty="0">
                <a:solidFill>
                  <a:srgbClr val="0048B9"/>
                </a:solidFill>
                <a:latin typeface="Arial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0C249D0-F760-AD05-DAE7-7CCF9FA63A5D}"/>
              </a:ext>
            </a:extLst>
          </p:cNvPr>
          <p:cNvSpPr txBox="1"/>
          <p:nvPr/>
        </p:nvSpPr>
        <p:spPr>
          <a:xfrm>
            <a:off x="1060557" y="1360737"/>
            <a:ext cx="394121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u="none" baseline="0">
                <a:solidFill>
                  <a:srgbClr val="0048B9"/>
                </a:solidFill>
                <a:latin typeface="Arial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048B9"/>
                </a:solidFill>
                <a:latin typeface="Arial" charset="0"/>
              </a:defRPr>
            </a:lvl9pPr>
          </a:lstStyle>
          <a:p>
            <a:r>
              <a:rPr lang="en-US" dirty="0"/>
              <a:t>LST’s scheme to eliminate N-1 Radial to series capacitors condition</a:t>
            </a:r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CFCBF032-DF50-FC2A-FF46-0887971F9604}"/>
              </a:ext>
            </a:extLst>
          </p:cNvPr>
          <p:cNvSpPr/>
          <p:nvPr/>
        </p:nvSpPr>
        <p:spPr bwMode="auto">
          <a:xfrm>
            <a:off x="1921537" y="2502843"/>
            <a:ext cx="488172" cy="467536"/>
          </a:xfrm>
          <a:prstGeom prst="mathMultiply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C80190C-1CC8-46DA-5467-C031CEE47A47}"/>
              </a:ext>
            </a:extLst>
          </p:cNvPr>
          <p:cNvCxnSpPr>
            <a:cxnSpLocks/>
            <a:stCxn id="25" idx="2"/>
          </p:cNvCxnSpPr>
          <p:nvPr/>
        </p:nvCxnSpPr>
        <p:spPr bwMode="auto">
          <a:xfrm flipH="1">
            <a:off x="2323187" y="4569199"/>
            <a:ext cx="591449" cy="87360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EB88ED-07E7-CCF2-1472-922EC1CCD152}"/>
              </a:ext>
            </a:extLst>
          </p:cNvPr>
          <p:cNvCxnSpPr>
            <a:cxnSpLocks/>
            <a:stCxn id="25" idx="2"/>
          </p:cNvCxnSpPr>
          <p:nvPr/>
        </p:nvCxnSpPr>
        <p:spPr bwMode="auto">
          <a:xfrm>
            <a:off x="2914636" y="4569199"/>
            <a:ext cx="1483252" cy="6366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itle 5">
            <a:extLst>
              <a:ext uri="{FF2B5EF4-FFF2-40B4-BE49-F238E27FC236}">
                <a16:creationId xmlns:a16="http://schemas.microsoft.com/office/drawing/2014/main" id="{FD215BFA-EA67-8C4F-1F60-F1812C47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13" y="1379857"/>
            <a:ext cx="6208391" cy="58477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none" kern="1200" dirty="0">
                <a:latin typeface="Arial"/>
                <a:ea typeface="+mn-ea"/>
                <a:cs typeface="+mn-cs"/>
              </a:rPr>
              <a:t>Plots for Series Capacitor bypassed for N-1 Radial scheme successfully mitigating SSFR</a:t>
            </a:r>
          </a:p>
        </p:txBody>
      </p:sp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7E2CC67D-6118-5457-0949-E096EA81E8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2922" y="2277498"/>
            <a:ext cx="3039256" cy="2591161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49E9F1-3348-82E4-D33A-D9DE0353DE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2057" y="2277498"/>
            <a:ext cx="3039256" cy="2606466"/>
          </a:xfrm>
          <a:prstGeom prst="rect">
            <a:avLst/>
          </a:prstGeom>
          <a:noFill/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DD4D49-741E-2815-0602-8C4A68D62C4E}"/>
              </a:ext>
            </a:extLst>
          </p:cNvPr>
          <p:cNvCxnSpPr>
            <a:cxnSpLocks/>
          </p:cNvCxnSpPr>
          <p:nvPr/>
        </p:nvCxnSpPr>
        <p:spPr bwMode="auto">
          <a:xfrm>
            <a:off x="6534998" y="4714720"/>
            <a:ext cx="1801425" cy="0"/>
          </a:xfrm>
          <a:prstGeom prst="straightConnector1">
            <a:avLst/>
          </a:prstGeom>
          <a:ln w="28575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7BCBED-8F82-A431-EBB9-67FBE770B96B}"/>
              </a:ext>
            </a:extLst>
          </p:cNvPr>
          <p:cNvCxnSpPr>
            <a:cxnSpLocks/>
          </p:cNvCxnSpPr>
          <p:nvPr/>
        </p:nvCxnSpPr>
        <p:spPr bwMode="auto">
          <a:xfrm>
            <a:off x="9672114" y="4552916"/>
            <a:ext cx="1916654" cy="0"/>
          </a:xfrm>
          <a:prstGeom prst="straightConnector1">
            <a:avLst/>
          </a:prstGeom>
          <a:ln w="28575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B6F4932-BDB6-A6F8-9F8F-127F2A90DEE8}"/>
              </a:ext>
            </a:extLst>
          </p:cNvPr>
          <p:cNvCxnSpPr>
            <a:cxnSpLocks/>
            <a:stCxn id="46" idx="1"/>
          </p:cNvCxnSpPr>
          <p:nvPr/>
        </p:nvCxnSpPr>
        <p:spPr bwMode="auto">
          <a:xfrm rot="10800000">
            <a:off x="6887653" y="4857659"/>
            <a:ext cx="134421" cy="646190"/>
          </a:xfrm>
          <a:prstGeom prst="bentConnector2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1F046E-D91B-44E2-1908-F7FA9B33482D}"/>
              </a:ext>
            </a:extLst>
          </p:cNvPr>
          <p:cNvSpPr txBox="1"/>
          <p:nvPr/>
        </p:nvSpPr>
        <p:spPr>
          <a:xfrm>
            <a:off x="7022073" y="5349960"/>
            <a:ext cx="353996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400" b="1" i="0" u="none" baseline="0" dirty="0">
                <a:solidFill>
                  <a:schemeClr val="lt1"/>
                </a:solidFill>
                <a:latin typeface="Arial"/>
              </a:rPr>
              <a:t>Successful damping within 1 seconds</a:t>
            </a:r>
            <a:endParaRPr lang="en-US" sz="1400" b="1" dirty="0">
              <a:solidFill>
                <a:schemeClr val="lt1"/>
              </a:solidFill>
            </a:endParaRP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C790A73-48F6-B463-A788-B6ADD366E942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 flipV="1">
            <a:off x="10562041" y="4795619"/>
            <a:ext cx="322706" cy="708230"/>
          </a:xfrm>
          <a:prstGeom prst="bentConnector2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7716809-75D9-F1FC-D99D-CC97C878F269}"/>
              </a:ext>
            </a:extLst>
          </p:cNvPr>
          <p:cNvGrpSpPr/>
          <p:nvPr/>
        </p:nvGrpSpPr>
        <p:grpSpPr>
          <a:xfrm>
            <a:off x="2216452" y="2913858"/>
            <a:ext cx="2107609" cy="623763"/>
            <a:chOff x="2131496" y="2366537"/>
            <a:chExt cx="2107609" cy="1181705"/>
          </a:xfrm>
        </p:grpSpPr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43EA178F-EEFA-4B82-9BB4-DFD5B9FBFDE7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2131496" y="2366537"/>
              <a:ext cx="1063458" cy="1162143"/>
            </a:xfrm>
            <a:prstGeom prst="bentConnector3">
              <a:avLst>
                <a:gd name="adj1" fmla="val 99871"/>
              </a:avLst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962A77B1-8B0D-115C-E5B3-3B529A1995AA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915016" y="3107789"/>
              <a:ext cx="732231" cy="13597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FCF0ADC8-5AF8-D71A-C080-5D77CB6B240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19493" y="3028308"/>
              <a:ext cx="1019612" cy="519934"/>
            </a:xfrm>
            <a:prstGeom prst="bentConnector3">
              <a:avLst>
                <a:gd name="adj1" fmla="val 100221"/>
              </a:avLst>
            </a:prstGeom>
            <a:ln w="19050">
              <a:solidFill>
                <a:schemeClr val="accent6"/>
              </a:solidFill>
              <a:prstDash val="sysDash"/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3EBF84A-DE9A-B913-0FE1-1B431A5FA62D}"/>
              </a:ext>
            </a:extLst>
          </p:cNvPr>
          <p:cNvSpPr txBox="1"/>
          <p:nvPr/>
        </p:nvSpPr>
        <p:spPr>
          <a:xfrm>
            <a:off x="1060557" y="3516332"/>
            <a:ext cx="3871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baseline="0" dirty="0">
                <a:solidFill>
                  <a:srgbClr val="0048B9"/>
                </a:solidFill>
                <a:latin typeface="Arial"/>
              </a:rPr>
              <a:t>Loss of line bypasses the series caps by closing the breakers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AE852D-68CB-2428-5497-172167C465C6}"/>
              </a:ext>
            </a:extLst>
          </p:cNvPr>
          <p:cNvSpPr txBox="1"/>
          <p:nvPr/>
        </p:nvSpPr>
        <p:spPr>
          <a:xfrm>
            <a:off x="1970659" y="6178122"/>
            <a:ext cx="1094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48B9"/>
                </a:solidFill>
                <a:latin typeface="Arial"/>
              </a:defRPr>
            </a:lvl1pPr>
          </a:lstStyle>
          <a:p>
            <a:r>
              <a:rPr lang="en-US" dirty="0"/>
              <a:t>20 Hz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D56B3BE-2DAE-E138-1A69-FE646A1C4BC4}"/>
              </a:ext>
            </a:extLst>
          </p:cNvPr>
          <p:cNvSpPr txBox="1"/>
          <p:nvPr/>
        </p:nvSpPr>
        <p:spPr>
          <a:xfrm>
            <a:off x="4126056" y="6208607"/>
            <a:ext cx="780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8B9"/>
                </a:solidFill>
                <a:latin typeface="Arial"/>
              </a:rPr>
              <a:t>40 Hz</a:t>
            </a:r>
            <a:endParaRPr lang="en-US" sz="1400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EAD4F94-0C8B-6D1D-9995-46EBAFBA5FB3}"/>
              </a:ext>
            </a:extLst>
          </p:cNvPr>
          <p:cNvSpPr/>
          <p:nvPr/>
        </p:nvSpPr>
        <p:spPr bwMode="auto">
          <a:xfrm>
            <a:off x="5705475" y="2357537"/>
            <a:ext cx="619125" cy="4513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0549CE8-D974-69A2-1966-6B1994E7025D}"/>
              </a:ext>
            </a:extLst>
          </p:cNvPr>
          <p:cNvSpPr/>
          <p:nvPr/>
        </p:nvSpPr>
        <p:spPr bwMode="auto">
          <a:xfrm>
            <a:off x="5705475" y="3112599"/>
            <a:ext cx="619125" cy="4513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27F2F1D-7A4F-5C63-214A-4A70F40519ED}"/>
              </a:ext>
            </a:extLst>
          </p:cNvPr>
          <p:cNvSpPr/>
          <p:nvPr/>
        </p:nvSpPr>
        <p:spPr bwMode="auto">
          <a:xfrm>
            <a:off x="6402948" y="3129431"/>
            <a:ext cx="619125" cy="4513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65630E-FC01-8CB9-AB8B-D0420CC4B031}"/>
              </a:ext>
            </a:extLst>
          </p:cNvPr>
          <p:cNvSpPr/>
          <p:nvPr/>
        </p:nvSpPr>
        <p:spPr bwMode="auto">
          <a:xfrm>
            <a:off x="8870233" y="2253306"/>
            <a:ext cx="619125" cy="4513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AAE3F5B-66C1-A6EC-AEBE-B9C1EAA99035}"/>
              </a:ext>
            </a:extLst>
          </p:cNvPr>
          <p:cNvSpPr/>
          <p:nvPr/>
        </p:nvSpPr>
        <p:spPr bwMode="auto">
          <a:xfrm>
            <a:off x="9043209" y="3168022"/>
            <a:ext cx="2105319" cy="4513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6DA0F-9656-99CF-5313-3AEF2CD36B7B}"/>
              </a:ext>
            </a:extLst>
          </p:cNvPr>
          <p:cNvSpPr txBox="1"/>
          <p:nvPr/>
        </p:nvSpPr>
        <p:spPr>
          <a:xfrm rot="16200000">
            <a:off x="715644" y="5309893"/>
            <a:ext cx="875212" cy="2769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baseline="0" dirty="0">
                <a:solidFill>
                  <a:srgbClr val="0048B9"/>
                </a:solidFill>
                <a:latin typeface="Arial"/>
              </a:rPr>
              <a:t>Voltage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2382-2D04-DC45-0ED1-230CAB8585AF}"/>
              </a:ext>
            </a:extLst>
          </p:cNvPr>
          <p:cNvSpPr txBox="1"/>
          <p:nvPr/>
        </p:nvSpPr>
        <p:spPr>
          <a:xfrm>
            <a:off x="7172807" y="4884591"/>
            <a:ext cx="323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0048B9"/>
                </a:solidFill>
                <a:latin typeface="Arial"/>
              </a:defRPr>
            </a:lvl1pPr>
          </a:lstStyle>
          <a:p>
            <a:r>
              <a:rPr lang="en-US" sz="1200" b="0" dirty="0"/>
              <a:t>Instantaneous voltage and current profile at the POI(Damped SSFR)</a:t>
            </a:r>
          </a:p>
        </p:txBody>
      </p:sp>
    </p:spTree>
    <p:extLst>
      <p:ext uri="{BB962C8B-B14F-4D97-AF65-F5344CB8AC3E}">
        <p14:creationId xmlns:p14="http://schemas.microsoft.com/office/powerpoint/2010/main" val="4037827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4"/>
  <p:tag name="MIO_SHOW_DATE" val="False"/>
  <p:tag name="MIO_SHOW_FOOTER" val="False"/>
  <p:tag name="MIO_SHOW_PAGENUMBER" val="True"/>
  <p:tag name="MIO_AVOID_BLANK_LAYOUT" val="True"/>
  <p:tag name="MIO_CD_LAYOUT_VALID_AREA" val="True"/>
  <p:tag name="MIO_NUMBER_OF_VALID_LAYOUTS" val="18"/>
  <p:tag name="MIO_HDS" val="True"/>
  <p:tag name="MIO_EK" val="2145"/>
  <p:tag name="MIO_EKGUID" val="a0ae6955-ca1a-4e6e-b559-3e878081a598"/>
  <p:tag name="MIO_UPDATE" val="True"/>
  <p:tag name="MIO_VERSION" val="09.02.2017 09:12:55"/>
  <p:tag name="MIO_DBID" val="5301834A-B855-4702-B1EC-2C598E341CDE"/>
  <p:tag name="MIO_LASTDOWNLOADED" val="09.02.2017 16:24:04"/>
  <p:tag name="MIO_OBJECTNAME" val="4:3 Template"/>
  <p:tag name="MIO_LASTEDITORNAME" val="Christopher Collins"/>
  <p:tag name="MIO_CDID" val="451eeb19-c04f-4baa-b219-473a5b7aed7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984d0fa-d513-4c98-9ed8-de415fe0b231"/>
  <p:tag name="MIO_EK" val="2500"/>
  <p:tag name="MIO_EKGUID" val="71d5a402-9311-4f03-87b6-de44cda7c9ff"/>
  <p:tag name="MIO_UPDATE" val="True"/>
  <p:tag name="MIO_VERSION" val="27.02.2017 18:35:36"/>
  <p:tag name="MIO_DBID" val="5301834A-B855-4702-B1EC-2C598E341CDE"/>
  <p:tag name="MIO_LASTDOWNLOADED" val="16.03.2017 08:54:18"/>
  <p:tag name="MIO_OBJECTNAME" val="Cover Logo"/>
  <p:tag name="MIO_LASTEDITORNAME" val="Christopher Colli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017dc47-58ce-448e-941c-9eeead941171"/>
  <p:tag name="MIO_LOGOPLACEHOLDER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lassification and Control of Information;Please select the level of confidentiality:"/>
  <p:tag name="MIO_USER_INPUT_OPTIONS" val="Proprietary &amp; Confidential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5"/>
  <p:tag name="MIO_SHOW_DATE" val="False"/>
  <p:tag name="MIO_SHOW_FOOTER" val="False"/>
  <p:tag name="MIO_SHOW_PAGENUMBER" val="False"/>
  <p:tag name="MIO_AVOID_BLANK_LAYOUT" val="True"/>
  <p:tag name="MIO_CD_LAYOUT_VALID_AREA" val="True"/>
  <p:tag name="MIO_NUMBER_OF_VALID_LAYOUTS" val="19"/>
  <p:tag name="MIO_HDS" val="True"/>
  <p:tag name="MIO_EK" val="2455"/>
  <p:tag name="MIO_EKGUID" val="6b84d06c-539b-4f1d-93b3-911784271035"/>
  <p:tag name="MIO_UPDATE" val="True"/>
  <p:tag name="MIO_VERSION" val="20.02.2017 17:15:19"/>
  <p:tag name="MIO_DBID" val="5301834A-B855-4702-B1EC-2C598E341CDE"/>
  <p:tag name="MIO_LASTDOWNLOADED" val="20.02.2017 17:19:07"/>
  <p:tag name="MIO_OBJECTNAME" val="4:3 Template TEST UPDATE"/>
  <p:tag name="MIO_LASTEDITORNAME" val="Christopher Collins"/>
  <p:tag name="MIO_CDID" val="451eeb19-c04f-4baa-b219-473a5b7aed7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984d0fa-d513-4c98-9ed8-de415fe0b231"/>
  <p:tag name="MIO_EK" val="2500"/>
  <p:tag name="MIO_EKGUID" val="71d5a402-9311-4f03-87b6-de44cda7c9ff"/>
  <p:tag name="MIO_UPDATE" val="True"/>
  <p:tag name="MIO_VERSION" val="27.02.2017 18:35:36"/>
  <p:tag name="MIO_DBID" val="5301834A-B855-4702-B1EC-2C598E341CDE"/>
  <p:tag name="MIO_LASTDOWNLOADED" val="16.03.2017 08:54:18"/>
  <p:tag name="MIO_OBJECTNAME" val="Cover Logo"/>
  <p:tag name="MIO_LASTEDITORNAME" val="Christopher Collin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984d0fa-d513-4c98-9ed8-de415fe0b231"/>
  <p:tag name="MIO_EK" val="2500"/>
  <p:tag name="MIO_EKGUID" val="71d5a402-9311-4f03-87b6-de44cda7c9ff"/>
  <p:tag name="MIO_UPDATE" val="True"/>
  <p:tag name="MIO_VERSION" val="27.02.2017 18:35:36"/>
  <p:tag name="MIO_DBID" val="5301834A-B855-4702-B1EC-2C598E341CDE"/>
  <p:tag name="MIO_LASTDOWNLOADED" val="16.03.2017 08:54:18"/>
  <p:tag name="MIO_OBJECTNAME" val="Cover Logo"/>
  <p:tag name="MIO_LASTEDITORNAME" val="Christopher Collin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017dc47-58ce-448e-941c-9eeead941171"/>
  <p:tag name="MIO_LOGOPLACEHOLDER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8a517db-50a6-41ae-b93f-2d681ad0c0e6"/>
  <p:tag name="MIO_LOGOPLACEHOLDER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2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26"/>
  <p:tag name="MIO_HDS" val="True"/>
  <p:tag name="MIO_EK" val="2498"/>
  <p:tag name="MIO_EKGUID" val="fbc527e0-795e-43ce-95b4-9802f7605083"/>
  <p:tag name="MIO_UPDATE" val="True"/>
  <p:tag name="MIO_VERSION" val="27.02.2017 18:04:01"/>
  <p:tag name="MIO_DBID" val="5301834A-B855-4702-B1EC-2C598E341CDE"/>
  <p:tag name="MIO_LASTDOWNLOADED" val="27.02.2017 18:12:52"/>
  <p:tag name="MIO_OBJECTNAME" val="4:3 Template NEW 2017-02-28"/>
  <p:tag name="MIO_LASTEDITORNAME" val="Christopher Collins"/>
  <p:tag name="MIO_CDID" val="451eeb19-c04f-4baa-b219-473a5b7aed7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2145"/>
  <p:tag name="MIO_PRESI_FIRST_SLIDENUMBER" val="1"/>
  <p:tag name="MIO_FALLBACK_LAYOUT" val="2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24"/>
  <p:tag name="MIO_HDS" val="True"/>
  <p:tag name="MIO_SKIPVERSION" val="01.01.0001 00:00:00"/>
  <p:tag name="MIO_EKGUID" val="a0ae6955-ca1a-4e6e-b559-3e878081a598"/>
  <p:tag name="MIO_UPDATE" val="True"/>
  <p:tag name="MIO_VERSION" val="16.05.2018 14:08:54"/>
  <p:tag name="MIO_DBID" val="5301834A-B855-4702-B1EC-2C598E341CDE"/>
  <p:tag name="MIO_LASTDOWNLOADED" val="24.02.2023 11:13:17"/>
  <p:tag name="MIO_OBJECTNAME" val="4:3 Template"/>
  <p:tag name="MIO_LASTEDITORNAME" val="Christopher Collins"/>
  <p:tag name="MIO_CDID" val="451eeb19-c04f-4baa-b219-473a5b7aed7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ustom Footer Text;"/>
  <p:tag name="MIO_USER_INPUT_OPTIONAL" val=" "/>
  <p:tag name="MIO_USER_INPUT_TEXT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Watermark;"/>
  <p:tag name="MIO_USER_INPUT_OPTIONAL" val=" "/>
  <p:tag name="MIO_USER_INPUT_TEXT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017dc47-58ce-448e-941c-9eeead941171"/>
  <p:tag name="MIO_EKGUID" val="b8a825a5-d4bf-4530-a0eb-57327dab81c1"/>
  <p:tag name="MIO_UPDATE" val="True"/>
  <p:tag name="MIO_VERSION" val="03.08.2021 15:07:45"/>
  <p:tag name="MIO_DBID" val="5301834A-B855-4702-B1EC-2C598E341CDE"/>
  <p:tag name="MIO_LASTDOWNLOADED" val="03.08.2021 15:07:45"/>
  <p:tag name="MIO_OBJECTNAME" val="Lone Star Transmission#title"/>
  <p:tag name="MIO_LASTEDITORNAME" val="Doug Chilton"/>
  <p:tag name="MIO_LOGOPLACEHOLDER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984d0fa-d513-4c98-9ed8-de415fe0b231"/>
  <p:tag name="MIO_EK" val="2500"/>
  <p:tag name="MIO_EKGUID" val="71d5a402-9311-4f03-87b6-de44cda7c9ff"/>
  <p:tag name="MIO_UPDATE" val="True"/>
  <p:tag name="MIO_VERSION" val="27.02.2017 18:35:36"/>
  <p:tag name="MIO_DBID" val="5301834A-B855-4702-B1EC-2C598E341CDE"/>
  <p:tag name="MIO_LASTDOWNLOADED" val="16.03.2017 08:54:18"/>
  <p:tag name="MIO_OBJECTNAME" val="Cover Logo"/>
  <p:tag name="MIO_LASTEDITORNAME" val="Christopher Collins"/>
</p:tagLst>
</file>

<file path=ppt/theme/theme1.xml><?xml version="1.0" encoding="utf-8"?>
<a:theme xmlns:a="http://schemas.openxmlformats.org/drawingml/2006/main" name="LoneStar">
  <a:themeElements>
    <a:clrScheme name="NEE">
      <a:dk1>
        <a:sysClr val="windowText" lastClr="000000"/>
      </a:dk1>
      <a:lt1>
        <a:sysClr val="window" lastClr="FFFFFF"/>
      </a:lt1>
      <a:dk2>
        <a:srgbClr val="0048B9"/>
      </a:dk2>
      <a:lt2>
        <a:srgbClr val="800000"/>
      </a:lt2>
      <a:accent1>
        <a:srgbClr val="FEB705"/>
      </a:accent1>
      <a:accent2>
        <a:srgbClr val="0048B9"/>
      </a:accent2>
      <a:accent3>
        <a:srgbClr val="3FBD3F"/>
      </a:accent3>
      <a:accent4>
        <a:srgbClr val="8D0041"/>
      </a:accent4>
      <a:accent5>
        <a:srgbClr val="9090F3"/>
      </a:accent5>
      <a:accent6>
        <a:srgbClr val="F87C00"/>
      </a:accent6>
      <a:hlink>
        <a:srgbClr val="0048B9"/>
      </a:hlink>
      <a:folHlink>
        <a:srgbClr val="800080"/>
      </a:folHlink>
    </a:clrScheme>
    <a:fontScheme name="FPL.Group.FINAL-AV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accent2"/>
          </a:solidFill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0048B9"/>
            </a:solidFill>
            <a:effectLst/>
            <a:latin typeface="Arial"/>
          </a:defRPr>
        </a:defPPr>
      </a:lstStyle>
    </a:spDef>
    <a:lnDef>
      <a:spPr bwMode="auto">
        <a:ln>
          <a:headEnd type="none" w="med" len="med"/>
          <a:tailEnd type="non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vert="horz" wrap="square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600" b="0" i="0" u="none" baseline="0" dirty="0" smtClean="0">
            <a:solidFill>
              <a:srgbClr val="0048B9"/>
            </a:solidFill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oneStar" id="{E4361B64-DBD1-4BE0-8315-2489555AC952}" vid="{B3E2A0C7-0522-4273-A5A8-AC525F08FC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3da407-e96c-49c4-a0c2-dc9ca5df956c">
      <Terms xmlns="http://schemas.microsoft.com/office/infopath/2007/PartnerControls"/>
    </lcf76f155ced4ddcb4097134ff3c332f>
    <TaxCatchAll xmlns="a74e6210-048b-44cf-9e69-35ad2cc27529" xsi:nil="true"/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0367E59DD3C4489BCAED6BCF7CC8E" ma:contentTypeVersion="16" ma:contentTypeDescription="Create a new document." ma:contentTypeScope="" ma:versionID="7f99004a89428b228b2e4750e89b429c">
  <xsd:schema xmlns:xsd="http://www.w3.org/2001/XMLSchema" xmlns:xs="http://www.w3.org/2001/XMLSchema" xmlns:p="http://schemas.microsoft.com/office/2006/metadata/properties" xmlns:ns2="bd3da407-e96c-49c4-a0c2-dc9ca5df956c" xmlns:ns3="a74e6210-048b-44cf-9e69-35ad2cc27529" targetNamespace="http://schemas.microsoft.com/office/2006/metadata/properties" ma:root="true" ma:fieldsID="e3d96db547fbc32aba07a40d665e09ec" ns2:_="" ns3:_="">
    <xsd:import namespace="bd3da407-e96c-49c4-a0c2-dc9ca5df956c"/>
    <xsd:import namespace="a74e6210-048b-44cf-9e69-35ad2cc27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da407-e96c-49c4-a0c2-dc9ca5df9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c379444-718f-4044-93bd-bdc834bc63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e6210-048b-44cf-9e69-35ad2cc2752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d0c6220-4db3-4127-a8bd-be70223ffc61}" ma:internalName="TaxCatchAll" ma:showField="CatchAllData" ma:web="a74e6210-048b-44cf-9e69-35ad2cc27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636098-B9A2-4D0B-B650-A12E129DE7A2}">
  <ds:schemaRefs>
    <ds:schemaRef ds:uri="http://purl.org/dc/elements/1.1/"/>
    <ds:schemaRef ds:uri="bd3da407-e96c-49c4-a0c2-dc9ca5df956c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74e6210-048b-44cf-9e69-35ad2cc27529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FA7F5F-3E1A-4123-9F4F-46E87F8A94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4DED88-02B2-425F-9478-C0FD4BDA7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da407-e96c-49c4-a0c2-dc9ca5df956c"/>
    <ds:schemaRef ds:uri="a74e6210-048b-44cf-9e69-35ad2cc27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1681294-4857-4624-8d04-edaddb44ee26}" enabled="0" method="" siteId="{a1681294-4857-4624-8d04-edaddb44ee2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LoneStar</Template>
  <TotalTime>30532</TotalTime>
  <Words>491</Words>
  <Application>Microsoft Office PowerPoint</Application>
  <PresentationFormat>Widescreen</PresentationFormat>
  <Paragraphs>66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LoneStar</vt:lpstr>
      <vt:lpstr>Lone Star proposal to eliminate oscillatory risks on ERCOT system in near and long term</vt:lpstr>
      <vt:lpstr>Executive summary of recommendation</vt:lpstr>
      <vt:lpstr>Proposed Language changes</vt:lpstr>
      <vt:lpstr>PowerPoint Presentation</vt:lpstr>
      <vt:lpstr>Plots for Series Capacitor bypassed for N-1 Radial scheme successfully mitigating SSFR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Lone Star Transmission  Expansion Plan</dc:title>
  <dc:creator>Dhakal, Sunil</dc:creator>
  <cp:lastModifiedBy>Upadhyay, Aditi</cp:lastModifiedBy>
  <cp:revision>20</cp:revision>
  <dcterms:created xsi:type="dcterms:W3CDTF">2023-02-17T16:04:04Z</dcterms:created>
  <dcterms:modified xsi:type="dcterms:W3CDTF">2025-02-21T17:35:01Z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0x0101004870367E59DD3C4489BCAED6BCF7CC8E</vt:lpwstr>
  </property>
  <property fmtid="{D5CDD505-2E9C-101B-9397-08002B2CF9AE}" pid="3" name="MediaServiceImageTags">
    <vt:lpwstr/>
  </property>
</Properties>
</file>