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7"/>
  </p:notesMasterIdLst>
  <p:handoutMasterIdLst>
    <p:handoutMasterId r:id="rId18"/>
  </p:handoutMasterIdLst>
  <p:sldIdLst>
    <p:sldId id="542" r:id="rId6"/>
    <p:sldId id="563" r:id="rId7"/>
    <p:sldId id="588" r:id="rId8"/>
    <p:sldId id="574" r:id="rId9"/>
    <p:sldId id="589" r:id="rId10"/>
    <p:sldId id="566" r:id="rId11"/>
    <p:sldId id="590" r:id="rId12"/>
    <p:sldId id="592" r:id="rId13"/>
    <p:sldId id="591" r:id="rId14"/>
    <p:sldId id="593" r:id="rId15"/>
    <p:sldId id="584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C6"/>
    <a:srgbClr val="26D07C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committees/tac/rtcbtf/training" TargetMode="Externa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TAC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February 27, 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94933-8005-6B20-1DA0-BC45AEDE6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Disposition of NPRRs at RTCBTF needed at April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2EBC6-634A-F355-9B0B-762E0A82A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2383"/>
            <a:ext cx="8534400" cy="4853233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>
                <a:solidFill>
                  <a:schemeClr val="tx2"/>
                </a:solidFill>
              </a:rPr>
              <a:t>NPRR1270: Clarification and AS Qualification </a:t>
            </a:r>
          </a:p>
          <a:p>
            <a:r>
              <a:rPr lang="en-US" sz="2400" dirty="0">
                <a:solidFill>
                  <a:schemeClr val="tx2"/>
                </a:solidFill>
              </a:rPr>
              <a:t>Strong consensus in favor of NPRR to remove original protocol concept of expansion of qualification to automatically include all SCED-dispatched resources for ECRS and Non-Spin.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Note that all AS qualifications are grandfathered into RTC+B.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AE822-A292-E112-F8FE-1DCFCFB35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590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94933-8005-6B20-1DA0-BC45AEDE6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2EBC6-634A-F355-9B0B-762E0A82A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2383"/>
            <a:ext cx="8534400" cy="4853233"/>
          </a:xfrm>
        </p:spPr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ERCOT/RTCBTF continuing to focus on Handbooks and training development for Market Trials in coming weeks.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Half-day RTCBTF meeting after WMS on March 5 to focus on the 3 NPRRs prior to March 12 PRS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rgbClr val="C00000"/>
                </a:solidFill>
              </a:rPr>
              <a:t>Next TAC meeting should be prepared to vote on all 3 </a:t>
            </a:r>
            <a:r>
              <a:rPr lang="en-US" sz="2400">
                <a:solidFill>
                  <a:srgbClr val="C00000"/>
                </a:solidFill>
              </a:rPr>
              <a:t>NPRRs for </a:t>
            </a:r>
            <a:r>
              <a:rPr lang="en-US" sz="2400" dirty="0">
                <a:solidFill>
                  <a:srgbClr val="C00000"/>
                </a:solidFill>
              </a:rPr>
              <a:t>April 8 </a:t>
            </a:r>
            <a:r>
              <a:rPr lang="en-US" sz="2400">
                <a:solidFill>
                  <a:srgbClr val="C00000"/>
                </a:solidFill>
              </a:rPr>
              <a:t>Board consideration</a:t>
            </a:r>
            <a:endParaRPr lang="en-US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AE822-A292-E112-F8FE-1DCFCFB35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752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2000" dirty="0"/>
              <a:t>Upcoming implementation milestones</a:t>
            </a:r>
          </a:p>
          <a:p>
            <a:pPr>
              <a:buFontTx/>
              <a:buChar char="-"/>
            </a:pPr>
            <a:r>
              <a:rPr lang="en-US" sz="2000" dirty="0"/>
              <a:t>Current Issues and Schedule for RTCBTF </a:t>
            </a:r>
          </a:p>
          <a:p>
            <a:pPr>
              <a:buFontTx/>
              <a:buChar char="-"/>
            </a:pPr>
            <a:r>
              <a:rPr lang="en-US" sz="2000" dirty="0"/>
              <a:t>Disposition of three NPRRs for consideration at next TAC meeting</a:t>
            </a:r>
          </a:p>
          <a:p>
            <a:pPr>
              <a:buFontTx/>
              <a:buChar char="-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762000" y="1713556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8256447" y="1766211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7190469" y="1602142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5045440" y="1782732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991995" y="1782732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762001" y="3440574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000727" y="3440574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057104" y="3440574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756015" y="4508864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043328" y="5433765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188486" y="3437333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709698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777692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855490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933075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002525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057822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124700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8191500" y="2231056"/>
            <a:ext cx="805633" cy="38099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989882" y="4507110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776202" y="2612056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780551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9718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7135664" y="1581545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0292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81915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756015" y="5642587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1EB6B-BBD9-A444-50F6-48256210236A}"/>
              </a:ext>
            </a:extLst>
          </p:cNvPr>
          <p:cNvSpPr/>
          <p:nvPr/>
        </p:nvSpPr>
        <p:spPr>
          <a:xfrm rot="16200000">
            <a:off x="-133552" y="1791752"/>
            <a:ext cx="1164255" cy="47634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March/April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FCB413-2C20-351A-55A5-D0EA988CAA30}"/>
              </a:ext>
            </a:extLst>
          </p:cNvPr>
          <p:cNvSpPr/>
          <p:nvPr/>
        </p:nvSpPr>
        <p:spPr>
          <a:xfrm rot="16200000">
            <a:off x="-1161011" y="3983466"/>
            <a:ext cx="3207450" cy="4646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QSE/Vendor Submission Sandbox and Telemetry Points added to network model.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73D62A4-D93C-E998-B465-FE05114C5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899195"/>
            <a:ext cx="8610600" cy="491226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i="1" dirty="0">
                <a:solidFill>
                  <a:srgbClr val="C00000"/>
                </a:solidFill>
              </a:rPr>
              <a:t>Connectivity testing begins in 2 weeks, QSE Trials in 10 weeks</a:t>
            </a:r>
            <a:endParaRPr lang="en-US" sz="18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615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763000" cy="570951"/>
          </a:xfrm>
        </p:spPr>
        <p:txBody>
          <a:bodyPr/>
          <a:lstStyle/>
          <a:p>
            <a:r>
              <a:rPr lang="en-US" dirty="0"/>
              <a:t>Reminder of Details Scope of RTC+B Program </a:t>
            </a:r>
            <a:br>
              <a:rPr lang="en-US" dirty="0"/>
            </a:br>
            <a:endParaRPr lang="en-US" sz="1800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E902AA-59F9-9F43-F0BF-E61E51306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219200"/>
            <a:ext cx="6248400" cy="495603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08599F2-3725-C6E3-9755-6AA33BD942C5}"/>
              </a:ext>
            </a:extLst>
          </p:cNvPr>
          <p:cNvSpPr/>
          <p:nvPr/>
        </p:nvSpPr>
        <p:spPr>
          <a:xfrm rot="20320578">
            <a:off x="1509102" y="2199250"/>
            <a:ext cx="530145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 change from </a:t>
            </a:r>
          </a:p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October 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D3A7F8-160F-0558-3635-92ACE5A4172B}"/>
              </a:ext>
            </a:extLst>
          </p:cNvPr>
          <p:cNvSpPr txBox="1"/>
          <p:nvPr/>
        </p:nvSpPr>
        <p:spPr>
          <a:xfrm>
            <a:off x="114300" y="831073"/>
            <a:ext cx="891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Note that NPRRs 1268, 1269,1270 will be added after approval but have no QSE system impacts.</a:t>
            </a:r>
          </a:p>
        </p:txBody>
      </p:sp>
    </p:spTree>
    <p:extLst>
      <p:ext uri="{BB962C8B-B14F-4D97-AF65-F5344CB8AC3E}">
        <p14:creationId xmlns:p14="http://schemas.microsoft.com/office/powerpoint/2010/main" val="292830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00649"/>
            <a:ext cx="8763000" cy="1229736"/>
          </a:xfrm>
        </p:spPr>
        <p:txBody>
          <a:bodyPr/>
          <a:lstStyle/>
          <a:p>
            <a:r>
              <a:rPr lang="en-US" sz="1400" dirty="0"/>
              <a:t>First red box is NPRR1269 for 3 policy issues (target April Board)</a:t>
            </a:r>
          </a:p>
          <a:p>
            <a:r>
              <a:rPr lang="en-US" sz="1400" dirty="0"/>
              <a:t>Second red box is IMM NPRR1268 for ASDC changes (target April Board)</a:t>
            </a:r>
          </a:p>
          <a:p>
            <a:r>
              <a:rPr lang="en-US" sz="1400" dirty="0"/>
              <a:t>Third red box is a clean-up NPRR1270 and remove automatic qualification (target April Board)</a:t>
            </a:r>
          </a:p>
          <a:p>
            <a:r>
              <a:rPr lang="en-US" sz="1400" dirty="0"/>
              <a:t>Still need evaluation of State of Charge and AS Duration (target June Board)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8F1C9832-33EA-E5E9-8DEC-A0FEE9E306D1}"/>
              </a:ext>
            </a:extLst>
          </p:cNvPr>
          <p:cNvSpPr/>
          <p:nvPr/>
        </p:nvSpPr>
        <p:spPr>
          <a:xfrm>
            <a:off x="7162800" y="1676400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24DCF0-9895-3150-54CE-6E0AB83DC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057400"/>
            <a:ext cx="8839200" cy="40656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8F7F601-34BD-5525-1071-D19B038DBDD0}"/>
              </a:ext>
            </a:extLst>
          </p:cNvPr>
          <p:cNvSpPr/>
          <p:nvPr/>
        </p:nvSpPr>
        <p:spPr>
          <a:xfrm>
            <a:off x="76200" y="2225471"/>
            <a:ext cx="4343400" cy="39234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7106D1-B7A5-D4C5-1131-F105E14AE158}"/>
              </a:ext>
            </a:extLst>
          </p:cNvPr>
          <p:cNvSpPr/>
          <p:nvPr/>
        </p:nvSpPr>
        <p:spPr>
          <a:xfrm>
            <a:off x="76200" y="3153855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253AA5-311D-A083-8432-D1A46C6DB50A}"/>
              </a:ext>
            </a:extLst>
          </p:cNvPr>
          <p:cNvSpPr/>
          <p:nvPr/>
        </p:nvSpPr>
        <p:spPr>
          <a:xfrm>
            <a:off x="76200" y="3456015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647C98-EEAB-9DB9-7EE7-66F8E77891AF}"/>
              </a:ext>
            </a:extLst>
          </p:cNvPr>
          <p:cNvSpPr/>
          <p:nvPr/>
        </p:nvSpPr>
        <p:spPr>
          <a:xfrm>
            <a:off x="76200" y="2637882"/>
            <a:ext cx="4343400" cy="1524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E143A7-8CFD-72F5-A59F-460E5A23057E}"/>
              </a:ext>
            </a:extLst>
          </p:cNvPr>
          <p:cNvSpPr/>
          <p:nvPr/>
        </p:nvSpPr>
        <p:spPr>
          <a:xfrm>
            <a:off x="8229600" y="2290327"/>
            <a:ext cx="762000" cy="1318088"/>
          </a:xfrm>
          <a:prstGeom prst="rect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Market Trials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8794F6-0114-9B36-5998-E95732B4F6E5}"/>
              </a:ext>
            </a:extLst>
          </p:cNvPr>
          <p:cNvSpPr/>
          <p:nvPr/>
        </p:nvSpPr>
        <p:spPr>
          <a:xfrm>
            <a:off x="7162800" y="4675215"/>
            <a:ext cx="381000" cy="533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041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RTCBTF Key Discussions 1/23/2025, 2/7/2025, 2/19/2025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762000"/>
            <a:ext cx="8534400" cy="32766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  <a:latin typeface="+mj-lt"/>
              </a:rPr>
              <a:t>Market Readiness  / ERCOT Staff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  <a:latin typeface="+mj-lt"/>
              </a:rPr>
              <a:t>       a. Completed review of Handbook #1- QSE Market Submission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  <a:latin typeface="+mj-lt"/>
              </a:rPr>
              <a:t>       b. Completed review of Handbook #2- QSE Telemetry Check-Out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  <a:latin typeface="+mj-lt"/>
              </a:rPr>
              <a:t>       c. Initial Review of Handbook #3 – Open Loop SCED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  <a:latin typeface="+mj-lt"/>
              </a:rPr>
              <a:t>       d. Initial Review of Handbook #4 – QSE Telemetry Tests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  <a:latin typeface="+mj-lt"/>
              </a:rPr>
              <a:t>       e. Draft Operator Training Seminar slides (work-in-progress)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  <a:latin typeface="+mj-lt"/>
              </a:rPr>
              <a:t>       f.  Added </a:t>
            </a:r>
            <a:r>
              <a:rPr lang="en-US" sz="1600" dirty="0">
                <a:solidFill>
                  <a:schemeClr val="tx2"/>
                </a:solidFill>
                <a:latin typeface="+mj-lt"/>
                <a:hlinkClick r:id="rId2"/>
              </a:rPr>
              <a:t>RTC+B Telemetry Changes Training Video</a:t>
            </a:r>
            <a:r>
              <a:rPr lang="en-US" sz="1600" dirty="0">
                <a:solidFill>
                  <a:schemeClr val="tx2"/>
                </a:solidFill>
                <a:latin typeface="+mj-lt"/>
              </a:rPr>
              <a:t> to training library</a:t>
            </a:r>
          </a:p>
          <a:p>
            <a:pPr marL="0" indent="0">
              <a:buNone/>
            </a:pPr>
            <a:endParaRPr lang="en-US" sz="1050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  <a:latin typeface="+mj-lt"/>
              </a:rPr>
              <a:t>Discussion of NPRR 1268- IMM Modifications to ASDCs / IMM staff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  <a:latin typeface="+mj-lt"/>
              </a:rPr>
              <a:t>Discussion of NPRR 1269- ERCOT 3 Parameter Policy issues  / ERCOT staff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  <a:latin typeface="+mj-lt"/>
              </a:rPr>
              <a:t>Discussion of NPRR 1270- Clarification and AS Qualification / Nitika Mago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  <a:latin typeface="+mj-lt"/>
              </a:rPr>
              <a:t>State of Charge / AS Duration de-coupled for analysis and target June Board</a:t>
            </a:r>
          </a:p>
          <a:p>
            <a:pPr marL="0" indent="0">
              <a:buNone/>
            </a:pPr>
            <a:endParaRPr lang="en-US" sz="900" b="1" dirty="0">
              <a:solidFill>
                <a:schemeClr val="tx2"/>
              </a:solidFill>
              <a:latin typeface="+mj-lt"/>
            </a:endParaRPr>
          </a:p>
          <a:p>
            <a:pPr>
              <a:buFontTx/>
              <a:buChar char="-"/>
            </a:pPr>
            <a:endParaRPr lang="en-US" sz="105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E075DC-3325-E44E-F6F5-2F7E4D7D7975}"/>
              </a:ext>
            </a:extLst>
          </p:cNvPr>
          <p:cNvSpPr/>
          <p:nvPr/>
        </p:nvSpPr>
        <p:spPr>
          <a:xfrm>
            <a:off x="887275" y="5518919"/>
            <a:ext cx="3236378" cy="577081"/>
          </a:xfrm>
          <a:prstGeom prst="rect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DA663BF-7676-5EBC-5C0C-16631A2999C8}"/>
              </a:ext>
            </a:extLst>
          </p:cNvPr>
          <p:cNvSpPr/>
          <p:nvPr/>
        </p:nvSpPr>
        <p:spPr>
          <a:xfrm>
            <a:off x="900276" y="50368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Jan 2025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F0F050-EBB3-DDD3-73AA-02AB7EE1A31D}"/>
              </a:ext>
            </a:extLst>
          </p:cNvPr>
          <p:cNvSpPr/>
          <p:nvPr/>
        </p:nvSpPr>
        <p:spPr>
          <a:xfrm>
            <a:off x="1968270" y="50368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EC5AC9-2286-223D-864F-67D2D4BCD992}"/>
              </a:ext>
            </a:extLst>
          </p:cNvPr>
          <p:cNvSpPr/>
          <p:nvPr/>
        </p:nvSpPr>
        <p:spPr>
          <a:xfrm>
            <a:off x="3046068" y="50368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 2025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4BADD4-7096-0DFD-4C4E-4408AB8FF8EF}"/>
              </a:ext>
            </a:extLst>
          </p:cNvPr>
          <p:cNvSpPr/>
          <p:nvPr/>
        </p:nvSpPr>
        <p:spPr>
          <a:xfrm>
            <a:off x="4123653" y="50368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Apr 2025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9256AA-02F9-7A2B-4069-FB5D70E547FB}"/>
              </a:ext>
            </a:extLst>
          </p:cNvPr>
          <p:cNvSpPr/>
          <p:nvPr/>
        </p:nvSpPr>
        <p:spPr>
          <a:xfrm>
            <a:off x="5193103" y="50368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CB63CB-521E-E057-5DF5-14BFEE07149F}"/>
              </a:ext>
            </a:extLst>
          </p:cNvPr>
          <p:cNvSpPr/>
          <p:nvPr/>
        </p:nvSpPr>
        <p:spPr>
          <a:xfrm>
            <a:off x="6248400" y="50368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54BB39-E1FD-5148-F521-E6DEBB322066}"/>
              </a:ext>
            </a:extLst>
          </p:cNvPr>
          <p:cNvSpPr txBox="1"/>
          <p:nvPr/>
        </p:nvSpPr>
        <p:spPr>
          <a:xfrm>
            <a:off x="887275" y="4360225"/>
            <a:ext cx="1078992" cy="57708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File NPRRs</a:t>
            </a:r>
          </a:p>
          <a:p>
            <a:pPr algn="ctr"/>
            <a:r>
              <a:rPr lang="en-US" sz="1050" dirty="0"/>
              <a:t>(No impacts) Jan 28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CD9BCB-F2BA-7B7D-8C18-DDE2F12E5FE1}"/>
              </a:ext>
            </a:extLst>
          </p:cNvPr>
          <p:cNvSpPr txBox="1"/>
          <p:nvPr/>
        </p:nvSpPr>
        <p:spPr>
          <a:xfrm>
            <a:off x="1959637" y="4360994"/>
            <a:ext cx="1078992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PRS Table NPRRs </a:t>
            </a:r>
          </a:p>
          <a:p>
            <a:pPr algn="ctr"/>
            <a:r>
              <a:rPr lang="en-US" sz="1050" dirty="0"/>
              <a:t>Feb 12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D10BC1-E442-1B19-DDD6-2E97A45863DA}"/>
              </a:ext>
            </a:extLst>
          </p:cNvPr>
          <p:cNvSpPr txBox="1"/>
          <p:nvPr/>
        </p:nvSpPr>
        <p:spPr>
          <a:xfrm>
            <a:off x="3044661" y="4198642"/>
            <a:ext cx="107899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PRS Urgency &amp; </a:t>
            </a:r>
            <a:r>
              <a:rPr lang="en-US" sz="1050" dirty="0" err="1"/>
              <a:t>Apprv</a:t>
            </a:r>
            <a:r>
              <a:rPr lang="en-US" sz="1050" dirty="0"/>
              <a:t> 3/12</a:t>
            </a:r>
          </a:p>
          <a:p>
            <a:pPr algn="ctr"/>
            <a:r>
              <a:rPr lang="en-US" sz="1050" dirty="0"/>
              <a:t>TAC approval</a:t>
            </a:r>
          </a:p>
          <a:p>
            <a:pPr algn="ctr"/>
            <a:r>
              <a:rPr lang="en-US" sz="1050" dirty="0"/>
              <a:t>March 26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809B3A9-7B1F-DF7A-160E-995F5DCEF9F9}"/>
              </a:ext>
            </a:extLst>
          </p:cNvPr>
          <p:cNvSpPr txBox="1"/>
          <p:nvPr/>
        </p:nvSpPr>
        <p:spPr>
          <a:xfrm>
            <a:off x="4123653" y="4360225"/>
            <a:ext cx="1052902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Board Approval</a:t>
            </a:r>
          </a:p>
          <a:p>
            <a:pPr algn="ctr"/>
            <a:r>
              <a:rPr lang="en-US" sz="1050" dirty="0"/>
              <a:t>April 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E60C975-1FAF-82AD-9B4B-043E97E85F24}"/>
              </a:ext>
            </a:extLst>
          </p:cNvPr>
          <p:cNvSpPr txBox="1"/>
          <p:nvPr/>
        </p:nvSpPr>
        <p:spPr>
          <a:xfrm>
            <a:off x="5167487" y="4360225"/>
            <a:ext cx="1049400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PUCT Approval</a:t>
            </a:r>
          </a:p>
          <a:p>
            <a:pPr algn="ctr"/>
            <a:r>
              <a:rPr lang="en-US" sz="1050" dirty="0"/>
              <a:t>May 15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A4D73E-8176-EB34-A354-A34808161455}"/>
              </a:ext>
            </a:extLst>
          </p:cNvPr>
          <p:cNvSpPr txBox="1"/>
          <p:nvPr/>
        </p:nvSpPr>
        <p:spPr>
          <a:xfrm>
            <a:off x="914400" y="5518919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RTCBTF: Jan 14, 23, Feb 7,19, March 5, 25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6332FA-EEE8-3927-6162-FA3A1DDC8EDD}"/>
              </a:ext>
            </a:extLst>
          </p:cNvPr>
          <p:cNvSpPr txBox="1"/>
          <p:nvPr/>
        </p:nvSpPr>
        <p:spPr>
          <a:xfrm>
            <a:off x="900344" y="5758495"/>
            <a:ext cx="3062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Stakeholder comments in Feb and March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88FEFD-351B-5365-7456-D705B4663314}"/>
              </a:ext>
            </a:extLst>
          </p:cNvPr>
          <p:cNvSpPr txBox="1"/>
          <p:nvPr/>
        </p:nvSpPr>
        <p:spPr>
          <a:xfrm>
            <a:off x="4112868" y="5518919"/>
            <a:ext cx="1201530" cy="57708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ERCOT window for “re-factoring” development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AE5DB91-7C2E-C442-78CF-009FCCAC2F0A}"/>
              </a:ext>
            </a:extLst>
          </p:cNvPr>
          <p:cNvSpPr txBox="1"/>
          <p:nvPr/>
        </p:nvSpPr>
        <p:spPr>
          <a:xfrm>
            <a:off x="5190453" y="5518919"/>
            <a:ext cx="2122815" cy="57708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ERCOT market trials deployed and begin on May 5, 2025</a:t>
            </a:r>
          </a:p>
          <a:p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506492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94933-8005-6B20-1DA0-BC45AEDE6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Disposition of NPRRs at RTCBTF needed at April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2EBC6-634A-F355-9B0B-762E0A82A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2383"/>
            <a:ext cx="8534400" cy="4853233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>
                <a:solidFill>
                  <a:schemeClr val="tx2"/>
                </a:solidFill>
              </a:rPr>
              <a:t>NPRR1268: IMM Modifications to ASDC</a:t>
            </a:r>
          </a:p>
          <a:p>
            <a:r>
              <a:rPr lang="en-US" sz="2400" dirty="0">
                <a:solidFill>
                  <a:schemeClr val="tx2"/>
                </a:solidFill>
              </a:rPr>
              <a:t>General RTCBTF consensus for: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IMM-Modified-Blended ASDCs as reflected by:</a:t>
            </a:r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Original NPRR1268 </a:t>
            </a:r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Plus IMM clarifying comments on Feb 5</a:t>
            </a:r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Plus ERCOT comments filed Feb 19 (on top of Feb 5 IMM) to cap DAM AS Prices (to match RTM) and remove 100-point curve requirement.</a:t>
            </a:r>
          </a:p>
          <a:p>
            <a:r>
              <a:rPr lang="en-US" sz="2400" dirty="0">
                <a:solidFill>
                  <a:schemeClr val="tx2"/>
                </a:solidFill>
              </a:rPr>
              <a:t>Non-consensus item: 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Hunt Energy comments were filed Jan 30th proposing realignment of AORDC.  After two meetings, stakeholders leaning toward being a separate NPRR with broader scope for AODRC/ASDC issues.</a:t>
            </a: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AE822-A292-E112-F8FE-1DCFCFB35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041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94933-8005-6B20-1DA0-BC45AEDE6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Disposition of NPRRs at RTCBTF needed at April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2EBC6-634A-F355-9B0B-762E0A82A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2383"/>
            <a:ext cx="8534400" cy="4853233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>
                <a:solidFill>
                  <a:schemeClr val="tx2"/>
                </a:solidFill>
              </a:rPr>
              <a:t>NPRR1269: ERCOT 3 Parameter Policy issues</a:t>
            </a:r>
          </a:p>
          <a:p>
            <a:r>
              <a:rPr lang="en-US" sz="2400" dirty="0">
                <a:solidFill>
                  <a:schemeClr val="tx2"/>
                </a:solidFill>
              </a:rPr>
              <a:t>Issue- AS Proxy Offers: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Momentum in favor of ERCOT proposal to use of x% of ASDC as proxy offer floor (evolved compromise after months of discussion)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Note that the IMM believes AS Proxy Offer floor should be cost based or $0 (comments filed Feb 6- no language changes)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  <a:p>
            <a:pPr lvl="1"/>
            <a:r>
              <a:rPr lang="en-US" sz="2000" u="sng" dirty="0">
                <a:solidFill>
                  <a:schemeClr val="tx2"/>
                </a:solidFill>
              </a:rPr>
              <a:t>Other notes:</a:t>
            </a:r>
          </a:p>
          <a:p>
            <a:pPr lvl="2"/>
            <a:r>
              <a:rPr lang="en-US" sz="1800" dirty="0">
                <a:solidFill>
                  <a:schemeClr val="tx2"/>
                </a:solidFill>
              </a:rPr>
              <a:t>Consensus that that AS proxy offers distort the market and should be rare exceptions and quickly corrected.</a:t>
            </a:r>
          </a:p>
          <a:p>
            <a:pPr lvl="2"/>
            <a:r>
              <a:rPr lang="en-US" sz="1800" dirty="0">
                <a:solidFill>
                  <a:schemeClr val="tx2"/>
                </a:solidFill>
              </a:rPr>
              <a:t>Consensus on the decreasing risk of proxy impacts by passing NPRR1270 to remove automatic AS qualification.</a:t>
            </a:r>
          </a:p>
          <a:p>
            <a:pPr lvl="2"/>
            <a:r>
              <a:rPr lang="en-US" sz="1800" dirty="0">
                <a:solidFill>
                  <a:schemeClr val="tx2"/>
                </a:solidFill>
              </a:rPr>
              <a:t>ERCOT expected to file comments codifying  x = 95%.</a:t>
            </a:r>
          </a:p>
          <a:p>
            <a:pPr marL="0" indent="0">
              <a:buNone/>
            </a:pPr>
            <a:endParaRPr lang="en-US" sz="2400" u="sng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AE822-A292-E112-F8FE-1DCFCFB35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950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94933-8005-6B20-1DA0-BC45AEDE6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Disposition of NPRRs at RTCBTF needed at April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2EBC6-634A-F355-9B0B-762E0A82A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2383"/>
            <a:ext cx="8534400" cy="4853233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>
                <a:solidFill>
                  <a:schemeClr val="tx2"/>
                </a:solidFill>
              </a:rPr>
              <a:t>NPRR1269: ERCOT 3 Parameter Policy issues (continued)</a:t>
            </a:r>
          </a:p>
          <a:p>
            <a:r>
              <a:rPr lang="en-US" sz="2400" dirty="0">
                <a:solidFill>
                  <a:schemeClr val="tx2"/>
                </a:solidFill>
              </a:rPr>
              <a:t>Issue- RUC ASDC: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No opposition to ERCOT proposal for RUC Floor on ASDC (in the range of $10-20/MW at tail of AS Plan) to ensure most of AS Plan secured by RUC.  ERCOT still studying optimal price floor for RUC.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Some momentum to the idea that same ASDC floor in RUC should apply to RTM and DAM ASDCs (relates to NPRR1268).  Multiple stakeholders mentioned the potential for filing comments.</a:t>
            </a: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Issue- AS Ramp Rate sharing 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Consensus with no issues </a:t>
            </a:r>
          </a:p>
          <a:p>
            <a:pPr marL="0" indent="0">
              <a:buNone/>
            </a:pPr>
            <a:endParaRPr lang="en-US" sz="2400" u="sng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AE822-A292-E112-F8FE-1DCFCFB35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05268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23823</TotalTime>
  <Words>1014</Words>
  <Application>Microsoft Office PowerPoint</Application>
  <PresentationFormat>On-screen Show (4:3)</PresentationFormat>
  <Paragraphs>144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Cover Slide</vt:lpstr>
      <vt:lpstr>Horizontal Theme</vt:lpstr>
      <vt:lpstr>PowerPoint Presentation</vt:lpstr>
      <vt:lpstr>Outline</vt:lpstr>
      <vt:lpstr>PowerPoint Presentation</vt:lpstr>
      <vt:lpstr>Reminder of Details Scope of RTC+B Program  </vt:lpstr>
      <vt:lpstr>RTCBTF Issues List</vt:lpstr>
      <vt:lpstr>RTCBTF Key Discussions 1/23/2025, 2/7/2025, 2/19/2025</vt:lpstr>
      <vt:lpstr>Disposition of NPRRs at RTCBTF needed at April Board</vt:lpstr>
      <vt:lpstr>Disposition of NPRRs at RTCBTF needed at April Board</vt:lpstr>
      <vt:lpstr>Disposition of NPRRs at RTCBTF needed at April Board</vt:lpstr>
      <vt:lpstr>Disposition of NPRRs at RTCBTF needed at April Board</vt:lpstr>
      <vt:lpstr>RTCBTF 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621</cp:revision>
  <cp:lastPrinted>2017-10-10T21:31:05Z</cp:lastPrinted>
  <dcterms:created xsi:type="dcterms:W3CDTF">2016-01-21T15:20:31Z</dcterms:created>
  <dcterms:modified xsi:type="dcterms:W3CDTF">2025-02-21T17:11:59Z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