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9"/>
  </p:notesMasterIdLst>
  <p:handoutMasterIdLst>
    <p:handoutMasterId r:id="rId20"/>
  </p:handoutMasterIdLst>
  <p:sldIdLst>
    <p:sldId id="260" r:id="rId7"/>
    <p:sldId id="258" r:id="rId8"/>
    <p:sldId id="318" r:id="rId9"/>
    <p:sldId id="706" r:id="rId10"/>
    <p:sldId id="708" r:id="rId11"/>
    <p:sldId id="388" r:id="rId12"/>
    <p:sldId id="384" r:id="rId13"/>
    <p:sldId id="386" r:id="rId14"/>
    <p:sldId id="387" r:id="rId15"/>
    <p:sldId id="372" r:id="rId16"/>
    <p:sldId id="294" r:id="rId17"/>
    <p:sldId id="267" r:id="rId18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D32985-7765-4346-A502-E0A20C5375A6}" v="6" dt="2025-02-20T11:59:27.7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2" d="100"/>
          <a:sy n="112" d="100"/>
        </p:scale>
        <p:origin x="1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22D32985-7765-4346-A502-E0A20C5375A6}"/>
    <pc:docChg chg="undo custSel addSld delSld modSld">
      <pc:chgData name="Anderson, Troy" userId="04de3903-03dd-44db-8353-3f14e4dd6886" providerId="ADAL" clId="{22D32985-7765-4346-A502-E0A20C5375A6}" dt="2025-02-20T12:16:51.160" v="686" actId="1036"/>
      <pc:docMkLst>
        <pc:docMk/>
      </pc:docMkLst>
      <pc:sldChg chg="modSp mod">
        <pc:chgData name="Anderson, Troy" userId="04de3903-03dd-44db-8353-3f14e4dd6886" providerId="ADAL" clId="{22D32985-7765-4346-A502-E0A20C5375A6}" dt="2025-02-12T17:38:46.301" v="1" actId="20577"/>
        <pc:sldMkLst>
          <pc:docMk/>
          <pc:sldMk cId="730603795" sldId="260"/>
        </pc:sldMkLst>
        <pc:spChg chg="mod">
          <ac:chgData name="Anderson, Troy" userId="04de3903-03dd-44db-8353-3f14e4dd6886" providerId="ADAL" clId="{22D32985-7765-4346-A502-E0A20C5375A6}" dt="2025-02-12T17:38:46.301" v="1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22D32985-7765-4346-A502-E0A20C5375A6}" dt="2025-02-20T12:16:13.515" v="674" actId="1036"/>
        <pc:sldMkLst>
          <pc:docMk/>
          <pc:sldMk cId="3190927396" sldId="267"/>
        </pc:sldMkLst>
        <pc:spChg chg="mod">
          <ac:chgData name="Anderson, Troy" userId="04de3903-03dd-44db-8353-3f14e4dd6886" providerId="ADAL" clId="{22D32985-7765-4346-A502-E0A20C5375A6}" dt="2025-02-20T12:16:13.515" v="674" actId="1036"/>
          <ac:spMkLst>
            <pc:docMk/>
            <pc:sldMk cId="3190927396" sldId="267"/>
            <ac:spMk id="2" creationId="{00000000-0000-0000-0000-000000000000}"/>
          </ac:spMkLst>
        </pc:spChg>
      </pc:sldChg>
      <pc:sldChg chg="modSp mod">
        <pc:chgData name="Anderson, Troy" userId="04de3903-03dd-44db-8353-3f14e4dd6886" providerId="ADAL" clId="{22D32985-7765-4346-A502-E0A20C5375A6}" dt="2025-02-20T12:16:32.677" v="680" actId="1036"/>
        <pc:sldMkLst>
          <pc:docMk/>
          <pc:sldMk cId="4064255820" sldId="318"/>
        </pc:sldMkLst>
        <pc:spChg chg="mod">
          <ac:chgData name="Anderson, Troy" userId="04de3903-03dd-44db-8353-3f14e4dd6886" providerId="ADAL" clId="{22D32985-7765-4346-A502-E0A20C5375A6}" dt="2025-02-20T12:16:32.677" v="680" actId="1036"/>
          <ac:spMkLst>
            <pc:docMk/>
            <pc:sldMk cId="4064255820" sldId="318"/>
            <ac:spMk id="2" creationId="{00000000-0000-0000-0000-000000000000}"/>
          </ac:spMkLst>
        </pc:spChg>
      </pc:sldChg>
      <pc:sldChg chg="modSp mod">
        <pc:chgData name="Anderson, Troy" userId="04de3903-03dd-44db-8353-3f14e4dd6886" providerId="ADAL" clId="{22D32985-7765-4346-A502-E0A20C5375A6}" dt="2025-02-20T12:15:40.106" v="666" actId="1035"/>
        <pc:sldMkLst>
          <pc:docMk/>
          <pc:sldMk cId="3252972128" sldId="372"/>
        </pc:sldMkLst>
        <pc:spChg chg="mod">
          <ac:chgData name="Anderson, Troy" userId="04de3903-03dd-44db-8353-3f14e4dd6886" providerId="ADAL" clId="{22D32985-7765-4346-A502-E0A20C5375A6}" dt="2025-02-20T12:15:40.106" v="666" actId="1035"/>
          <ac:spMkLst>
            <pc:docMk/>
            <pc:sldMk cId="3252972128" sldId="372"/>
            <ac:spMk id="2" creationId="{00000000-0000-0000-0000-000000000000}"/>
          </ac:spMkLst>
        </pc:spChg>
        <pc:spChg chg="mod">
          <ac:chgData name="Anderson, Troy" userId="04de3903-03dd-44db-8353-3f14e4dd6886" providerId="ADAL" clId="{22D32985-7765-4346-A502-E0A20C5375A6}" dt="2025-02-20T12:10:34.965" v="659" actId="20577"/>
          <ac:spMkLst>
            <pc:docMk/>
            <pc:sldMk cId="3252972128" sldId="372"/>
            <ac:spMk id="3" creationId="{00000000-0000-0000-0000-000000000000}"/>
          </ac:spMkLst>
        </pc:spChg>
      </pc:sldChg>
      <pc:sldChg chg="addSp modSp add del mod">
        <pc:chgData name="Anderson, Troy" userId="04de3903-03dd-44db-8353-3f14e4dd6886" providerId="ADAL" clId="{22D32985-7765-4346-A502-E0A20C5375A6}" dt="2025-02-20T11:59:58.917" v="70" actId="1037"/>
        <pc:sldMkLst>
          <pc:docMk/>
          <pc:sldMk cId="2934393613" sldId="384"/>
        </pc:sldMkLst>
        <pc:spChg chg="add mod">
          <ac:chgData name="Anderson, Troy" userId="04de3903-03dd-44db-8353-3f14e4dd6886" providerId="ADAL" clId="{22D32985-7765-4346-A502-E0A20C5375A6}" dt="2025-02-20T11:59:58.917" v="70" actId="1037"/>
          <ac:spMkLst>
            <pc:docMk/>
            <pc:sldMk cId="2934393613" sldId="384"/>
            <ac:spMk id="7" creationId="{39BB2B8C-7A31-9EBF-E473-3089873D6F06}"/>
          </ac:spMkLst>
        </pc:spChg>
        <pc:spChg chg="add mod">
          <ac:chgData name="Anderson, Troy" userId="04de3903-03dd-44db-8353-3f14e4dd6886" providerId="ADAL" clId="{22D32985-7765-4346-A502-E0A20C5375A6}" dt="2025-02-20T11:59:58.917" v="70" actId="1037"/>
          <ac:spMkLst>
            <pc:docMk/>
            <pc:sldMk cId="2934393613" sldId="384"/>
            <ac:spMk id="11" creationId="{B96AC981-0AC5-D724-720E-F8CC6816BBA2}"/>
          </ac:spMkLst>
        </pc:spChg>
        <pc:spChg chg="add mod">
          <ac:chgData name="Anderson, Troy" userId="04de3903-03dd-44db-8353-3f14e4dd6886" providerId="ADAL" clId="{22D32985-7765-4346-A502-E0A20C5375A6}" dt="2025-02-20T11:59:58.917" v="70" actId="1037"/>
          <ac:spMkLst>
            <pc:docMk/>
            <pc:sldMk cId="2934393613" sldId="384"/>
            <ac:spMk id="13" creationId="{9363128F-9E64-3549-FB40-D7062E60F463}"/>
          </ac:spMkLst>
        </pc:spChg>
      </pc:sldChg>
      <pc:sldChg chg="del">
        <pc:chgData name="Anderson, Troy" userId="04de3903-03dd-44db-8353-3f14e4dd6886" providerId="ADAL" clId="{22D32985-7765-4346-A502-E0A20C5375A6}" dt="2025-02-20T11:52:54.120" v="2" actId="47"/>
        <pc:sldMkLst>
          <pc:docMk/>
          <pc:sldMk cId="1312423084" sldId="385"/>
        </pc:sldMkLst>
      </pc:sldChg>
      <pc:sldChg chg="addSp modSp add del mod">
        <pc:chgData name="Anderson, Troy" userId="04de3903-03dd-44db-8353-3f14e4dd6886" providerId="ADAL" clId="{22D32985-7765-4346-A502-E0A20C5375A6}" dt="2025-02-20T12:00:09.560" v="72" actId="1035"/>
        <pc:sldMkLst>
          <pc:docMk/>
          <pc:sldMk cId="2543989488" sldId="386"/>
        </pc:sldMkLst>
        <pc:spChg chg="add mod">
          <ac:chgData name="Anderson, Troy" userId="04de3903-03dd-44db-8353-3f14e4dd6886" providerId="ADAL" clId="{22D32985-7765-4346-A502-E0A20C5375A6}" dt="2025-02-20T12:00:09.560" v="72" actId="1035"/>
          <ac:spMkLst>
            <pc:docMk/>
            <pc:sldMk cId="2543989488" sldId="386"/>
            <ac:spMk id="5" creationId="{4379730D-23AA-BEAD-021B-91D5E97E403E}"/>
          </ac:spMkLst>
        </pc:spChg>
        <pc:spChg chg="add mod">
          <ac:chgData name="Anderson, Troy" userId="04de3903-03dd-44db-8353-3f14e4dd6886" providerId="ADAL" clId="{22D32985-7765-4346-A502-E0A20C5375A6}" dt="2025-02-20T12:00:09.560" v="72" actId="1035"/>
          <ac:spMkLst>
            <pc:docMk/>
            <pc:sldMk cId="2543989488" sldId="386"/>
            <ac:spMk id="8" creationId="{7651C93C-07E4-8A77-FE01-4748A9433AC3}"/>
          </ac:spMkLst>
        </pc:spChg>
        <pc:spChg chg="add mod">
          <ac:chgData name="Anderson, Troy" userId="04de3903-03dd-44db-8353-3f14e4dd6886" providerId="ADAL" clId="{22D32985-7765-4346-A502-E0A20C5375A6}" dt="2025-02-20T12:00:09.560" v="72" actId="1035"/>
          <ac:spMkLst>
            <pc:docMk/>
            <pc:sldMk cId="2543989488" sldId="386"/>
            <ac:spMk id="22" creationId="{3D429083-262C-89EE-D9C8-4C7B23185AC9}"/>
          </ac:spMkLst>
        </pc:spChg>
      </pc:sldChg>
      <pc:sldChg chg="addSp modSp add del mod">
        <pc:chgData name="Anderson, Troy" userId="04de3903-03dd-44db-8353-3f14e4dd6886" providerId="ADAL" clId="{22D32985-7765-4346-A502-E0A20C5375A6}" dt="2025-02-20T12:00:19.800" v="76" actId="1036"/>
        <pc:sldMkLst>
          <pc:docMk/>
          <pc:sldMk cId="1045131676" sldId="387"/>
        </pc:sldMkLst>
        <pc:spChg chg="add mod">
          <ac:chgData name="Anderson, Troy" userId="04de3903-03dd-44db-8353-3f14e4dd6886" providerId="ADAL" clId="{22D32985-7765-4346-A502-E0A20C5375A6}" dt="2025-02-20T12:00:19.800" v="76" actId="1036"/>
          <ac:spMkLst>
            <pc:docMk/>
            <pc:sldMk cId="1045131676" sldId="387"/>
            <ac:spMk id="3" creationId="{7EA856C3-8339-0A6D-656E-EC8214168E8E}"/>
          </ac:spMkLst>
        </pc:spChg>
        <pc:spChg chg="add mod">
          <ac:chgData name="Anderson, Troy" userId="04de3903-03dd-44db-8353-3f14e4dd6886" providerId="ADAL" clId="{22D32985-7765-4346-A502-E0A20C5375A6}" dt="2025-02-20T12:00:19.800" v="76" actId="1036"/>
          <ac:spMkLst>
            <pc:docMk/>
            <pc:sldMk cId="1045131676" sldId="387"/>
            <ac:spMk id="22" creationId="{13EAE5FE-3BA5-8F43-E597-7F7C6988BC31}"/>
          </ac:spMkLst>
        </pc:spChg>
        <pc:spChg chg="add mod">
          <ac:chgData name="Anderson, Troy" userId="04de3903-03dd-44db-8353-3f14e4dd6886" providerId="ADAL" clId="{22D32985-7765-4346-A502-E0A20C5375A6}" dt="2025-02-20T12:00:19.800" v="76" actId="1036"/>
          <ac:spMkLst>
            <pc:docMk/>
            <pc:sldMk cId="1045131676" sldId="387"/>
            <ac:spMk id="26" creationId="{8EC53D1C-11AA-82A8-62A2-19AB15BBC9BA}"/>
          </ac:spMkLst>
        </pc:spChg>
      </pc:sldChg>
      <pc:sldChg chg="addSp modSp add mod">
        <pc:chgData name="Anderson, Troy" userId="04de3903-03dd-44db-8353-3f14e4dd6886" providerId="ADAL" clId="{22D32985-7765-4346-A502-E0A20C5375A6}" dt="2025-02-20T11:59:16.445" v="61" actId="1076"/>
        <pc:sldMkLst>
          <pc:docMk/>
          <pc:sldMk cId="2021796049" sldId="388"/>
        </pc:sldMkLst>
        <pc:spChg chg="mod">
          <ac:chgData name="Anderson, Troy" userId="04de3903-03dd-44db-8353-3f14e4dd6886" providerId="ADAL" clId="{22D32985-7765-4346-A502-E0A20C5375A6}" dt="2025-02-20T11:59:16.445" v="61" actId="1076"/>
          <ac:spMkLst>
            <pc:docMk/>
            <pc:sldMk cId="2021796049" sldId="388"/>
            <ac:spMk id="2" creationId="{00000000-0000-0000-0000-000000000000}"/>
          </ac:spMkLst>
        </pc:spChg>
        <pc:spChg chg="add mod">
          <ac:chgData name="Anderson, Troy" userId="04de3903-03dd-44db-8353-3f14e4dd6886" providerId="ADAL" clId="{22D32985-7765-4346-A502-E0A20C5375A6}" dt="2025-02-20T11:59:09.405" v="59" actId="208"/>
          <ac:spMkLst>
            <pc:docMk/>
            <pc:sldMk cId="2021796049" sldId="388"/>
            <ac:spMk id="3" creationId="{28734AF9-B39D-3DB9-C303-9D9A8DC47AF6}"/>
          </ac:spMkLst>
        </pc:spChg>
        <pc:spChg chg="add mod">
          <ac:chgData name="Anderson, Troy" userId="04de3903-03dd-44db-8353-3f14e4dd6886" providerId="ADAL" clId="{22D32985-7765-4346-A502-E0A20C5375A6}" dt="2025-02-20T11:58:21.515" v="43" actId="207"/>
          <ac:spMkLst>
            <pc:docMk/>
            <pc:sldMk cId="2021796049" sldId="388"/>
            <ac:spMk id="8" creationId="{856533E3-DA23-0776-40FF-B9B8F764B831}"/>
          </ac:spMkLst>
        </pc:spChg>
        <pc:spChg chg="add mod">
          <ac:chgData name="Anderson, Troy" userId="04de3903-03dd-44db-8353-3f14e4dd6886" providerId="ADAL" clId="{22D32985-7765-4346-A502-E0A20C5375A6}" dt="2025-02-20T11:58:58.379" v="58" actId="1037"/>
          <ac:spMkLst>
            <pc:docMk/>
            <pc:sldMk cId="2021796049" sldId="388"/>
            <ac:spMk id="21" creationId="{A9AC8321-9994-8466-94B7-EA7210C1980C}"/>
          </ac:spMkLst>
        </pc:spChg>
      </pc:sldChg>
      <pc:sldChg chg="modSp mod">
        <pc:chgData name="Anderson, Troy" userId="04de3903-03dd-44db-8353-3f14e4dd6886" providerId="ADAL" clId="{22D32985-7765-4346-A502-E0A20C5375A6}" dt="2025-02-20T12:16:40.251" v="681" actId="404"/>
        <pc:sldMkLst>
          <pc:docMk/>
          <pc:sldMk cId="4249386037" sldId="706"/>
        </pc:sldMkLst>
        <pc:spChg chg="mod">
          <ac:chgData name="Anderson, Troy" userId="04de3903-03dd-44db-8353-3f14e4dd6886" providerId="ADAL" clId="{22D32985-7765-4346-A502-E0A20C5375A6}" dt="2025-02-20T12:16:40.251" v="681" actId="404"/>
          <ac:spMkLst>
            <pc:docMk/>
            <pc:sldMk cId="4249386037" sldId="706"/>
            <ac:spMk id="2" creationId="{00000000-0000-0000-0000-000000000000}"/>
          </ac:spMkLst>
        </pc:spChg>
      </pc:sldChg>
      <pc:sldChg chg="modSp mod">
        <pc:chgData name="Anderson, Troy" userId="04de3903-03dd-44db-8353-3f14e4dd6886" providerId="ADAL" clId="{22D32985-7765-4346-A502-E0A20C5375A6}" dt="2025-02-20T12:16:51.160" v="686" actId="1036"/>
        <pc:sldMkLst>
          <pc:docMk/>
          <pc:sldMk cId="715471386" sldId="708"/>
        </pc:sldMkLst>
        <pc:spChg chg="mod">
          <ac:chgData name="Anderson, Troy" userId="04de3903-03dd-44db-8353-3f14e4dd6886" providerId="ADAL" clId="{22D32985-7765-4346-A502-E0A20C5375A6}" dt="2025-02-20T12:16:51.160" v="686" actId="1036"/>
          <ac:spMkLst>
            <pc:docMk/>
            <pc:sldMk cId="715471386" sldId="708"/>
            <ac:spMk id="2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269619850818147E-2"/>
          <c:y val="8.2765737874097023E-2"/>
          <c:w val="0.9214902705689707"/>
          <c:h val="0.88971448228414174"/>
        </c:manualLayout>
      </c:layout>
      <c:scatterChart>
        <c:scatterStyle val="lineMarker"/>
        <c:varyColors val="0"/>
        <c:ser>
          <c:idx val="0"/>
          <c:order val="0"/>
          <c:tx>
            <c:strRef>
              <c:f>POL_Data!$AW$1</c:f>
              <c:strCache>
                <c:ptCount val="1"/>
                <c:pt idx="0">
                  <c:v>Cost Variance %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88E5-4855-A96B-7522F3E9F51E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88E5-4855-A96B-7522F3E9F51E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88E5-4855-A96B-7522F3E9F51E}"/>
              </c:ext>
            </c:extLst>
          </c:dPt>
          <c:dPt>
            <c:idx val="13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88E5-4855-A96B-7522F3E9F51E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88E5-4855-A96B-7522F3E9F51E}"/>
              </c:ext>
            </c:extLst>
          </c:dPt>
          <c:dPt>
            <c:idx val="16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88E5-4855-A96B-7522F3E9F51E}"/>
              </c:ext>
            </c:extLst>
          </c:dPt>
          <c:dPt>
            <c:idx val="17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88E5-4855-A96B-7522F3E9F51E}"/>
              </c:ext>
            </c:extLst>
          </c:dPt>
          <c:dPt>
            <c:idx val="20"/>
            <c:marker>
              <c:symbol val="circle"/>
              <c:size val="5"/>
              <c:spPr>
                <a:solidFill>
                  <a:srgbClr val="003300"/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88E5-4855-A96B-7522F3E9F51E}"/>
              </c:ext>
            </c:extLst>
          </c:dPt>
          <c:dPt>
            <c:idx val="27"/>
            <c:marker>
              <c:symbol val="circle"/>
              <c:size val="5"/>
              <c:spPr>
                <a:solidFill>
                  <a:srgbClr val="003764">
                    <a:lumMod val="50000"/>
                    <a:lumOff val="50000"/>
                  </a:srgbClr>
                </a:solidFill>
                <a:ln w="1587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8E5-4855-A96B-7522F3E9F51E}"/>
              </c:ext>
            </c:extLst>
          </c:dPt>
          <c:xVal>
            <c:strRef>
              <c:f>POL_Data!$AV$2:$AV$117</c:f>
              <c:strCache>
                <c:ptCount val="29"/>
                <c:pt idx="0">
                  <c:v>NPRR863 FFR Advancement</c:v>
                </c:pt>
                <c:pt idx="1">
                  <c:v>DGR DESR Implementation Strategy</c:v>
                </c:pt>
                <c:pt idx="2">
                  <c:v>NPRR939 Modification to Load Resources Providing RRS to Maintain Minimum PRC on Generators During S</c:v>
                </c:pt>
                <c:pt idx="3">
                  <c:v>MarkeTrak Upgrade &amp; Enhancements</c:v>
                </c:pt>
                <c:pt idx="4">
                  <c:v>Securitization - Subchapter N</c:v>
                </c:pt>
                <c:pt idx="5">
                  <c:v>SCR800 and SCR809 Implementation</c:v>
                </c:pt>
                <c:pt idx="6">
                  <c:v>NPRR1093 Load Resource Participation in Non-Spinning Reserve</c:v>
                </c:pt>
                <c:pt idx="7">
                  <c:v>NPRR1108 ERCOT Shall Approve or Deny All Resource Outage Requests</c:v>
                </c:pt>
                <c:pt idx="8">
                  <c:v>NPRR1120 Create Firm Fuel Supply Service</c:v>
                </c:pt>
                <c:pt idx="9">
                  <c:v>NPRR1097 Create Resource Forced Outage Report</c:v>
                </c:pt>
                <c:pt idx="10">
                  <c:v>SCR812 Create Intermittent Renewable Generation Integration Report</c:v>
                </c:pt>
                <c:pt idx="11">
                  <c:v>Creation of ERCOT Contingency Reserve Service (ECRS)</c:v>
                </c:pt>
                <c:pt idx="12">
                  <c:v>SCR789 Update NMMS Topology Processor to PSS_E 34 (35) Capability – Phase 2</c:v>
                </c:pt>
                <c:pt idx="13">
                  <c:v>NPRR1020 - EPS Metering - Allow Some Integrated Energy Storage Designs to Calculate Internal Loads</c:v>
                </c:pt>
                <c:pt idx="14">
                  <c:v>SCR807 and SCR816 implementation</c:v>
                </c:pt>
                <c:pt idx="15">
                  <c:v>Securitization Phase 2A- Maine Invoice and Credit Exposure</c:v>
                </c:pt>
                <c:pt idx="16">
                  <c:v>NPRR1154 Include Alternate Resource in the Availability Plan for the Firm Fuel Supply Service</c:v>
                </c:pt>
                <c:pt idx="17">
                  <c:v>SCR822 Create Daily Energy Storage Integration Report and Dashboard</c:v>
                </c:pt>
                <c:pt idx="18">
                  <c:v>NPRR1040 Compliance Metrics for Ancillary Service Supply Responsibility</c:v>
                </c:pt>
                <c:pt idx="19">
                  <c:v>SCR819 Improving IRR Control to Manage GTC Stability Limits</c:v>
                </c:pt>
                <c:pt idx="20">
                  <c:v>NPRR1092 Reduce RUC Offer Floor and Limit RUC Opt-Out Provision</c:v>
                </c:pt>
                <c:pt idx="21">
                  <c:v>NERC FAC Standard Changes Alignment</c:v>
                </c:pt>
                <c:pt idx="22">
                  <c:v>NPRR1149, NPRR1121, NPRR1090, NPRR962</c:v>
                </c:pt>
                <c:pt idx="23">
                  <c:v>Implement consideration of ESR SOC in ERCOT tools and studies</c:v>
                </c:pt>
                <c:pt idx="24">
                  <c:v>NPRR1026 BESTF-7 Self-Limiting Facilities</c:v>
                </c:pt>
                <c:pt idx="25">
                  <c:v>RIOO-IS_RS ESR-Single Model &amp; Validation Rules Update</c:v>
                </c:pt>
                <c:pt idx="26">
                  <c:v>NPRR1139 Adjustments to Capacity Shortfall Ratio Share for IRRs</c:v>
                </c:pt>
                <c:pt idx="27">
                  <c:v>NPRR1131 Controllable Load Resource Participation in Non-Spin</c:v>
                </c:pt>
                <c:pt idx="28">
                  <c:v>NPRR1183 ECEII Definition Clarification and Updates to Posting Rules for Certain Documents without </c:v>
                </c:pt>
              </c:strCache>
            </c:strRef>
          </c:xVal>
          <c:yVal>
            <c:numRef>
              <c:f>POL_Data!$AW$2:$AW$117</c:f>
              <c:numCache>
                <c:formatCode>0%</c:formatCode>
                <c:ptCount val="29"/>
                <c:pt idx="0">
                  <c:v>0.20272200000000001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-0.42237000000000002</c:v>
                </c:pt>
                <c:pt idx="8">
                  <c:v>0</c:v>
                </c:pt>
                <c:pt idx="9">
                  <c:v>0.34444999999999998</c:v>
                </c:pt>
                <c:pt idx="10">
                  <c:v>0</c:v>
                </c:pt>
                <c:pt idx="11">
                  <c:v>0.62012866666666666</c:v>
                </c:pt>
                <c:pt idx="12">
                  <c:v>-0.23500545454545455</c:v>
                </c:pt>
                <c:pt idx="13">
                  <c:v>7.0893333333333336E-2</c:v>
                </c:pt>
                <c:pt idx="14">
                  <c:v>1.2300277777777777</c:v>
                </c:pt>
                <c:pt idx="15">
                  <c:v>0</c:v>
                </c:pt>
                <c:pt idx="16">
                  <c:v>0</c:v>
                </c:pt>
                <c:pt idx="17">
                  <c:v>3.3855555555555555E-2</c:v>
                </c:pt>
                <c:pt idx="18">
                  <c:v>5.3047333333333331</c:v>
                </c:pt>
                <c:pt idx="19">
                  <c:v>0.14036666666666667</c:v>
                </c:pt>
                <c:pt idx="20">
                  <c:v>0.14493333333333333</c:v>
                </c:pt>
                <c:pt idx="21">
                  <c:v>0.27734666666666669</c:v>
                </c:pt>
                <c:pt idx="22">
                  <c:v>0.4060923076923077</c:v>
                </c:pt>
                <c:pt idx="23">
                  <c:v>0</c:v>
                </c:pt>
                <c:pt idx="24">
                  <c:v>0.19878999999999999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1B-4A6F-88CC-EE1A16C8F4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856720"/>
        <c:axId val="150861712"/>
      </c:scatterChart>
      <c:valAx>
        <c:axId val="150856720"/>
        <c:scaling>
          <c:orientation val="minMax"/>
          <c:max val="30"/>
          <c:min val="0"/>
        </c:scaling>
        <c:delete val="1"/>
        <c:axPos val="b"/>
        <c:numFmt formatCode="General" sourceLinked="1"/>
        <c:majorTickMark val="none"/>
        <c:minorTickMark val="none"/>
        <c:tickLblPos val="nextTo"/>
        <c:crossAx val="150861712"/>
        <c:crosses val="autoZero"/>
        <c:crossBetween val="midCat"/>
        <c:majorUnit val="5"/>
      </c:valAx>
      <c:valAx>
        <c:axId val="150861712"/>
        <c:scaling>
          <c:orientation val="minMax"/>
          <c:max val="1.5"/>
          <c:min val="-0.6000000000000000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856720"/>
        <c:crosses val="autoZero"/>
        <c:crossBetween val="midCat"/>
        <c:majorUnit val="0.2"/>
        <c:minorUnit val="4.0000000000000008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365469899816897E-2"/>
          <c:y val="8.3937328070804923E-2"/>
          <c:w val="0.91065575025933432"/>
          <c:h val="0.88496591316828133"/>
        </c:manualLayout>
      </c:layout>
      <c:scatterChart>
        <c:scatterStyle val="lineMarker"/>
        <c:varyColors val="0"/>
        <c:ser>
          <c:idx val="0"/>
          <c:order val="0"/>
          <c:tx>
            <c:strRef>
              <c:f>POL_Data!$AT$1</c:f>
              <c:strCache>
                <c:ptCount val="1"/>
                <c:pt idx="0">
                  <c:v>Duration Variance (%)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2A5D-4E1A-86F3-300B3DFD4A96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2A5D-4E1A-86F3-300B3DFD4A96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2A5D-4E1A-86F3-300B3DFD4A96}"/>
              </c:ext>
            </c:extLst>
          </c:dPt>
          <c:dPt>
            <c:idx val="13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2A5D-4E1A-86F3-300B3DFD4A96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2A5D-4E1A-86F3-300B3DFD4A96}"/>
              </c:ext>
            </c:extLst>
          </c:dPt>
          <c:dPt>
            <c:idx val="16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2A5D-4E1A-86F3-300B3DFD4A96}"/>
              </c:ext>
            </c:extLst>
          </c:dPt>
          <c:dPt>
            <c:idx val="17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2A5D-4E1A-86F3-300B3DFD4A96}"/>
              </c:ext>
            </c:extLst>
          </c:dPt>
          <c:dPt>
            <c:idx val="20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2A5D-4E1A-86F3-300B3DFD4A96}"/>
              </c:ext>
            </c:extLst>
          </c:dPt>
          <c:xVal>
            <c:strRef>
              <c:f>POL_Data!$AP$2:$AP$117</c:f>
              <c:strCache>
                <c:ptCount val="29"/>
                <c:pt idx="0">
                  <c:v>NPRR863 FFR Advancement</c:v>
                </c:pt>
                <c:pt idx="1">
                  <c:v>DGR DESR Implementation Strategy</c:v>
                </c:pt>
                <c:pt idx="2">
                  <c:v>NPRR939 Modification to Load Resources Providing RRS to Maintain Minimum PRC on Generators During S</c:v>
                </c:pt>
                <c:pt idx="3">
                  <c:v>MarkeTrak Upgrade &amp; Enhancements</c:v>
                </c:pt>
                <c:pt idx="4">
                  <c:v>Securitization - Subchapter N</c:v>
                </c:pt>
                <c:pt idx="5">
                  <c:v>SCR800 and SCR809 Implementation</c:v>
                </c:pt>
                <c:pt idx="6">
                  <c:v>NPRR1093 Load Resource Participation in Non-Spinning Reserve</c:v>
                </c:pt>
                <c:pt idx="7">
                  <c:v>NPRR1108 ERCOT Shall Approve or Deny All Resource Outage Requests</c:v>
                </c:pt>
                <c:pt idx="8">
                  <c:v>NPRR1120 Create Firm Fuel Supply Service</c:v>
                </c:pt>
                <c:pt idx="9">
                  <c:v>NPRR1097 Create Resource Forced Outage Report</c:v>
                </c:pt>
                <c:pt idx="10">
                  <c:v>SCR812 Create Intermittent Renewable Generation Integration Report</c:v>
                </c:pt>
                <c:pt idx="11">
                  <c:v>Creation of ERCOT Contingency Reserve Service (ECRS)</c:v>
                </c:pt>
                <c:pt idx="12">
                  <c:v>SCR789 Update NMMS Topology Processor to PSS_E 34 (35) Capability – Phase 2</c:v>
                </c:pt>
                <c:pt idx="13">
                  <c:v>NPRR1020 - EPS Metering - Allow Some Integrated Energy Storage Designs to Calculate Internal Loads</c:v>
                </c:pt>
                <c:pt idx="14">
                  <c:v>SCR807 and SCR816 implementation</c:v>
                </c:pt>
                <c:pt idx="15">
                  <c:v>Securitization Phase 2A- Maine Invoice and Credit Exposure</c:v>
                </c:pt>
                <c:pt idx="16">
                  <c:v>NPRR1154 Include Alternate Resource in the Availability Plan for the Firm Fuel Supply Service</c:v>
                </c:pt>
                <c:pt idx="17">
                  <c:v>SCR822 Create Daily Energy Storage Integration Report and Dashboard</c:v>
                </c:pt>
                <c:pt idx="18">
                  <c:v>NPRR1040 Compliance Metrics for Ancillary Service Supply Responsibility</c:v>
                </c:pt>
                <c:pt idx="19">
                  <c:v>SCR819 Improving IRR Control to Manage GTC Stability Limits</c:v>
                </c:pt>
                <c:pt idx="20">
                  <c:v>NPRR1092 Reduce RUC Offer Floor and Limit RUC Opt-Out Provision</c:v>
                </c:pt>
                <c:pt idx="21">
                  <c:v>NERC FAC Standard Changes Alignment</c:v>
                </c:pt>
                <c:pt idx="22">
                  <c:v>NPRR1149, NPRR1121, NPRR1090, NPRR962</c:v>
                </c:pt>
                <c:pt idx="23">
                  <c:v>Implement consideration of ESR SOC in ERCOT tools and studies</c:v>
                </c:pt>
                <c:pt idx="24">
                  <c:v>NPRR1026 BESTF-7 Self-Limiting Facilities</c:v>
                </c:pt>
                <c:pt idx="25">
                  <c:v>RIOO-IS_RS ESR-Single Model &amp; Validation Rules Update</c:v>
                </c:pt>
                <c:pt idx="26">
                  <c:v>NPRR1139 Adjustments to Capacity Shortfall Ratio Share for IRRs</c:v>
                </c:pt>
                <c:pt idx="27">
                  <c:v>NPRR1131 Controllable Load Resource Participation in Non-Spin</c:v>
                </c:pt>
                <c:pt idx="28">
                  <c:v>NPRR1183 ECEII Definition Clarification and Updates to Posting Rules for Certain Documents without </c:v>
                </c:pt>
              </c:strCache>
            </c:strRef>
          </c:xVal>
          <c:yVal>
            <c:numRef>
              <c:f>POL_Data!$AT$2:$AT$117</c:f>
              <c:numCache>
                <c:formatCode>0%</c:formatCode>
                <c:ptCount val="29"/>
                <c:pt idx="0">
                  <c:v>0.33410037256191111</c:v>
                </c:pt>
                <c:pt idx="1">
                  <c:v>-9.9642048359997223E-2</c:v>
                </c:pt>
                <c:pt idx="2">
                  <c:v>2.8176951253871304E-4</c:v>
                </c:pt>
                <c:pt idx="3">
                  <c:v>0</c:v>
                </c:pt>
                <c:pt idx="4">
                  <c:v>-6.4942654686244453E-2</c:v>
                </c:pt>
                <c:pt idx="5">
                  <c:v>0</c:v>
                </c:pt>
                <c:pt idx="6">
                  <c:v>-0.2373438527284682</c:v>
                </c:pt>
                <c:pt idx="7">
                  <c:v>-1.7915844838921835E-2</c:v>
                </c:pt>
                <c:pt idx="8">
                  <c:v>-0.17451968734020026</c:v>
                </c:pt>
                <c:pt idx="9">
                  <c:v>4.5364891518737592E-2</c:v>
                </c:pt>
                <c:pt idx="10">
                  <c:v>-9.2702169625246536E-2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0.17521367521367517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2.8856015779092701</c:v>
                </c:pt>
                <c:pt idx="19">
                  <c:v>0</c:v>
                </c:pt>
                <c:pt idx="20">
                  <c:v>0.29848783694937531</c:v>
                </c:pt>
                <c:pt idx="21">
                  <c:v>9.89010989010988E-2</c:v>
                </c:pt>
                <c:pt idx="22">
                  <c:v>0</c:v>
                </c:pt>
                <c:pt idx="23">
                  <c:v>0.15713346482577251</c:v>
                </c:pt>
                <c:pt idx="24">
                  <c:v>0.10535831689677844</c:v>
                </c:pt>
                <c:pt idx="25">
                  <c:v>6.8376068376068286E-2</c:v>
                </c:pt>
                <c:pt idx="26">
                  <c:v>-0.3206223975454745</c:v>
                </c:pt>
                <c:pt idx="27">
                  <c:v>-0.2165242165242165</c:v>
                </c:pt>
                <c:pt idx="28">
                  <c:v>8.1087004163927414E-3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C62-4376-A277-AF8027A8DE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099760"/>
        <c:axId val="946098512"/>
      </c:scatterChart>
      <c:valAx>
        <c:axId val="946099760"/>
        <c:scaling>
          <c:orientation val="minMax"/>
          <c:max val="30"/>
          <c:min val="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46098512"/>
        <c:crosses val="autoZero"/>
        <c:crossBetween val="midCat"/>
        <c:majorUnit val="5"/>
        <c:minorUnit val="1"/>
      </c:valAx>
      <c:valAx>
        <c:axId val="946098512"/>
        <c:scaling>
          <c:orientation val="minMax"/>
          <c:max val="1"/>
          <c:min val="-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solidFill>
            <a:srgbClr val="FFFFFF"/>
          </a:solidFill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6099760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8589360370411795E-2"/>
          <c:y val="1.8193174897314396E-2"/>
          <c:w val="0.92293741574483645"/>
          <c:h val="0.92393830606704663"/>
        </c:manualLayout>
      </c:layout>
      <c:scatterChart>
        <c:scatterStyle val="lineMarker"/>
        <c:varyColors val="0"/>
        <c:ser>
          <c:idx val="0"/>
          <c:order val="0"/>
          <c:tx>
            <c:strRef>
              <c:f>POL_Data!$AQ$1</c:f>
              <c:strCache>
                <c:ptCount val="1"/>
                <c:pt idx="0">
                  <c:v>Cost Variance ($)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F82E-4A09-8E24-94291543DED1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F82E-4A09-8E24-94291543DED1}"/>
              </c:ext>
            </c:extLst>
          </c:dPt>
          <c:dPt>
            <c:idx val="12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F82E-4A09-8E24-94291543DED1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F82E-4A09-8E24-94291543DED1}"/>
              </c:ext>
            </c:extLst>
          </c:dPt>
          <c:dPt>
            <c:idx val="15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F82E-4A09-8E24-94291543DED1}"/>
              </c:ext>
            </c:extLst>
          </c:dPt>
          <c:dPt>
            <c:idx val="16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F82E-4A09-8E24-94291543DED1}"/>
              </c:ext>
            </c:extLst>
          </c:dPt>
          <c:dPt>
            <c:idx val="18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F82E-4A09-8E24-94291543DED1}"/>
              </c:ext>
            </c:extLst>
          </c:dPt>
          <c:xVal>
            <c:strRef>
              <c:f>POL_Data!$AP$2:$AP$117</c:f>
              <c:strCache>
                <c:ptCount val="27"/>
                <c:pt idx="0">
                  <c:v>DGR DESR Implementation Strategy</c:v>
                </c:pt>
                <c:pt idx="1">
                  <c:v>NPRR939 Modification to Load Resources Providing RRS to Maintain Minimum PRC on Generators During S</c:v>
                </c:pt>
                <c:pt idx="2">
                  <c:v>MarkeTrak Upgrade &amp; Enhancements</c:v>
                </c:pt>
                <c:pt idx="3">
                  <c:v>Securitization - Subchapter N</c:v>
                </c:pt>
                <c:pt idx="4">
                  <c:v>SCR800 and SCR809 Implementation</c:v>
                </c:pt>
                <c:pt idx="5">
                  <c:v>NPRR1093 Load Resource Participation in Non-Spinning Reserve</c:v>
                </c:pt>
                <c:pt idx="6">
                  <c:v>NPRR1108 ERCOT Shall Approve or Deny All Resource Outage Requests</c:v>
                </c:pt>
                <c:pt idx="7">
                  <c:v>NPRR1120 Create Firm Fuel Supply Service</c:v>
                </c:pt>
                <c:pt idx="8">
                  <c:v>NPRR1097 Create Resource Forced Outage Report</c:v>
                </c:pt>
                <c:pt idx="9">
                  <c:v>SCR812 Create Intermittent Renewable Generation Integration Report</c:v>
                </c:pt>
                <c:pt idx="10">
                  <c:v>SCR789 Update NMMS Topology Processor to PSS_E 34 (35) Capability – Phase 2</c:v>
                </c:pt>
                <c:pt idx="11">
                  <c:v>NPRR1020 - EPS Metering - Allow Some Integrated Energy Storage Designs to Calculate Internal Loads</c:v>
                </c:pt>
                <c:pt idx="12">
                  <c:v>SCR807 and SCR816 implementation</c:v>
                </c:pt>
                <c:pt idx="13">
                  <c:v>Securitization Phase 2A- Maine Invoice and Credit Exposure</c:v>
                </c:pt>
                <c:pt idx="14">
                  <c:v>NPRR1154 Include Alternate Resource in the Availability Plan for the Firm Fuel Supply Service</c:v>
                </c:pt>
                <c:pt idx="15">
                  <c:v>SCR822 Create Daily Energy Storage Integration Report and Dashboard</c:v>
                </c:pt>
                <c:pt idx="16">
                  <c:v>NPRR1040 Compliance Metrics for Ancillary Service Supply Responsibility</c:v>
                </c:pt>
                <c:pt idx="17">
                  <c:v>SCR819 Improving IRR Control to Manage GTC Stability Limits</c:v>
                </c:pt>
                <c:pt idx="18">
                  <c:v>NPRR1092 Reduce RUC Offer Floor and Limit RUC Opt-Out Provision</c:v>
                </c:pt>
                <c:pt idx="19">
                  <c:v>NERC FAC Standard Changes Alignment</c:v>
                </c:pt>
                <c:pt idx="20">
                  <c:v>NPRR1149, NPRR1121, NPRR1090, NPRR962</c:v>
                </c:pt>
                <c:pt idx="21">
                  <c:v>Implement consideration of ESR SOC in ERCOT tools and studies</c:v>
                </c:pt>
                <c:pt idx="22">
                  <c:v>NPRR1026 BESTF-7 Self-Limiting Facilities</c:v>
                </c:pt>
                <c:pt idx="23">
                  <c:v>RIOO-IS_RS ESR-Single Model &amp; Validation Rules Update</c:v>
                </c:pt>
                <c:pt idx="24">
                  <c:v>NPRR1139 Adjustments to Capacity Shortfall Ratio Share for IRRs</c:v>
                </c:pt>
                <c:pt idx="25">
                  <c:v>NPRR1131 Controllable Load Resource Participation in Non-Spin</c:v>
                </c:pt>
                <c:pt idx="26">
                  <c:v>NPRR1183 ECEII Definition Clarification and Updates to Posting Rules for Certain Documents without </c:v>
                </c:pt>
              </c:strCache>
            </c:strRef>
          </c:xVal>
          <c:yVal>
            <c:numRef>
              <c:f>POL_Data!$AQ$2:$AQ$117</c:f>
              <c:numCache>
                <c:formatCode>"$"#,##0</c:formatCode>
                <c:ptCount val="2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-126711</c:v>
                </c:pt>
                <c:pt idx="7">
                  <c:v>0</c:v>
                </c:pt>
                <c:pt idx="8">
                  <c:v>13778</c:v>
                </c:pt>
                <c:pt idx="9">
                  <c:v>0</c:v>
                </c:pt>
                <c:pt idx="10">
                  <c:v>-129253</c:v>
                </c:pt>
                <c:pt idx="11">
                  <c:v>15951</c:v>
                </c:pt>
                <c:pt idx="12">
                  <c:v>221405</c:v>
                </c:pt>
                <c:pt idx="13">
                  <c:v>0</c:v>
                </c:pt>
                <c:pt idx="14">
                  <c:v>0</c:v>
                </c:pt>
                <c:pt idx="15">
                  <c:v>3047</c:v>
                </c:pt>
                <c:pt idx="16">
                  <c:v>159142</c:v>
                </c:pt>
                <c:pt idx="17">
                  <c:v>8422</c:v>
                </c:pt>
                <c:pt idx="18">
                  <c:v>10870</c:v>
                </c:pt>
                <c:pt idx="19">
                  <c:v>41602</c:v>
                </c:pt>
                <c:pt idx="20">
                  <c:v>105584</c:v>
                </c:pt>
                <c:pt idx="21">
                  <c:v>0</c:v>
                </c:pt>
                <c:pt idx="22">
                  <c:v>39758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C5-4B77-AE4D-97EA9BD1C0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0686416"/>
        <c:axId val="130687200"/>
      </c:scatterChart>
      <c:valAx>
        <c:axId val="130686416"/>
        <c:scaling>
          <c:orientation val="minMax"/>
          <c:max val="30"/>
          <c:min val="0"/>
        </c:scaling>
        <c:delete val="1"/>
        <c:axPos val="b"/>
        <c:numFmt formatCode="General" sourceLinked="1"/>
        <c:majorTickMark val="out"/>
        <c:minorTickMark val="none"/>
        <c:tickLblPos val="nextTo"/>
        <c:crossAx val="130687200"/>
        <c:crosses val="autoZero"/>
        <c:crossBetween val="midCat"/>
      </c:valAx>
      <c:valAx>
        <c:axId val="130687200"/>
        <c:scaling>
          <c:orientation val="minMax"/>
          <c:max val="5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306864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POL_Data!$AR$1</c:f>
              <c:strCache>
                <c:ptCount val="1"/>
                <c:pt idx="0">
                  <c:v>Duration Variance (Mo.)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3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9ACD-4B44-9F2B-B02C0C778F71}"/>
              </c:ext>
            </c:extLst>
          </c:dPt>
          <c:dPt>
            <c:idx val="11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9ACD-4B44-9F2B-B02C0C778F71}"/>
              </c:ext>
            </c:extLst>
          </c:dPt>
          <c:dPt>
            <c:idx val="13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9ACD-4B44-9F2B-B02C0C778F71}"/>
              </c:ext>
            </c:extLst>
          </c:dPt>
          <c:dPt>
            <c:idx val="14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9ACD-4B44-9F2B-B02C0C778F71}"/>
              </c:ext>
            </c:extLst>
          </c:dPt>
          <c:dPt>
            <c:idx val="16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9ACD-4B44-9F2B-B02C0C778F71}"/>
              </c:ext>
            </c:extLst>
          </c:dPt>
          <c:dPt>
            <c:idx val="17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9ACD-4B44-9F2B-B02C0C778F71}"/>
              </c:ext>
            </c:extLst>
          </c:dPt>
          <c:dPt>
            <c:idx val="20"/>
            <c:marker>
              <c:symbol val="circle"/>
              <c:size val="5"/>
              <c:spPr>
                <a:solidFill>
                  <a:srgbClr val="0033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9ACD-4B44-9F2B-B02C0C778F71}"/>
              </c:ext>
            </c:extLst>
          </c:dPt>
          <c:xVal>
            <c:strRef>
              <c:f>POL_Data!$AP$2:$AP$117</c:f>
              <c:strCache>
                <c:ptCount val="29"/>
                <c:pt idx="0">
                  <c:v>NPRR863 FFR Advancement</c:v>
                </c:pt>
                <c:pt idx="1">
                  <c:v>DGR DESR Implementation Strategy</c:v>
                </c:pt>
                <c:pt idx="2">
                  <c:v>NPRR939 Modification to Load Resources Providing RRS to Maintain Minimum PRC on Generators During S</c:v>
                </c:pt>
                <c:pt idx="3">
                  <c:v>MarkeTrak Upgrade &amp; Enhancements</c:v>
                </c:pt>
                <c:pt idx="4">
                  <c:v>Securitization - Subchapter N</c:v>
                </c:pt>
                <c:pt idx="5">
                  <c:v>SCR800 and SCR809 Implementation</c:v>
                </c:pt>
                <c:pt idx="6">
                  <c:v>NPRR1093 Load Resource Participation in Non-Spinning Reserve</c:v>
                </c:pt>
                <c:pt idx="7">
                  <c:v>NPRR1108 ERCOT Shall Approve or Deny All Resource Outage Requests</c:v>
                </c:pt>
                <c:pt idx="8">
                  <c:v>NPRR1120 Create Firm Fuel Supply Service</c:v>
                </c:pt>
                <c:pt idx="9">
                  <c:v>NPRR1097 Create Resource Forced Outage Report</c:v>
                </c:pt>
                <c:pt idx="10">
                  <c:v>SCR812 Create Intermittent Renewable Generation Integration Report</c:v>
                </c:pt>
                <c:pt idx="11">
                  <c:v>Creation of ERCOT Contingency Reserve Service (ECRS)</c:v>
                </c:pt>
                <c:pt idx="12">
                  <c:v>SCR789 Update NMMS Topology Processor to PSS_E 34 (35) Capability – Phase 2</c:v>
                </c:pt>
                <c:pt idx="13">
                  <c:v>NPRR1020 - EPS Metering - Allow Some Integrated Energy Storage Designs to Calculate Internal Loads</c:v>
                </c:pt>
                <c:pt idx="14">
                  <c:v>SCR807 and SCR816 implementation</c:v>
                </c:pt>
                <c:pt idx="15">
                  <c:v>Securitization Phase 2A- Maine Invoice and Credit Exposure</c:v>
                </c:pt>
                <c:pt idx="16">
                  <c:v>NPRR1154 Include Alternate Resource in the Availability Plan for the Firm Fuel Supply Service</c:v>
                </c:pt>
                <c:pt idx="17">
                  <c:v>SCR822 Create Daily Energy Storage Integration Report and Dashboard</c:v>
                </c:pt>
                <c:pt idx="18">
                  <c:v>NPRR1040 Compliance Metrics for Ancillary Service Supply Responsibility</c:v>
                </c:pt>
                <c:pt idx="19">
                  <c:v>SCR819 Improving IRR Control to Manage GTC Stability Limits</c:v>
                </c:pt>
                <c:pt idx="20">
                  <c:v>NPRR1092 Reduce RUC Offer Floor and Limit RUC Opt-Out Provision</c:v>
                </c:pt>
                <c:pt idx="21">
                  <c:v>NERC FAC Standard Changes Alignment</c:v>
                </c:pt>
                <c:pt idx="22">
                  <c:v>NPRR1149, NPRR1121, NPRR1090, NPRR962</c:v>
                </c:pt>
                <c:pt idx="23">
                  <c:v>Implement consideration of ESR SOC in ERCOT tools and studies</c:v>
                </c:pt>
                <c:pt idx="24">
                  <c:v>NPRR1026 BESTF-7 Self-Limiting Facilities</c:v>
                </c:pt>
                <c:pt idx="25">
                  <c:v>RIOO-IS_RS ESR-Single Model &amp; Validation Rules Update</c:v>
                </c:pt>
                <c:pt idx="26">
                  <c:v>NPRR1139 Adjustments to Capacity Shortfall Ratio Share for IRRs</c:v>
                </c:pt>
                <c:pt idx="27">
                  <c:v>NPRR1131 Controllable Load Resource Participation in Non-Spin</c:v>
                </c:pt>
                <c:pt idx="28">
                  <c:v>NPRR1183 ECEII Definition Clarification and Updates to Posting Rules for Certain Documents without </c:v>
                </c:pt>
              </c:strCache>
            </c:strRef>
          </c:xVal>
          <c:yVal>
            <c:numRef>
              <c:f>POL_Data!$AR$2:$AR$117</c:f>
              <c:numCache>
                <c:formatCode>0.0</c:formatCode>
                <c:ptCount val="29"/>
                <c:pt idx="0">
                  <c:v>8.0184089414858661</c:v>
                </c:pt>
                <c:pt idx="1">
                  <c:v>-1.79355687047995</c:v>
                </c:pt>
                <c:pt idx="2">
                  <c:v>1.9723865877709912E-3</c:v>
                </c:pt>
                <c:pt idx="3">
                  <c:v>0</c:v>
                </c:pt>
                <c:pt idx="4">
                  <c:v>-0.58448389217620011</c:v>
                </c:pt>
                <c:pt idx="5">
                  <c:v>0</c:v>
                </c:pt>
                <c:pt idx="6">
                  <c:v>-2.3734385272846819</c:v>
                </c:pt>
                <c:pt idx="7">
                  <c:v>-0.14332675871137468</c:v>
                </c:pt>
                <c:pt idx="8">
                  <c:v>-1.5706771860618023</c:v>
                </c:pt>
                <c:pt idx="9">
                  <c:v>0.22682445759368797</c:v>
                </c:pt>
                <c:pt idx="10">
                  <c:v>-0.46351084812623267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2.1025641025641022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14.42800788954635</c:v>
                </c:pt>
                <c:pt idx="19">
                  <c:v>0</c:v>
                </c:pt>
                <c:pt idx="20">
                  <c:v>1.7909270216962518</c:v>
                </c:pt>
                <c:pt idx="21">
                  <c:v>0.69230769230769162</c:v>
                </c:pt>
                <c:pt idx="22">
                  <c:v>0</c:v>
                </c:pt>
                <c:pt idx="23">
                  <c:v>1.5713346482577251</c:v>
                </c:pt>
                <c:pt idx="24">
                  <c:v>0.84286653517422749</c:v>
                </c:pt>
                <c:pt idx="25">
                  <c:v>0.82051282051281937</c:v>
                </c:pt>
                <c:pt idx="26">
                  <c:v>-0.96186719263642351</c:v>
                </c:pt>
                <c:pt idx="27">
                  <c:v>-1.299145299145299</c:v>
                </c:pt>
                <c:pt idx="28">
                  <c:v>4.8652202498356445E-2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385-4F43-A667-A79F6C56F1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3658624"/>
        <c:axId val="203656272"/>
      </c:scatterChart>
      <c:valAx>
        <c:axId val="203658624"/>
        <c:scaling>
          <c:orientation val="minMax"/>
          <c:max val="30"/>
        </c:scaling>
        <c:delete val="1"/>
        <c:axPos val="b"/>
        <c:majorTickMark val="out"/>
        <c:minorTickMark val="none"/>
        <c:tickLblPos val="nextTo"/>
        <c:crossAx val="203656272"/>
        <c:crosses val="autoZero"/>
        <c:crossBetween val="midCat"/>
      </c:valAx>
      <c:valAx>
        <c:axId val="203656272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3658624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0.09724</cdr:y>
    </cdr:from>
    <cdr:to>
      <cdr:x>0.05501</cdr:x>
      <cdr:y>0.13975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660F4B9-748F-742B-8C5C-B1786EFADAF4}"/>
            </a:ext>
          </a:extLst>
        </cdr:cNvPr>
        <cdr:cNvSpPr txBox="1"/>
      </cdr:nvSpPr>
      <cdr:spPr>
        <a:xfrm xmlns:a="http://schemas.openxmlformats.org/drawingml/2006/main">
          <a:off x="-621946" y="466085"/>
          <a:ext cx="420524" cy="20378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dirty="0"/>
            <a:t>530%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0.02302</cdr:x>
      <cdr:y>0.33399</cdr:y>
    </cdr:from>
    <cdr:to>
      <cdr:x>0.15299</cdr:x>
      <cdr:y>0.37279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C4857299-D6E0-69A0-9737-DBE24A915847}"/>
            </a:ext>
          </a:extLst>
        </cdr:cNvPr>
        <cdr:cNvSpPr txBox="1"/>
      </cdr:nvSpPr>
      <cdr:spPr>
        <a:xfrm xmlns:a="http://schemas.openxmlformats.org/drawingml/2006/main">
          <a:off x="161925" y="1511618"/>
          <a:ext cx="914400" cy="1755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0.00265</cdr:x>
      <cdr:y>0.30413</cdr:y>
    </cdr:from>
    <cdr:to>
      <cdr:x>0.06462</cdr:x>
      <cdr:y>0.35658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0EB8A776-DD74-9D57-4607-06DB12622D5B}"/>
            </a:ext>
          </a:extLst>
        </cdr:cNvPr>
        <cdr:cNvSpPr txBox="1"/>
      </cdr:nvSpPr>
      <cdr:spPr>
        <a:xfrm xmlns:a="http://schemas.openxmlformats.org/drawingml/2006/main">
          <a:off x="18666" y="1376469"/>
          <a:ext cx="435966" cy="2373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dirty="0"/>
            <a:t>200%</a:t>
          </a:r>
        </a:p>
      </cdr:txBody>
    </cdr:sp>
  </cdr:relSizeAnchor>
  <cdr:relSizeAnchor xmlns:cdr="http://schemas.openxmlformats.org/drawingml/2006/chartDrawing">
    <cdr:from>
      <cdr:x>0.00265</cdr:x>
      <cdr:y>0.17744</cdr:y>
    </cdr:from>
    <cdr:to>
      <cdr:x>0.06462</cdr:x>
      <cdr:y>0.22989</cdr:y>
    </cdr:to>
    <cdr:sp macro="" textlink="">
      <cdr:nvSpPr>
        <cdr:cNvPr id="5" name="TextBox 1">
          <a:extLst xmlns:a="http://schemas.openxmlformats.org/drawingml/2006/main">
            <a:ext uri="{FF2B5EF4-FFF2-40B4-BE49-F238E27FC236}">
              <a16:creationId xmlns:a16="http://schemas.microsoft.com/office/drawing/2014/main" id="{24340C7B-6E5C-5E44-1120-D164CC4AFBA5}"/>
            </a:ext>
          </a:extLst>
        </cdr:cNvPr>
        <cdr:cNvSpPr txBox="1"/>
      </cdr:nvSpPr>
      <cdr:spPr>
        <a:xfrm xmlns:a="http://schemas.openxmlformats.org/drawingml/2006/main">
          <a:off x="18666" y="803052"/>
          <a:ext cx="435966" cy="2373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280%</a:t>
          </a:r>
        </a:p>
      </cdr:txBody>
    </cdr:sp>
  </cdr:relSizeAnchor>
  <cdr:relSizeAnchor xmlns:cdr="http://schemas.openxmlformats.org/drawingml/2006/chartDrawing">
    <cdr:from>
      <cdr:x>0.00256</cdr:x>
      <cdr:y>0.06346</cdr:y>
    </cdr:from>
    <cdr:to>
      <cdr:x>0.06453</cdr:x>
      <cdr:y>0.11591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24340C7B-6E5C-5E44-1120-D164CC4AFBA5}"/>
            </a:ext>
          </a:extLst>
        </cdr:cNvPr>
        <cdr:cNvSpPr txBox="1"/>
      </cdr:nvSpPr>
      <cdr:spPr>
        <a:xfrm xmlns:a="http://schemas.openxmlformats.org/drawingml/2006/main">
          <a:off x="17979" y="287199"/>
          <a:ext cx="435966" cy="2373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300%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0.40312</cdr:x>
      <cdr:y>0.05246</cdr:y>
    </cdr:from>
    <cdr:to>
      <cdr:x>0.41433</cdr:x>
      <cdr:y>0.06986</cdr:y>
    </cdr:to>
    <cdr:pic>
      <cdr:nvPicPr>
        <cdr:cNvPr id="4" name="Picture 3">
          <a:extLst xmlns:a="http://schemas.openxmlformats.org/drawingml/2006/main">
            <a:ext uri="{FF2B5EF4-FFF2-40B4-BE49-F238E27FC236}">
              <a16:creationId xmlns:a16="http://schemas.microsoft.com/office/drawing/2014/main" id="{AC4E8061-0770-2380-31DA-34B7F0E3B99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893770" y="242364"/>
          <a:ext cx="80418" cy="8041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0.03061</cdr:x>
      <cdr:y>0.25878</cdr:y>
    </cdr:from>
    <cdr:to>
      <cdr:x>0.15788</cdr:x>
      <cdr:y>0.30683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E8432814-594D-9263-62E4-87BD3F5BB512}"/>
            </a:ext>
          </a:extLst>
        </cdr:cNvPr>
        <cdr:cNvSpPr txBox="1"/>
      </cdr:nvSpPr>
      <cdr:spPr>
        <a:xfrm xmlns:a="http://schemas.openxmlformats.org/drawingml/2006/main">
          <a:off x="219715" y="1195673"/>
          <a:ext cx="913618" cy="222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</cdr:x>
      <cdr:y>0.26275</cdr:y>
    </cdr:from>
    <cdr:to>
      <cdr:x>0.07275</cdr:x>
      <cdr:y>0.30938</cdr:y>
    </cdr:to>
    <cdr:sp macro="" textlink="">
      <cdr:nvSpPr>
        <cdr:cNvPr id="6" name="TextBox 5">
          <a:extLst xmlns:a="http://schemas.openxmlformats.org/drawingml/2006/main">
            <a:ext uri="{FF2B5EF4-FFF2-40B4-BE49-F238E27FC236}">
              <a16:creationId xmlns:a16="http://schemas.microsoft.com/office/drawing/2014/main" id="{5807EB0A-7E01-45EC-155F-06580656F95F}"/>
            </a:ext>
          </a:extLst>
        </cdr:cNvPr>
        <cdr:cNvSpPr txBox="1"/>
      </cdr:nvSpPr>
      <cdr:spPr>
        <a:xfrm xmlns:a="http://schemas.openxmlformats.org/drawingml/2006/main">
          <a:off x="-694685" y="1214022"/>
          <a:ext cx="522198" cy="2154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$500,000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0.07518</cdr:x>
      <cdr:y>0.04663</cdr:y>
    </cdr:to>
    <cdr:sp macro="" textlink="">
      <cdr:nvSpPr>
        <cdr:cNvPr id="7" name="TextBox 1">
          <a:extLst xmlns:a="http://schemas.openxmlformats.org/drawingml/2006/main">
            <a:ext uri="{FF2B5EF4-FFF2-40B4-BE49-F238E27FC236}">
              <a16:creationId xmlns:a16="http://schemas.microsoft.com/office/drawing/2014/main" id="{C2194267-33AF-DDDF-1E6D-6DBF9F322498}"/>
            </a:ext>
          </a:extLst>
        </cdr:cNvPr>
        <cdr:cNvSpPr txBox="1"/>
      </cdr:nvSpPr>
      <cdr:spPr>
        <a:xfrm xmlns:a="http://schemas.openxmlformats.org/drawingml/2006/main">
          <a:off x="-694685" y="-951984"/>
          <a:ext cx="539643" cy="2154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$950,000</a:t>
          </a:r>
        </a:p>
      </cdr:txBody>
    </cdr:sp>
  </cdr:relSizeAnchor>
  <cdr:relSizeAnchor xmlns:cdr="http://schemas.openxmlformats.org/drawingml/2006/chartDrawing">
    <cdr:from>
      <cdr:x>0.00213</cdr:x>
      <cdr:y>0.12614</cdr:y>
    </cdr:from>
    <cdr:to>
      <cdr:x>0.0773</cdr:x>
      <cdr:y>0.17277</cdr:y>
    </cdr:to>
    <cdr:sp macro="" textlink="">
      <cdr:nvSpPr>
        <cdr:cNvPr id="8" name="TextBox 1">
          <a:extLst xmlns:a="http://schemas.openxmlformats.org/drawingml/2006/main">
            <a:ext uri="{FF2B5EF4-FFF2-40B4-BE49-F238E27FC236}">
              <a16:creationId xmlns:a16="http://schemas.microsoft.com/office/drawing/2014/main" id="{8F075755-B5F9-75A8-DE87-84100179707A}"/>
            </a:ext>
          </a:extLst>
        </cdr:cNvPr>
        <cdr:cNvSpPr txBox="1"/>
      </cdr:nvSpPr>
      <cdr:spPr>
        <a:xfrm xmlns:a="http://schemas.openxmlformats.org/drawingml/2006/main">
          <a:off x="15276" y="582805"/>
          <a:ext cx="539643" cy="21544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800" dirty="0">
              <a:latin typeface="Arial" panose="020B0604020202020204" pitchFamily="34" charset="0"/>
              <a:cs typeface="Arial" panose="020B0604020202020204" pitchFamily="34" charset="0"/>
            </a:rPr>
            <a:t>$900,000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0.0048</cdr:x>
      <cdr:y>0.21551</cdr:y>
    </cdr:from>
    <cdr:to>
      <cdr:x>0.04437</cdr:x>
      <cdr:y>0.25891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BE2901D6-56E8-FD13-EBB7-72E67672B43A}"/>
            </a:ext>
          </a:extLst>
        </cdr:cNvPr>
        <cdr:cNvSpPr txBox="1"/>
      </cdr:nvSpPr>
      <cdr:spPr>
        <a:xfrm xmlns:a="http://schemas.openxmlformats.org/drawingml/2006/main">
          <a:off x="34057" y="949021"/>
          <a:ext cx="281081" cy="19109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dirty="0"/>
            <a:t>8.0</a:t>
          </a:r>
        </a:p>
      </cdr:txBody>
    </cdr:sp>
  </cdr:relSizeAnchor>
  <cdr:relSizeAnchor xmlns:cdr="http://schemas.openxmlformats.org/drawingml/2006/chartDrawing">
    <cdr:from>
      <cdr:x>0</cdr:x>
      <cdr:y>0.11298</cdr:y>
    </cdr:from>
    <cdr:to>
      <cdr:x>0.03957</cdr:x>
      <cdr:y>0.15912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433BACF8-A447-52F5-5B42-4A727C837E71}"/>
            </a:ext>
          </a:extLst>
        </cdr:cNvPr>
        <cdr:cNvSpPr txBox="1"/>
      </cdr:nvSpPr>
      <cdr:spPr>
        <a:xfrm xmlns:a="http://schemas.openxmlformats.org/drawingml/2006/main">
          <a:off x="-880348" y="497527"/>
          <a:ext cx="281081" cy="2031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14.0</a:t>
          </a:r>
        </a:p>
      </cdr:txBody>
    </cdr:sp>
  </cdr:relSizeAnchor>
  <cdr:relSizeAnchor xmlns:cdr="http://schemas.openxmlformats.org/drawingml/2006/chartDrawing">
    <cdr:from>
      <cdr:x>0</cdr:x>
      <cdr:y>0</cdr:y>
    </cdr:from>
    <cdr:to>
      <cdr:x>0.03957</cdr:x>
      <cdr:y>0.04614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89557074-ADC3-A489-D1EE-AD4B543104DA}"/>
            </a:ext>
          </a:extLst>
        </cdr:cNvPr>
        <cdr:cNvSpPr txBox="1"/>
      </cdr:nvSpPr>
      <cdr:spPr>
        <a:xfrm xmlns:a="http://schemas.openxmlformats.org/drawingml/2006/main">
          <a:off x="-880348" y="-1088564"/>
          <a:ext cx="281081" cy="20316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15.0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09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80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1091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0928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February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February 27,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4244"/>
            <a:ext cx="5105400" cy="365918"/>
          </a:xfrm>
        </p:spPr>
        <p:txBody>
          <a:bodyPr/>
          <a:lstStyle/>
          <a:p>
            <a:r>
              <a:rPr lang="en-US" sz="2000" dirty="0"/>
              <a:t>Revision Request Project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07131"/>
            <a:ext cx="8686800" cy="5188869"/>
          </a:xfrm>
        </p:spPr>
        <p:txBody>
          <a:bodyPr numCol="2"/>
          <a:lstStyle/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NPRR863, NPRR1015, NPRR1079, NOGRR187, FFR Advancement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NPRR917, NPRR1016, NPRR1052, NPRR1065, NOGRR212, PGRR082, RRGRR026, DGR DESR Implementation Strategy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NPRR939, Modification to Load Resources Providing RRS to Maintain Minimum PRC on Generators During Scarcity Conditions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SCR815, MarkeTrak Upgrade &amp; Enhancements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NPRR1103, NPRR1114, Securitization Phase 2A - Maine Invoice and Credit Exposure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SCR800, SCR809, Addition of DC Tie Ramp to GTBD Calculation and Changes to External Telemetry Validations in Resource Limit Calculator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NPRR1093, NPRR1101, Load Resource Participation in Non-Spinning Reserve and Non-Spin Deployment Groups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NPRR1108, ERCOT Shall Approve or Deny All Resource Outage Requests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NPRR1120, Create Firm Fuel Supply Service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NPRR1097, Create Resource Forced Outage Report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SCR812, Create Intermittent Renewable Generation Integration Report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NPRR863, NPRR1085, NPRR1096, NPRR1148, Creation of ERCOT Contingency Reserve Service (ECRS)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SCR789, Update NMMS Topology Processor to PSS_E 34 (35) Capability – Phase 2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NPRR1020, EPS Metering - Allow Some Integrated Energy Storage Designs to Calculate Internal Loads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SCR807, SCR816, Increase CRR Transaction Capability and CRR Auction Bid Credit Enhancement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NPRR1103, NPRR1114, Securitization Phase 2A - Maine Invoice and Credit Exposure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NPRR1154, Include Alternate Resource in the Availability Plan for the Firm Fuel Supply Service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SCR822 Create Daily Energy Storage Integration Report and Dashboard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NPRR1040 Compliance Metrics for Ancillary Service Supply Responsibility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SCR819, NPRR1111, Improving IRR Control to Manage GTC Stability Limits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NPRR1092 Reduce RUC Offer Floor and Limit RUC Opt-Out Provision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NOGRR249, NERC FAC Standard Changes Alignment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NPRR1149, NPRR1121, NPRR1090, NPRR962, Implementation of Systematic Ancillary Service Failed Quantity Charges, Add Posting Requirement to the Exceptional Fuel Cost Submission Process, ERS Winter Storm Uri Lessons Learned, and Publish Approved DC Tie Schedules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NPRR1186, Implement Consideration of ESR SOC in ERCOT Tools and Studies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NPRR1026 BESTF-7 Self-Limiting Facilities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NPRR1002, NPRR1132, NPRR1153, RIOO-IS_RS ESR-Single Model &amp; Validation Rules Update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NPRR1139 Adjustments to Capacity Shortfall Ratio Share for IRRs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NPRR1131, NPRR1058, Controllable Load Resource Participation in Non-Spin and Resource Offer Modernization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050" dirty="0"/>
              <a:t>NPRR1183 ECEII Definition Clarification and Updates to Posting Rules for Certain Documents without ECEII</a:t>
            </a:r>
          </a:p>
          <a:p>
            <a:pPr marL="228600" indent="-228600">
              <a:buFont typeface="+mj-lt"/>
              <a:buAutoNum type="arabicPeriod"/>
            </a:pPr>
            <a:endParaRPr lang="en-US" sz="1050" dirty="0"/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721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472309"/>
              </p:ext>
            </p:extLst>
          </p:nvPr>
        </p:nvGraphicFramePr>
        <p:xfrm>
          <a:off x="89933" y="1215786"/>
          <a:ext cx="8955921" cy="2914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VCMRR042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SO2 and NOx Emission Index Prices Used in Verifiable Cost Calculations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$90k-$140k, 6-8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Settlements, Integration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Post-RTC+B candidate – discussed at WMS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719081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API for the NDCRC Application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time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25487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Expose Limited API Endpoints Using Machine-to-Machine Authentication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time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41932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4560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7866"/>
            <a:ext cx="5486400" cy="442118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1/30/2025: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2/27/2025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9B8F8B-6325-0F95-69E4-14CE3516C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1447800"/>
            <a:ext cx="4648200" cy="3917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38862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2">
              <a:tabLst>
                <a:tab pos="2117725" algn="l"/>
              </a:tabLst>
            </a:pPr>
            <a:r>
              <a:rPr lang="en-US" sz="1600" dirty="0"/>
              <a:t>SCR820 Update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2022-2024 Impact Analysis Accuracy Results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VCMRR042 – SO2 and NOx Emission Index Prices Used in Verifiable 		Cost Calculations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dirty="0"/>
              <a:t>Additional time needed to complete IAs</a:t>
            </a:r>
            <a:endParaRPr lang="en-US" sz="1600" i="1" dirty="0"/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400" i="1" dirty="0"/>
              <a:t>SCR829 – API for the NDCRC Application</a:t>
            </a:r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400" i="1" dirty="0"/>
              <a:t>SCR830 – Expose Limited API Endpoints Using Machine-to-Machine 			Authentication</a:t>
            </a:r>
            <a:endParaRPr lang="en-US" sz="1400" dirty="0"/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2/27/2025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7866"/>
            <a:ext cx="5562600" cy="438773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337345"/>
          </a:xfrm>
        </p:spPr>
        <p:txBody>
          <a:bodyPr/>
          <a:lstStyle/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January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1/1/2025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NPRR1219		– Methodology Revisions and New Definitions for the Report on Capacity, Demand 			and Reserves in the ERCOT Region (CDR)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8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January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1/30/2025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NPRR945		– Net Metering Requirements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8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March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3/28/2025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NPRR1145		– Use of State Estimator-Calculated ERCOT-Wide TLFs in Lieu of Seasonal Base 			Case ERCOT-Wide TLFs for Settlement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NPRR1253(a) – Incorporate ESR Charging Load Information into ICCP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ICCP implementation in March 2025 release  (Public API implementation to follow by 6/1/2025)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400" dirty="0">
              <a:latin typeface="Arial" panose="020B0604020202020204" pitchFamily="34" charset="0"/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7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SCR820 – Operator Real-Time Messaging During Emergency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ED5960-8325-C038-D9BC-C4DD967418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99" y="4759409"/>
            <a:ext cx="5000836" cy="12953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F8F4E2-C777-4CC5-CF7A-4130C86C4643}"/>
              </a:ext>
            </a:extLst>
          </p:cNvPr>
          <p:cNvCxnSpPr>
            <a:cxnSpLocks/>
          </p:cNvCxnSpPr>
          <p:nvPr/>
        </p:nvCxnSpPr>
        <p:spPr>
          <a:xfrm>
            <a:off x="457200" y="4123038"/>
            <a:ext cx="80772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3573679-B50E-B6ED-C26A-FA308F04CE66}"/>
              </a:ext>
            </a:extLst>
          </p:cNvPr>
          <p:cNvSpPr txBox="1"/>
          <p:nvPr/>
        </p:nvSpPr>
        <p:spPr>
          <a:xfrm>
            <a:off x="6011562" y="5140410"/>
            <a:ext cx="2041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Update from 1/30/2025 TWG Meeting</a:t>
            </a:r>
            <a:endParaRPr lang="en-US" sz="1400" i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0598226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NPRR1253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(b)</a:t>
                      </a: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4238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962401"/>
            <a:ext cx="2864424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39456" y="4653616"/>
            <a:ext cx="2864424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962400"/>
            <a:ext cx="2963416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44520" y="4653615"/>
            <a:ext cx="297917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371600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206461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34335"/>
            <a:ext cx="169163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NPRR1253(a) – ICCP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NPRR1253(b) – 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3E3253-6895-F1FF-8ECA-FA116C4C2906}"/>
              </a:ext>
            </a:extLst>
          </p:cNvPr>
          <p:cNvSpPr txBox="1"/>
          <p:nvPr/>
        </p:nvSpPr>
        <p:spPr>
          <a:xfrm>
            <a:off x="7145688" y="285024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NS 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5087"/>
            <a:ext cx="3276600" cy="350151"/>
          </a:xfrm>
        </p:spPr>
        <p:txBody>
          <a:bodyPr/>
          <a:lstStyle/>
          <a:p>
            <a:r>
              <a:rPr lang="en-US" sz="20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F4EC3-604F-F7C0-4C69-C34481C57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1" y="890416"/>
            <a:ext cx="8940048" cy="23933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70B38D-A2E8-4D90-B0CE-95DBED8EA6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152" y="4200578"/>
            <a:ext cx="8940048" cy="147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 flipV="1">
            <a:off x="1046155" y="4087864"/>
            <a:ext cx="7210474" cy="5732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245452" y="3425055"/>
            <a:ext cx="321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950199" y="2475938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Exceeds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8115413" y="1270309"/>
            <a:ext cx="290828" cy="272711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117890" y="4177887"/>
            <a:ext cx="321765" cy="115234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8089402" y="4649857"/>
            <a:ext cx="10754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Below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384054" y="3907554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Within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15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 flipV="1">
            <a:off x="8311297" y="4103348"/>
            <a:ext cx="403020" cy="548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-1021818" y="321237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Actual $ Variance from IA Range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560900" y="5742921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23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98826" y="5706562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152522" y="4251378"/>
            <a:ext cx="434506" cy="259222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318192" y="4681124"/>
            <a:ext cx="392885" cy="1730714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28247" y="574292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18 Revision Requests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3650749" y="1270309"/>
            <a:ext cx="15139" cy="4119702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360565" y="1250051"/>
            <a:ext cx="33970" cy="413996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Note: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Graph compares the posted IA cost range with the actual project spend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47173" y="368501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813592" y="4092103"/>
            <a:ext cx="2430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10034" y="4094987"/>
            <a:ext cx="170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313975" y="409848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75699" y="4091514"/>
            <a:ext cx="3179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14552" y="4953339"/>
            <a:ext cx="169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43796" y="4070165"/>
            <a:ext cx="19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40475" y="40768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694949" y="285336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50998" y="45490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32397" y="3953102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406969" y="164207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631102" y="4082636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859710" y="409498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102381" y="4077695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18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594550" y="38120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230069" y="410439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27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056476" y="350806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288256" y="3270045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534687" y="4094987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767813" y="368974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78819" y="409821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C27B0D-F925-9110-8627-4C9BC9957A8A}"/>
              </a:ext>
            </a:extLst>
          </p:cNvPr>
          <p:cNvSpPr txBox="1"/>
          <p:nvPr/>
        </p:nvSpPr>
        <p:spPr>
          <a:xfrm>
            <a:off x="4857256" y="1563481"/>
            <a:ext cx="196919" cy="858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90921-AC97-C33F-EE34-37A456464734}"/>
              </a:ext>
            </a:extLst>
          </p:cNvPr>
          <p:cNvSpPr txBox="1"/>
          <p:nvPr/>
        </p:nvSpPr>
        <p:spPr>
          <a:xfrm>
            <a:off x="1616499" y="408264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D2B87-8168-6C7A-A9AD-16067BA21B67}"/>
              </a:ext>
            </a:extLst>
          </p:cNvPr>
          <p:cNvSpPr txBox="1"/>
          <p:nvPr/>
        </p:nvSpPr>
        <p:spPr>
          <a:xfrm>
            <a:off x="1400113" y="408786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A589B6-E4C3-9549-D017-1E6CF69AB851}"/>
              </a:ext>
            </a:extLst>
          </p:cNvPr>
          <p:cNvSpPr txBox="1"/>
          <p:nvPr/>
        </p:nvSpPr>
        <p:spPr>
          <a:xfrm>
            <a:off x="7504673" y="4098214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47519-CB26-F323-565A-38E42C339EED}"/>
              </a:ext>
            </a:extLst>
          </p:cNvPr>
          <p:cNvSpPr txBox="1"/>
          <p:nvPr/>
        </p:nvSpPr>
        <p:spPr>
          <a:xfrm>
            <a:off x="7729262" y="4091514"/>
            <a:ext cx="31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3139E6-FE06-97CE-F863-70E6D081B0A7}"/>
              </a:ext>
            </a:extLst>
          </p:cNvPr>
          <p:cNvSpPr txBox="1"/>
          <p:nvPr/>
        </p:nvSpPr>
        <p:spPr>
          <a:xfrm>
            <a:off x="5869203" y="3797470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D277FC-DFD5-D403-9F29-FCE221DE68BE}"/>
              </a:ext>
            </a:extLst>
          </p:cNvPr>
          <p:cNvSpPr txBox="1"/>
          <p:nvPr/>
        </p:nvSpPr>
        <p:spPr>
          <a:xfrm>
            <a:off x="5394535" y="1290374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19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280432C-E74B-86AE-DD41-1FA883EEA322}"/>
              </a:ext>
            </a:extLst>
          </p:cNvPr>
          <p:cNvCxnSpPr>
            <a:cxnSpLocks/>
          </p:cNvCxnSpPr>
          <p:nvPr/>
        </p:nvCxnSpPr>
        <p:spPr>
          <a:xfrm flipH="1">
            <a:off x="975604" y="1291673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68B5DA1-5E5E-32EC-5720-7AC979CB9916}"/>
              </a:ext>
            </a:extLst>
          </p:cNvPr>
          <p:cNvCxnSpPr>
            <a:cxnSpLocks/>
          </p:cNvCxnSpPr>
          <p:nvPr/>
        </p:nvCxnSpPr>
        <p:spPr>
          <a:xfrm flipH="1">
            <a:off x="971125" y="1359174"/>
            <a:ext cx="176949" cy="100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ight Brace 62"/>
          <p:cNvSpPr/>
          <p:nvPr/>
        </p:nvSpPr>
        <p:spPr>
          <a:xfrm rot="5400000">
            <a:off x="6550179" y="4195497"/>
            <a:ext cx="360325" cy="268938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1432F15-B0AB-4985-B74C-A2773AD818F8}"/>
              </a:ext>
            </a:extLst>
          </p:cNvPr>
          <p:cNvGraphicFramePr>
            <a:graphicFrameLocks/>
          </p:cNvGraphicFramePr>
          <p:nvPr/>
        </p:nvGraphicFramePr>
        <p:xfrm>
          <a:off x="621946" y="665567"/>
          <a:ext cx="7644831" cy="4793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707D2C60-C305-2678-4F16-1EDCB2245605}"/>
              </a:ext>
            </a:extLst>
          </p:cNvPr>
          <p:cNvSpPr txBox="1"/>
          <p:nvPr/>
        </p:nvSpPr>
        <p:spPr>
          <a:xfrm>
            <a:off x="953789" y="791182"/>
            <a:ext cx="176949" cy="4161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A9916CA-ACCC-38CE-C3D2-101350B25D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0995" y="1229130"/>
            <a:ext cx="114316" cy="10479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734AF9-B39D-3DB9-C303-9D9A8DC47AF6}"/>
              </a:ext>
            </a:extLst>
          </p:cNvPr>
          <p:cNvSpPr txBox="1"/>
          <p:nvPr/>
        </p:nvSpPr>
        <p:spPr>
          <a:xfrm>
            <a:off x="7950406" y="387747"/>
            <a:ext cx="95109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Source</a:t>
            </a:r>
          </a:p>
          <a:p>
            <a:pPr algn="ctr"/>
            <a:r>
              <a:rPr lang="en-US" sz="1000" dirty="0"/>
              <a:t>Market</a:t>
            </a:r>
          </a:p>
          <a:p>
            <a:pPr algn="ctr"/>
            <a:r>
              <a:rPr lang="en-US" sz="1000" dirty="0"/>
              <a:t>ERCOT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56533E3-DA23-0776-40FF-B9B8F764B831}"/>
              </a:ext>
            </a:extLst>
          </p:cNvPr>
          <p:cNvSpPr/>
          <p:nvPr/>
        </p:nvSpPr>
        <p:spPr>
          <a:xfrm>
            <a:off x="8043567" y="644805"/>
            <a:ext cx="45719" cy="458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A9AC8321-9994-8466-94B7-EA7210C1980C}"/>
              </a:ext>
            </a:extLst>
          </p:cNvPr>
          <p:cNvSpPr/>
          <p:nvPr/>
        </p:nvSpPr>
        <p:spPr>
          <a:xfrm>
            <a:off x="8047859" y="797205"/>
            <a:ext cx="45719" cy="458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96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>
            <a:cxnSpLocks/>
          </p:cNvCxnSpPr>
          <p:nvPr/>
        </p:nvCxnSpPr>
        <p:spPr>
          <a:xfrm>
            <a:off x="1469901" y="4015372"/>
            <a:ext cx="6486248" cy="6409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 flipH="1">
            <a:off x="3839575" y="1135853"/>
            <a:ext cx="2" cy="4008067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3812377" y="404717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739176" y="2410935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Exceeds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10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7904234" y="1135853"/>
            <a:ext cx="359248" cy="2789262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930899" y="4586501"/>
            <a:ext cx="1066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Below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8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144725" y="3810804"/>
            <a:ext cx="12781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Within IA Range</a:t>
            </a:r>
          </a:p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11 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>
            <a:off x="8050918" y="4017486"/>
            <a:ext cx="500522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77767" y="5580228"/>
            <a:ext cx="192429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2022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23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917700" y="5580228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2023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7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434452" y="4150415"/>
            <a:ext cx="402973" cy="240046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445284" y="4554516"/>
            <a:ext cx="391910" cy="160332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959519" y="554833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100" dirty="0">
                <a:solidFill>
                  <a:prstClr val="black"/>
                </a:solidFill>
                <a:latin typeface="Calibri" panose="020F0502020204030204" pitchFamily="34" charset="0"/>
              </a:rPr>
              <a:t>2024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11 Projects</a:t>
            </a:r>
          </a:p>
          <a:p>
            <a:pPr algn="ctr" defTabSz="457200"/>
            <a:r>
              <a:rPr lang="en-US" sz="1100" dirty="0">
                <a:latin typeface="Calibri" panose="020F0502020204030204" pitchFamily="34" charset="0"/>
              </a:rPr>
              <a:t>18 Revision Requests</a:t>
            </a:r>
          </a:p>
        </p:txBody>
      </p: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442906" y="1153578"/>
            <a:ext cx="6805" cy="3990342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7" name="Rectangle 26"/>
          <p:cNvSpPr/>
          <p:nvPr/>
        </p:nvSpPr>
        <p:spPr>
          <a:xfrm>
            <a:off x="2362200" y="6301775"/>
            <a:ext cx="3451617" cy="39585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839577" y="6302050"/>
            <a:ext cx="207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If actual duration falls within the IA range the variance is 0.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5156" y="6388656"/>
            <a:ext cx="1518407" cy="2191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5851897" y="6305490"/>
            <a:ext cx="2825751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/>
              <a:t>Note</a:t>
            </a:r>
            <a:r>
              <a:rPr lang="en-US" sz="1000" dirty="0"/>
              <a:t>: Graph compares the posted IA duration range with the actual project duration</a:t>
            </a:r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010707" y="3056779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Number of Months from IA Range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35687" y="3079861"/>
            <a:ext cx="20672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38282" y="430031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936139" y="4037347"/>
            <a:ext cx="2594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3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153856" y="403482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4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8457" y="4201520"/>
            <a:ext cx="238861" cy="220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597910" y="402304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6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16642" y="4051894"/>
            <a:ext cx="2735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48036" y="4508729"/>
            <a:ext cx="1911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9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415270" y="3856699"/>
            <a:ext cx="3056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02066" y="425544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028349" y="404691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13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266357" y="405189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466573" y="352313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15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693709" y="405052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16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940933" y="404225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17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117206" y="405067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18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371586" y="155774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19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542082" y="403734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759003" y="318758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981713" y="37244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22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205138" y="403479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23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405766" y="356994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24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046235" y="492847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27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814734" y="4691643"/>
            <a:ext cx="2140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7</a:t>
            </a:r>
          </a:p>
        </p:txBody>
      </p:sp>
      <p:sp>
        <p:nvSpPr>
          <p:cNvPr id="63" name="Right Brace 62"/>
          <p:cNvSpPr/>
          <p:nvPr/>
        </p:nvSpPr>
        <p:spPr>
          <a:xfrm rot="5400000">
            <a:off x="6482388" y="4138667"/>
            <a:ext cx="382362" cy="2461329"/>
          </a:xfrm>
          <a:prstGeom prst="rightBrace">
            <a:avLst>
              <a:gd name="adj1" fmla="val 0"/>
              <a:gd name="adj2" fmla="val 49532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7931914" y="4107715"/>
            <a:ext cx="331490" cy="104144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defTabSz="457200">
              <a:defRPr/>
            </a:pPr>
            <a:endParaRPr lang="en-US" kern="0">
              <a:solidFill>
                <a:prstClr val="black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E220FD-ADDC-15B2-C2FF-7FDCD6ABA89C}"/>
              </a:ext>
            </a:extLst>
          </p:cNvPr>
          <p:cNvSpPr txBox="1"/>
          <p:nvPr/>
        </p:nvSpPr>
        <p:spPr>
          <a:xfrm>
            <a:off x="6612162" y="371181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8A40CB-EB5C-70CF-7BB2-68B7D67AFC5F}"/>
              </a:ext>
            </a:extLst>
          </p:cNvPr>
          <p:cNvSpPr txBox="1"/>
          <p:nvPr/>
        </p:nvSpPr>
        <p:spPr>
          <a:xfrm>
            <a:off x="6834154" y="381400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52D8FC-50BF-849C-B5CE-3CDFD38C4C1E}"/>
              </a:ext>
            </a:extLst>
          </p:cNvPr>
          <p:cNvSpPr txBox="1"/>
          <p:nvPr/>
        </p:nvSpPr>
        <p:spPr>
          <a:xfrm>
            <a:off x="7252120" y="4655728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87E19D-B31D-7FA1-5087-E736B47415B7}"/>
              </a:ext>
            </a:extLst>
          </p:cNvPr>
          <p:cNvSpPr txBox="1"/>
          <p:nvPr/>
        </p:nvSpPr>
        <p:spPr>
          <a:xfrm>
            <a:off x="7456007" y="403932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29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0288D00-91DB-E542-A8D5-4665B917E61E}"/>
              </a:ext>
            </a:extLst>
          </p:cNvPr>
          <p:cNvCxnSpPr>
            <a:cxnSpLocks/>
          </p:cNvCxnSpPr>
          <p:nvPr/>
        </p:nvCxnSpPr>
        <p:spPr>
          <a:xfrm flipH="1">
            <a:off x="1385052" y="2482034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2714C72-41FE-5EC3-A83A-7C10A9F3BA4C}"/>
              </a:ext>
            </a:extLst>
          </p:cNvPr>
          <p:cNvCxnSpPr>
            <a:cxnSpLocks/>
          </p:cNvCxnSpPr>
          <p:nvPr/>
        </p:nvCxnSpPr>
        <p:spPr>
          <a:xfrm flipH="1">
            <a:off x="1415394" y="2550876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E39F2EC3-C0F3-8DC6-5511-560F52506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2518" y="1527630"/>
            <a:ext cx="79127" cy="79127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B0A53331-3AAF-47EA-B0D3-9D33686601C7}"/>
              </a:ext>
            </a:extLst>
          </p:cNvPr>
          <p:cNvGraphicFramePr>
            <a:graphicFrameLocks/>
          </p:cNvGraphicFramePr>
          <p:nvPr/>
        </p:nvGraphicFramePr>
        <p:xfrm>
          <a:off x="981075" y="774382"/>
          <a:ext cx="7035105" cy="4525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9BB2B8C-7A31-9EBF-E473-3089873D6F06}"/>
              </a:ext>
            </a:extLst>
          </p:cNvPr>
          <p:cNvSpPr txBox="1"/>
          <p:nvPr/>
        </p:nvSpPr>
        <p:spPr>
          <a:xfrm>
            <a:off x="8001000" y="436602"/>
            <a:ext cx="95109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Source</a:t>
            </a:r>
          </a:p>
          <a:p>
            <a:pPr algn="ctr"/>
            <a:r>
              <a:rPr lang="en-US" sz="1000" dirty="0"/>
              <a:t>Market</a:t>
            </a:r>
          </a:p>
          <a:p>
            <a:pPr algn="ctr"/>
            <a:r>
              <a:rPr lang="en-US" sz="1000" dirty="0"/>
              <a:t>ERCOT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96AC981-0AC5-D724-720E-F8CC6816BBA2}"/>
              </a:ext>
            </a:extLst>
          </p:cNvPr>
          <p:cNvSpPr/>
          <p:nvPr/>
        </p:nvSpPr>
        <p:spPr>
          <a:xfrm>
            <a:off x="8094161" y="693660"/>
            <a:ext cx="45719" cy="458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363128F-9E64-3549-FB40-D7062E60F463}"/>
              </a:ext>
            </a:extLst>
          </p:cNvPr>
          <p:cNvSpPr/>
          <p:nvPr/>
        </p:nvSpPr>
        <p:spPr>
          <a:xfrm>
            <a:off x="8098453" y="846060"/>
            <a:ext cx="45719" cy="458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93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Cost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64543" y="4084137"/>
            <a:ext cx="6608531" cy="8832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70132" y="4095614"/>
            <a:ext cx="321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778644" y="2398311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Exceeds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7963158" y="1026509"/>
            <a:ext cx="306561" cy="2941075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8035657" y="4219809"/>
            <a:ext cx="304803" cy="114903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990741" y="4857966"/>
            <a:ext cx="1082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Below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083124" y="3815408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Within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15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 flipV="1">
            <a:off x="7955486" y="4093244"/>
            <a:ext cx="419185" cy="75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8" name="TextBox 67"/>
          <p:cNvSpPr txBox="1"/>
          <p:nvPr/>
        </p:nvSpPr>
        <p:spPr>
          <a:xfrm rot="16200000">
            <a:off x="-1021818" y="3212371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Actual $ Variance from IA Range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642865" y="5735526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23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481342" y="5750675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240209" y="4420731"/>
            <a:ext cx="345511" cy="2284078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000959" y="4911554"/>
            <a:ext cx="411108" cy="128807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662659" y="5745371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18 Revision Requests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3562477" y="1042025"/>
            <a:ext cx="0" cy="4320432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  <a:endCxn id="61" idx="0"/>
          </p:cNvCxnSpPr>
          <p:nvPr/>
        </p:nvCxnSpPr>
        <p:spPr>
          <a:xfrm flipH="1">
            <a:off x="4850548" y="1029603"/>
            <a:ext cx="1" cy="4320432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Note: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Graph compares the posted IA cost range with the actual project spend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95486" y="214765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737228" y="4100842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64542" y="4104336"/>
            <a:ext cx="170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176505" y="410344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436538" y="4096090"/>
            <a:ext cx="3179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674830" y="4857966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89661" y="4097682"/>
            <a:ext cx="19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295301" y="410344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458151" y="12474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499213" y="488495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3690283" y="4095614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939217" y="274864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150304" y="4113143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371118" y="411193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614856" y="4113706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18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052732" y="409296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596795" y="410433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27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491991" y="383437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743663" y="3474697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945766" y="4102476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168948" y="3828914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389666" y="409621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C27B0D-F925-9110-8627-4C9BC9957A8A}"/>
              </a:ext>
            </a:extLst>
          </p:cNvPr>
          <p:cNvSpPr txBox="1"/>
          <p:nvPr/>
        </p:nvSpPr>
        <p:spPr>
          <a:xfrm>
            <a:off x="4857256" y="1563481"/>
            <a:ext cx="196919" cy="858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90921-AC97-C33F-EE34-37A456464734}"/>
              </a:ext>
            </a:extLst>
          </p:cNvPr>
          <p:cNvSpPr txBox="1"/>
          <p:nvPr/>
        </p:nvSpPr>
        <p:spPr>
          <a:xfrm>
            <a:off x="1541574" y="4097784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D2B87-8168-6C7A-A9AD-16067BA21B67}"/>
              </a:ext>
            </a:extLst>
          </p:cNvPr>
          <p:cNvSpPr txBox="1"/>
          <p:nvPr/>
        </p:nvSpPr>
        <p:spPr>
          <a:xfrm>
            <a:off x="1350793" y="4096090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A589B6-E4C3-9549-D017-1E6CF69AB851}"/>
              </a:ext>
            </a:extLst>
          </p:cNvPr>
          <p:cNvSpPr txBox="1"/>
          <p:nvPr/>
        </p:nvSpPr>
        <p:spPr>
          <a:xfrm>
            <a:off x="6842653" y="4088778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47519-CB26-F323-565A-38E42C339EED}"/>
              </a:ext>
            </a:extLst>
          </p:cNvPr>
          <p:cNvSpPr txBox="1"/>
          <p:nvPr/>
        </p:nvSpPr>
        <p:spPr>
          <a:xfrm>
            <a:off x="7103980" y="4110545"/>
            <a:ext cx="31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3139E6-FE06-97CE-F863-70E6D081B0A7}"/>
              </a:ext>
            </a:extLst>
          </p:cNvPr>
          <p:cNvSpPr txBox="1"/>
          <p:nvPr/>
        </p:nvSpPr>
        <p:spPr>
          <a:xfrm>
            <a:off x="5292284" y="4095614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D277FC-DFD5-D403-9F29-FCE221DE68BE}"/>
              </a:ext>
            </a:extLst>
          </p:cNvPr>
          <p:cNvSpPr txBox="1"/>
          <p:nvPr/>
        </p:nvSpPr>
        <p:spPr>
          <a:xfrm>
            <a:off x="4859197" y="3122852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19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EE277D-5FAC-7023-3C15-97E8F0984091}"/>
              </a:ext>
            </a:extLst>
          </p:cNvPr>
          <p:cNvCxnSpPr>
            <a:cxnSpLocks/>
          </p:cNvCxnSpPr>
          <p:nvPr/>
        </p:nvCxnSpPr>
        <p:spPr>
          <a:xfrm flipH="1">
            <a:off x="1151404" y="1851154"/>
            <a:ext cx="196992" cy="104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04FDA9C-BE3B-0493-9F21-1FCD9AC5C5B9}"/>
              </a:ext>
            </a:extLst>
          </p:cNvPr>
          <p:cNvCxnSpPr>
            <a:cxnSpLocks/>
          </p:cNvCxnSpPr>
          <p:nvPr/>
        </p:nvCxnSpPr>
        <p:spPr>
          <a:xfrm flipH="1">
            <a:off x="1187059" y="1903489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ight Brace 62"/>
          <p:cNvSpPr/>
          <p:nvPr/>
        </p:nvSpPr>
        <p:spPr>
          <a:xfrm rot="5400000">
            <a:off x="6216788" y="4028161"/>
            <a:ext cx="345629" cy="3078106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6C9A80-8165-6144-49BA-88F84302630A}"/>
              </a:ext>
            </a:extLst>
          </p:cNvPr>
          <p:cNvCxnSpPr>
            <a:cxnSpLocks/>
          </p:cNvCxnSpPr>
          <p:nvPr/>
        </p:nvCxnSpPr>
        <p:spPr>
          <a:xfrm flipH="1">
            <a:off x="1123980" y="2415769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BFCBF4-FBF8-8699-7A53-1E48BAB333D9}"/>
              </a:ext>
            </a:extLst>
          </p:cNvPr>
          <p:cNvCxnSpPr>
            <a:cxnSpLocks/>
          </p:cNvCxnSpPr>
          <p:nvPr/>
        </p:nvCxnSpPr>
        <p:spPr>
          <a:xfrm flipH="1">
            <a:off x="1162075" y="2461876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22D52215-E5AA-0436-36CD-58562AC082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851" y="2109293"/>
            <a:ext cx="91032" cy="91032"/>
          </a:xfrm>
          <a:prstGeom prst="rect">
            <a:avLst/>
          </a:prstGeom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/>
          </p:cNvGraphicFramePr>
          <p:nvPr/>
        </p:nvGraphicFramePr>
        <p:xfrm>
          <a:off x="694685" y="951984"/>
          <a:ext cx="7178389" cy="4620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379730D-23AA-BEAD-021B-91D5E97E403E}"/>
              </a:ext>
            </a:extLst>
          </p:cNvPr>
          <p:cNvSpPr txBox="1"/>
          <p:nvPr/>
        </p:nvSpPr>
        <p:spPr>
          <a:xfrm>
            <a:off x="7950406" y="228600"/>
            <a:ext cx="95109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Source</a:t>
            </a:r>
          </a:p>
          <a:p>
            <a:pPr algn="ctr"/>
            <a:r>
              <a:rPr lang="en-US" sz="1000" dirty="0"/>
              <a:t>Market</a:t>
            </a:r>
          </a:p>
          <a:p>
            <a:pPr algn="ctr"/>
            <a:r>
              <a:rPr lang="en-US" sz="1000" dirty="0"/>
              <a:t>ERCOT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651C93C-07E4-8A77-FE01-4748A9433AC3}"/>
              </a:ext>
            </a:extLst>
          </p:cNvPr>
          <p:cNvSpPr/>
          <p:nvPr/>
        </p:nvSpPr>
        <p:spPr>
          <a:xfrm>
            <a:off x="8043567" y="485658"/>
            <a:ext cx="45719" cy="458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D429083-262C-89EE-D9C8-4C7B23185AC9}"/>
              </a:ext>
            </a:extLst>
          </p:cNvPr>
          <p:cNvSpPr/>
          <p:nvPr/>
        </p:nvSpPr>
        <p:spPr>
          <a:xfrm>
            <a:off x="8047859" y="638058"/>
            <a:ext cx="45719" cy="458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989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5344"/>
            <a:ext cx="7993774" cy="446877"/>
          </a:xfrm>
        </p:spPr>
        <p:txBody>
          <a:bodyPr/>
          <a:lstStyle/>
          <a:p>
            <a:r>
              <a:rPr lang="en-US" sz="2000" dirty="0"/>
              <a:t>Variance from IA </a:t>
            </a:r>
            <a:r>
              <a:rPr lang="en-US" sz="2000" u="sng" dirty="0"/>
              <a:t>Duration Range</a:t>
            </a:r>
            <a:r>
              <a:rPr lang="en-US" sz="2000" dirty="0"/>
              <a:t> – Revision Request Projects</a:t>
            </a:r>
            <a:endParaRPr lang="en-US" sz="2000" b="1" dirty="0">
              <a:solidFill>
                <a:schemeClr val="accent1"/>
              </a:solidFill>
            </a:endParaRPr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1235290" y="3962400"/>
            <a:ext cx="6608531" cy="8832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277367" y="3845827"/>
            <a:ext cx="321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508756" y="6312574"/>
            <a:ext cx="3299447" cy="38213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859330" y="2297286"/>
            <a:ext cx="14613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Exceeds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9 Projects</a:t>
            </a:r>
          </a:p>
        </p:txBody>
      </p:sp>
      <p:sp>
        <p:nvSpPr>
          <p:cNvPr id="31" name="Right Brace 30"/>
          <p:cNvSpPr/>
          <p:nvPr/>
        </p:nvSpPr>
        <p:spPr>
          <a:xfrm>
            <a:off x="7781498" y="1243210"/>
            <a:ext cx="375847" cy="2548729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4" name="Right Brace 33"/>
          <p:cNvSpPr/>
          <p:nvPr/>
        </p:nvSpPr>
        <p:spPr>
          <a:xfrm>
            <a:off x="7916009" y="4219809"/>
            <a:ext cx="347644" cy="1147643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7990741" y="4857966"/>
            <a:ext cx="10827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Below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 Projects</a:t>
            </a:r>
          </a:p>
        </p:txBody>
      </p:sp>
      <p:sp>
        <p:nvSpPr>
          <p:cNvPr id="36" name="TextBox 35"/>
          <p:cNvSpPr txBox="1"/>
          <p:nvPr/>
        </p:nvSpPr>
        <p:spPr>
          <a:xfrm rot="16200000">
            <a:off x="8028451" y="3737102"/>
            <a:ext cx="11123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Within IA Range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Projects</a:t>
            </a: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H="1" flipV="1">
            <a:off x="7928545" y="4002327"/>
            <a:ext cx="419185" cy="759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045657" y="6314398"/>
            <a:ext cx="1847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actual spend falls within the IA range the variance is 0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38752" b="35442"/>
          <a:stretch/>
        </p:blipFill>
        <p:spPr>
          <a:xfrm>
            <a:off x="2589616" y="6420038"/>
            <a:ext cx="1450756" cy="21459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24765" y="6525293"/>
            <a:ext cx="381000" cy="220662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683112" y="5744282"/>
            <a:ext cx="16177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2022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23 Revision Requests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785428" y="5759793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2023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12 Revision Requests</a:t>
            </a:r>
          </a:p>
        </p:txBody>
      </p:sp>
      <p:sp>
        <p:nvSpPr>
          <p:cNvPr id="60" name="Right Brace 59"/>
          <p:cNvSpPr/>
          <p:nvPr/>
        </p:nvSpPr>
        <p:spPr>
          <a:xfrm rot="5400000">
            <a:off x="2267303" y="4358001"/>
            <a:ext cx="403420" cy="246744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Right Brace 60"/>
          <p:cNvSpPr/>
          <p:nvPr/>
        </p:nvSpPr>
        <p:spPr>
          <a:xfrm rot="5400000">
            <a:off x="4265180" y="4805014"/>
            <a:ext cx="440081" cy="1564957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873096" y="5735526"/>
            <a:ext cx="14538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11 Projects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18 Revision Requests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3702742" y="1207262"/>
            <a:ext cx="0" cy="4161584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267701" y="1207262"/>
            <a:ext cx="0" cy="4201734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5865219" y="6311009"/>
            <a:ext cx="2509452" cy="400110"/>
          </a:xfrm>
          <a:prstGeom prst="rect">
            <a:avLst/>
          </a:prstGeom>
          <a:solidFill>
            <a:srgbClr val="FFFFCC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Note: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Graph compares the posted IA cost range with the actual project spend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195486" y="2147657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989758" y="401029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217542" y="4255328"/>
            <a:ext cx="1708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430743" y="4002823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653316" y="5081779"/>
            <a:ext cx="3179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7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872457" y="4024081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099294" y="4696419"/>
            <a:ext cx="1960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9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465959" y="4185320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11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721154" y="400839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12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906346" y="4007399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094807" y="4015032"/>
            <a:ext cx="3983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373530" y="299318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551903" y="4013660"/>
            <a:ext cx="32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16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87857" y="4022903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17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022928" y="4021549"/>
            <a:ext cx="310950" cy="213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18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469530" y="401946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20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996271" y="442362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27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919588" y="363413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22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145431" y="4016506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334634" y="3259253"/>
            <a:ext cx="35185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24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571865" y="3599402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807692" y="3606271"/>
            <a:ext cx="3257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C27B0D-F925-9110-8627-4C9BC9957A8A}"/>
              </a:ext>
            </a:extLst>
          </p:cNvPr>
          <p:cNvSpPr txBox="1"/>
          <p:nvPr/>
        </p:nvSpPr>
        <p:spPr>
          <a:xfrm>
            <a:off x="4857256" y="1563481"/>
            <a:ext cx="196919" cy="858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90921-AC97-C33F-EE34-37A456464734}"/>
              </a:ext>
            </a:extLst>
          </p:cNvPr>
          <p:cNvSpPr txBox="1"/>
          <p:nvPr/>
        </p:nvSpPr>
        <p:spPr>
          <a:xfrm>
            <a:off x="1786340" y="4006999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0D2B87-8168-6C7A-A9AD-16067BA21B67}"/>
              </a:ext>
            </a:extLst>
          </p:cNvPr>
          <p:cNvSpPr txBox="1"/>
          <p:nvPr/>
        </p:nvSpPr>
        <p:spPr>
          <a:xfrm>
            <a:off x="1551533" y="4794988"/>
            <a:ext cx="228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A589B6-E4C3-9549-D017-1E6CF69AB851}"/>
              </a:ext>
            </a:extLst>
          </p:cNvPr>
          <p:cNvSpPr txBox="1"/>
          <p:nvPr/>
        </p:nvSpPr>
        <p:spPr>
          <a:xfrm>
            <a:off x="7245218" y="4595933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28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947519-CB26-F323-565A-38E42C339EED}"/>
              </a:ext>
            </a:extLst>
          </p:cNvPr>
          <p:cNvSpPr txBox="1"/>
          <p:nvPr/>
        </p:nvSpPr>
        <p:spPr>
          <a:xfrm>
            <a:off x="7467193" y="4001446"/>
            <a:ext cx="3143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3139E6-FE06-97CE-F863-70E6D081B0A7}"/>
              </a:ext>
            </a:extLst>
          </p:cNvPr>
          <p:cNvSpPr txBox="1"/>
          <p:nvPr/>
        </p:nvSpPr>
        <p:spPr>
          <a:xfrm>
            <a:off x="5711601" y="3171921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D277FC-DFD5-D403-9F29-FCE221DE68BE}"/>
              </a:ext>
            </a:extLst>
          </p:cNvPr>
          <p:cNvSpPr txBox="1"/>
          <p:nvPr/>
        </p:nvSpPr>
        <p:spPr>
          <a:xfrm>
            <a:off x="5178403" y="1675756"/>
            <a:ext cx="3072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19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EE277D-5FAC-7023-3C15-97E8F0984091}"/>
              </a:ext>
            </a:extLst>
          </p:cNvPr>
          <p:cNvCxnSpPr>
            <a:cxnSpLocks/>
          </p:cNvCxnSpPr>
          <p:nvPr/>
        </p:nvCxnSpPr>
        <p:spPr>
          <a:xfrm flipH="1">
            <a:off x="1130861" y="1760759"/>
            <a:ext cx="196992" cy="1047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04FDA9C-BE3B-0493-9F21-1FCD9AC5C5B9}"/>
              </a:ext>
            </a:extLst>
          </p:cNvPr>
          <p:cNvCxnSpPr>
            <a:cxnSpLocks/>
          </p:cNvCxnSpPr>
          <p:nvPr/>
        </p:nvCxnSpPr>
        <p:spPr>
          <a:xfrm flipH="1">
            <a:off x="1151253" y="1821953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ight Brace 62"/>
          <p:cNvSpPr/>
          <p:nvPr/>
        </p:nvSpPr>
        <p:spPr>
          <a:xfrm rot="5400000">
            <a:off x="6377622" y="4284478"/>
            <a:ext cx="356277" cy="257612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56C9A80-8165-6144-49BA-88F84302630A}"/>
              </a:ext>
            </a:extLst>
          </p:cNvPr>
          <p:cNvCxnSpPr>
            <a:cxnSpLocks/>
          </p:cNvCxnSpPr>
          <p:nvPr/>
        </p:nvCxnSpPr>
        <p:spPr>
          <a:xfrm flipH="1">
            <a:off x="1167605" y="2315958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BBFCBF4-FBF8-8699-7A53-1E48BAB333D9}"/>
              </a:ext>
            </a:extLst>
          </p:cNvPr>
          <p:cNvCxnSpPr>
            <a:cxnSpLocks/>
          </p:cNvCxnSpPr>
          <p:nvPr/>
        </p:nvCxnSpPr>
        <p:spPr>
          <a:xfrm flipH="1">
            <a:off x="1177895" y="2378311"/>
            <a:ext cx="185806" cy="9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E910FAD-0BDF-E139-6380-91B9755B4568}"/>
              </a:ext>
            </a:extLst>
          </p:cNvPr>
          <p:cNvSpPr txBox="1"/>
          <p:nvPr/>
        </p:nvSpPr>
        <p:spPr>
          <a:xfrm rot="16200000">
            <a:off x="-1010707" y="3056779"/>
            <a:ext cx="23052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Number of Months from IA Range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4E8061-0770-2380-31DA-34B7F0E3B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8948" y="1600200"/>
            <a:ext cx="87968" cy="8796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52B1708-E059-848C-A881-D804322A1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9409" y="2110405"/>
            <a:ext cx="96285" cy="96285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/>
        </p:nvGraphicFramePr>
        <p:xfrm>
          <a:off x="880348" y="1088564"/>
          <a:ext cx="7102502" cy="4403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EA856C3-8339-0A6D-656E-EC8214168E8E}"/>
              </a:ext>
            </a:extLst>
          </p:cNvPr>
          <p:cNvSpPr txBox="1"/>
          <p:nvPr/>
        </p:nvSpPr>
        <p:spPr>
          <a:xfrm>
            <a:off x="8040509" y="512802"/>
            <a:ext cx="951091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u="sng" dirty="0"/>
              <a:t>Source</a:t>
            </a:r>
          </a:p>
          <a:p>
            <a:pPr algn="ctr"/>
            <a:r>
              <a:rPr lang="en-US" sz="1000" dirty="0"/>
              <a:t>Market</a:t>
            </a:r>
          </a:p>
          <a:p>
            <a:pPr algn="ctr"/>
            <a:r>
              <a:rPr lang="en-US" sz="1000" dirty="0"/>
              <a:t>ERCOT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3EAE5FE-3BA5-8F43-E597-7F7C6988BC31}"/>
              </a:ext>
            </a:extLst>
          </p:cNvPr>
          <p:cNvSpPr/>
          <p:nvPr/>
        </p:nvSpPr>
        <p:spPr>
          <a:xfrm>
            <a:off x="8133670" y="769860"/>
            <a:ext cx="45719" cy="458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EC53D1C-11AA-82A8-62A2-19AB15BBC9BA}"/>
              </a:ext>
            </a:extLst>
          </p:cNvPr>
          <p:cNvSpPr/>
          <p:nvPr/>
        </p:nvSpPr>
        <p:spPr>
          <a:xfrm>
            <a:off x="8137962" y="922260"/>
            <a:ext cx="45719" cy="4580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3167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738396</TotalTime>
  <Words>1481</Words>
  <Application>Microsoft Office PowerPoint</Application>
  <PresentationFormat>On-screen Show (4:3)</PresentationFormat>
  <Paragraphs>495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2025 Release Targets – Approved NPRRs / SCRs / xGRRs </vt:lpstr>
      <vt:lpstr>Major Projects</vt:lpstr>
      <vt:lpstr>Variance from IA Cost Range – Revision Request Projects</vt:lpstr>
      <vt:lpstr>Variance from IA Duration Range – Revision Request Projects</vt:lpstr>
      <vt:lpstr>Variance from IA Cost Range – Revision Request Projects</vt:lpstr>
      <vt:lpstr>Variance from IA Duration Range – Revision Request Projects</vt:lpstr>
      <vt:lpstr>Revision Request Project Legend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3139</cp:revision>
  <cp:lastPrinted>2024-02-06T15:16:31Z</cp:lastPrinted>
  <dcterms:created xsi:type="dcterms:W3CDTF">2016-01-21T15:20:31Z</dcterms:created>
  <dcterms:modified xsi:type="dcterms:W3CDTF">2025-02-20T12:16:57Z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