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6"/>
  </p:notesMasterIdLst>
  <p:handoutMasterIdLst>
    <p:handoutMasterId r:id="rId17"/>
  </p:handoutMasterIdLst>
  <p:sldIdLst>
    <p:sldId id="260" r:id="rId8"/>
    <p:sldId id="659" r:id="rId9"/>
    <p:sldId id="673" r:id="rId10"/>
    <p:sldId id="678" r:id="rId11"/>
    <p:sldId id="680" r:id="rId12"/>
    <p:sldId id="682" r:id="rId13"/>
    <p:sldId id="683" r:id="rId14"/>
    <p:sldId id="67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0D528A-27EB-A1C2-9572-55229C3671D4}" name="ERCOT" initials="ERCOT" userId="ERCOT" providerId="None"/>
  <p188:author id="{A9D76DD9-9A99-1096-2E66-173483C9F738}" name="King, Ryan" initials="RK" userId="S::Ryan.King@ercot.com::397dfbf6-562d-4090-9673-fd056153c1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1F5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1598" autoAdjust="0"/>
  </p:normalViewPr>
  <p:slideViewPr>
    <p:cSldViewPr snapToGrid="0">
      <p:cViewPr>
        <p:scale>
          <a:sx n="67" d="100"/>
          <a:sy n="67" d="100"/>
        </p:scale>
        <p:origin x="1264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66322" y="1835308"/>
            <a:ext cx="564603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ASDCs for use in RUC Studies</a:t>
            </a:r>
          </a:p>
          <a:p>
            <a:endParaRPr lang="en-US" sz="2400" b="1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Manager, Market Design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RTC+B Task Force</a:t>
            </a:r>
          </a:p>
          <a:p>
            <a:r>
              <a:rPr lang="en-US" sz="2000" dirty="0">
                <a:solidFill>
                  <a:schemeClr val="tx2"/>
                </a:solidFill>
              </a:rPr>
              <a:t>February 19, 2025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3926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Recap: RUC ASDC and of RTC RUC Inputs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Feb 7 RTC+B Recap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Additional Analysis Results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Next Steps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B2D081F-A5AD-5DEC-4070-526B97A8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ASDCs for RUC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4B81F7-564C-AA32-EC7A-9D290B3A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6256"/>
            <a:ext cx="8534400" cy="4709911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NPRR 1269: RTC+B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Thre</a:t>
            </a: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 Parameters Policy Issues proposes the ASDCs for use in RUC be the same as those derived for the Day-Ahead Market and Real-Time Market but with the following modifications: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ASDC for Non-Spin shall not extend beyond the AS Plan for Non-Spin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Use of a floor price such that no values on the ASDC curve for each AS fall below </a:t>
            </a:r>
            <a:r>
              <a:rPr lang="en-US" sz="1800" b="1" dirty="0">
                <a:solidFill>
                  <a:schemeClr val="tx2"/>
                </a:solidFill>
                <a:latin typeface="Arial" panose="020B0604020202020204"/>
              </a:rPr>
              <a:t>$X/MWh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F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loor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price at the ‘tail’ of the ASDC is necessary to ensure sufficient capacity is available to meet AS Plan</a:t>
            </a:r>
          </a:p>
          <a:p>
            <a:pPr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ERCOT has been conducting sensitivity analysis using a developed basecase for testing in the vendor RUC engine to understand the impact of different floor prices on AS procurement.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98CD5B-82B7-D005-F57A-1D26E2692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2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802122E-988C-ED37-3ADA-22C9BE54D2F9}"/>
              </a:ext>
            </a:extLst>
          </p:cNvPr>
          <p:cNvSpPr/>
          <p:nvPr/>
        </p:nvSpPr>
        <p:spPr>
          <a:xfrm>
            <a:off x="304800" y="3769443"/>
            <a:ext cx="8534400" cy="232875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58D2F6-3097-075B-ADFA-9BEC9ECB7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 7 RTC+B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20385-A250-C46C-A90F-624DA88C7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2097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ERCOT presented results of analysis to understand the ability of RUC ASDCs to meet full AS Plan by testing an adjusted savecase in the RTC-RUC vendor application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tx2"/>
                </a:solidFill>
              </a:rPr>
              <a:t>Basecase 1</a:t>
            </a:r>
            <a:r>
              <a:rPr lang="en-US" sz="1400" dirty="0">
                <a:solidFill>
                  <a:schemeClr val="tx2"/>
                </a:solidFill>
              </a:rPr>
              <a:t>: Load forecast based on ERCOT Dec 2024 Mid-Term Load Forecast (MTLF) (no AS shortage)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tx2"/>
                </a:solidFill>
              </a:rPr>
              <a:t>Basecase 2</a:t>
            </a:r>
            <a:r>
              <a:rPr lang="en-US" sz="1400" dirty="0">
                <a:solidFill>
                  <a:schemeClr val="tx2"/>
                </a:solidFill>
              </a:rPr>
              <a:t>: MTLF and adjusted with Peak load around 70,000 MW. (</a:t>
            </a:r>
            <a:r>
              <a:rPr lang="en-US" sz="1400" dirty="0">
                <a:solidFill>
                  <a:srgbClr val="FF0000"/>
                </a:solidFill>
              </a:rPr>
              <a:t>Non-Spin shortage</a:t>
            </a:r>
            <a:r>
              <a:rPr lang="en-US" sz="1400" dirty="0">
                <a:solidFill>
                  <a:schemeClr val="tx2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>
                <a:solidFill>
                  <a:schemeClr val="tx2"/>
                </a:solidFill>
              </a:rPr>
              <a:t>Basecase 2a</a:t>
            </a:r>
            <a:r>
              <a:rPr lang="en-US" sz="1400" dirty="0">
                <a:solidFill>
                  <a:schemeClr val="tx2"/>
                </a:solidFill>
              </a:rPr>
              <a:t>: Inclusion of ASDC Floor Price of $50 applied to Basecase 2 (No AS shortage –</a:t>
            </a:r>
            <a:r>
              <a:rPr lang="en-US" sz="1400" dirty="0" err="1">
                <a:solidFill>
                  <a:schemeClr val="tx2"/>
                </a:solidFill>
              </a:rPr>
              <a:t>ie</a:t>
            </a:r>
            <a:r>
              <a:rPr lang="en-US" sz="1400" dirty="0">
                <a:solidFill>
                  <a:schemeClr val="tx2"/>
                </a:solidFill>
              </a:rPr>
              <a:t> resolved with a floor)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bg1"/>
                </a:solidFill>
              </a:rPr>
              <a:t>Key Takeaways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</a:rPr>
              <a:t>ASDC floor price in RUC will help to ensure RUC commits sufficient capacity and meet AS plan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Price floor allows RUC optimization to make different commitment decisions than initial Basecase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Not necessarily committing more HSL capacity, but the change in the units committed enables previous capacity to be considered for Off-Line Non-Spin awards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chemeClr val="bg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AB446-0EC3-ADC9-FE85-3BE88867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6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71A09-372C-B5D0-EF16-C6872EF3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86CB5-9107-16C9-44C6-9BB42D9F1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$50 price floor likely higher than required to resolve Non-Spin shortage within RUC optimization </a:t>
            </a:r>
          </a:p>
          <a:p>
            <a:r>
              <a:rPr lang="en-US" sz="2400" dirty="0">
                <a:solidFill>
                  <a:schemeClr val="tx2"/>
                </a:solidFill>
              </a:rPr>
              <a:t>Next slides outline additional sensitivity analyses using floor values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BCA6DD-CA95-D23E-4018-09721B693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9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78CD-7783-D517-7A19-EEB27A992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B4853-B192-D55C-0E7C-9C8741E11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6779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Complex interdependencies in RUC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RUC recommendations using a given savecase may not be identical or completely intuitive (in terms of units committed and commitment cost) due to mixed-integer problem solving complexity and iteration within a timely and efficient solving process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</a:rPr>
              <a:t>Some variation in results can occur within a convergence tolerance to meet objective function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Focus on savecase results illustrate ability of RUC to resolve AS shortages while meeting overall cost-minimization objective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AE0CA-6366-EC69-CACA-2FDB91050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8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7168-B4C1-3D5D-3838-2502A68B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148315-62EF-C462-9BED-386CBDABC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114604"/>
              </p:ext>
            </p:extLst>
          </p:nvPr>
        </p:nvGraphicFramePr>
        <p:xfrm>
          <a:off x="1187072" y="2350163"/>
          <a:ext cx="6846055" cy="2513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068">
                  <a:extLst>
                    <a:ext uri="{9D8B030D-6E8A-4147-A177-3AD203B41FA5}">
                      <a16:colId xmlns:a16="http://schemas.microsoft.com/office/drawing/2014/main" val="3642288195"/>
                    </a:ext>
                  </a:extLst>
                </a:gridCol>
                <a:gridCol w="697584">
                  <a:extLst>
                    <a:ext uri="{9D8B030D-6E8A-4147-A177-3AD203B41FA5}">
                      <a16:colId xmlns:a16="http://schemas.microsoft.com/office/drawing/2014/main" val="1753328555"/>
                    </a:ext>
                  </a:extLst>
                </a:gridCol>
                <a:gridCol w="763571">
                  <a:extLst>
                    <a:ext uri="{9D8B030D-6E8A-4147-A177-3AD203B41FA5}">
                      <a16:colId xmlns:a16="http://schemas.microsoft.com/office/drawing/2014/main" val="1796090886"/>
                    </a:ext>
                  </a:extLst>
                </a:gridCol>
                <a:gridCol w="697583">
                  <a:extLst>
                    <a:ext uri="{9D8B030D-6E8A-4147-A177-3AD203B41FA5}">
                      <a16:colId xmlns:a16="http://schemas.microsoft.com/office/drawing/2014/main" val="157438295"/>
                    </a:ext>
                  </a:extLst>
                </a:gridCol>
                <a:gridCol w="639073">
                  <a:extLst>
                    <a:ext uri="{9D8B030D-6E8A-4147-A177-3AD203B41FA5}">
                      <a16:colId xmlns:a16="http://schemas.microsoft.com/office/drawing/2014/main" val="642458306"/>
                    </a:ext>
                  </a:extLst>
                </a:gridCol>
                <a:gridCol w="733794">
                  <a:extLst>
                    <a:ext uri="{9D8B030D-6E8A-4147-A177-3AD203B41FA5}">
                      <a16:colId xmlns:a16="http://schemas.microsoft.com/office/drawing/2014/main" val="933582430"/>
                    </a:ext>
                  </a:extLst>
                </a:gridCol>
                <a:gridCol w="733794">
                  <a:extLst>
                    <a:ext uri="{9D8B030D-6E8A-4147-A177-3AD203B41FA5}">
                      <a16:colId xmlns:a16="http://schemas.microsoft.com/office/drawing/2014/main" val="652545225"/>
                    </a:ext>
                  </a:extLst>
                </a:gridCol>
                <a:gridCol w="733794">
                  <a:extLst>
                    <a:ext uri="{9D8B030D-6E8A-4147-A177-3AD203B41FA5}">
                      <a16:colId xmlns:a16="http://schemas.microsoft.com/office/drawing/2014/main" val="3875579263"/>
                    </a:ext>
                  </a:extLst>
                </a:gridCol>
                <a:gridCol w="733794">
                  <a:extLst>
                    <a:ext uri="{9D8B030D-6E8A-4147-A177-3AD203B41FA5}">
                      <a16:colId xmlns:a16="http://schemas.microsoft.com/office/drawing/2014/main" val="1387197415"/>
                    </a:ext>
                  </a:extLst>
                </a:gridCol>
              </a:tblGrid>
              <a:tr h="8571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Hour 19 System Load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AS Plan 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Shortage  (MW)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Online NSPIN Award (MW)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bg2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Offline NSPIN Award (MW)</a:t>
                      </a:r>
                      <a:endParaRPr lang="en-US" sz="1100" dirty="0">
                        <a:solidFill>
                          <a:schemeClr val="bg2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NSPIN Shadow Price ($)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Commit Unit #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Commitment Unit HSL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345249130"/>
                  </a:ext>
                </a:extLst>
              </a:tr>
              <a:tr h="2843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70302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</a:rPr>
                        <a:t>108.3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116.6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2939.1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2.83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3086.1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970604111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 with $10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70302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3164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</a:rPr>
                        <a:t>18.82</a:t>
                      </a:r>
                      <a:endParaRPr lang="en-US" sz="1000" b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118.88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3026.3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3086.8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4232703690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 with $15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70302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3164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</a:rPr>
                        <a:t>0.51</a:t>
                      </a:r>
                      <a:endParaRPr lang="en-US" sz="1000" b="1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106.78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3056.7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3087.1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2678366104"/>
                  </a:ext>
                </a:extLst>
              </a:tr>
              <a:tr h="428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Base Case 2 with $20 Floor Price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70302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3164</a:t>
                      </a:r>
                      <a:endParaRPr lang="en-US" sz="10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en-US" sz="1000" b="1" dirty="0">
                        <a:solidFill>
                          <a:srgbClr val="00B05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110.2</a:t>
                      </a:r>
                      <a:endParaRPr lang="en-US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3053.8</a:t>
                      </a:r>
                      <a:endParaRPr lang="en-US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0.12</a:t>
                      </a:r>
                      <a:endParaRPr lang="en-US" sz="10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</a:t>
                      </a:r>
                    </a:p>
                  </a:txBody>
                  <a:tcPr marL="43436" marR="43436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3089.5</a:t>
                      </a:r>
                    </a:p>
                  </a:txBody>
                  <a:tcPr marL="43436" marR="43436" marT="0" marB="0" anchor="b"/>
                </a:tc>
                <a:extLst>
                  <a:ext uri="{0D108BD9-81ED-4DB2-BD59-A6C34878D82A}">
                    <a16:rowId xmlns:a16="http://schemas.microsoft.com/office/drawing/2014/main" val="18895345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A1FD3-9811-B9E2-3C6C-CD0D7D740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20FC27-0395-622F-AA3B-FDFB2255DD22}"/>
              </a:ext>
            </a:extLst>
          </p:cNvPr>
          <p:cNvSpPr txBox="1"/>
          <p:nvPr/>
        </p:nvSpPr>
        <p:spPr>
          <a:xfrm>
            <a:off x="539430" y="1295948"/>
            <a:ext cx="7940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Results (all for Hour 19) indicate that the AS Shortage can be resolved with a ASDC floor ~$15</a:t>
            </a:r>
          </a:p>
        </p:txBody>
      </p:sp>
    </p:spTree>
    <p:extLst>
      <p:ext uri="{BB962C8B-B14F-4D97-AF65-F5344CB8AC3E}">
        <p14:creationId xmlns:p14="http://schemas.microsoft.com/office/powerpoint/2010/main" val="262351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30B84-4524-FD5F-038A-1E54BDE1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ECF6-5D97-BC0A-0A8F-30607914A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Review additional savecases to test and inform a recommended ASDC price floor for use in RUC studies (and reflected in NPRR 1269)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97364-A7CE-7063-16AE-D51C92814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8329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8119FE-F4FF-481E-B61E-86EAA9373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15803</TotalTime>
  <Words>578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Aptos</vt:lpstr>
      <vt:lpstr>Aptos Narrow</vt:lpstr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Recap – ASDCs for RUC</vt:lpstr>
      <vt:lpstr>Feb 7 RTC+B Recap</vt:lpstr>
      <vt:lpstr>Additional Analysis</vt:lpstr>
      <vt:lpstr>Interpreting Results</vt:lpstr>
      <vt:lpstr>Analysis Results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54</cp:revision>
  <cp:lastPrinted>2020-02-05T17:47:59Z</cp:lastPrinted>
  <dcterms:created xsi:type="dcterms:W3CDTF">2016-01-21T15:20:31Z</dcterms:created>
  <dcterms:modified xsi:type="dcterms:W3CDTF">2025-02-19T03:21:22Z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2023-07-25T13:34:51Z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f437fdcb-bdac-4a88-b4ec-efbb3fd6b707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