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3"/>
  </p:notesMasterIdLst>
  <p:handoutMasterIdLst>
    <p:handoutMasterId r:id="rId14"/>
  </p:handoutMasterIdLst>
  <p:sldIdLst>
    <p:sldId id="542" r:id="rId6"/>
    <p:sldId id="563" r:id="rId7"/>
    <p:sldId id="575" r:id="rId8"/>
    <p:sldId id="580" r:id="rId9"/>
    <p:sldId id="586" r:id="rId10"/>
    <p:sldId id="587" r:id="rId11"/>
    <p:sldId id="58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50" d="100"/>
          <a:sy n="150" d="100"/>
        </p:scale>
        <p:origin x="4632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Feb 19,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Focused discussion today:</a:t>
            </a:r>
          </a:p>
          <a:p>
            <a:pPr lvl="1">
              <a:buFontTx/>
              <a:buChar char="-"/>
            </a:pPr>
            <a:r>
              <a:rPr lang="en-US" sz="1600" dirty="0"/>
              <a:t>Work on 3 NPRRs (NPRR1268, 1269, 12970)</a:t>
            </a:r>
          </a:p>
          <a:p>
            <a:pPr lvl="1">
              <a:buFontTx/>
              <a:buChar char="-"/>
            </a:pPr>
            <a:r>
              <a:rPr lang="en-US" sz="1600" dirty="0"/>
              <a:t>Market Readiness</a:t>
            </a:r>
          </a:p>
          <a:p>
            <a:pPr lvl="2">
              <a:buFontTx/>
              <a:buChar char="-"/>
            </a:pPr>
            <a:r>
              <a:rPr lang="en-US" sz="1200" dirty="0"/>
              <a:t>2 Handbooks</a:t>
            </a:r>
          </a:p>
          <a:p>
            <a:pPr lvl="2">
              <a:buFontTx/>
              <a:buChar char="-"/>
            </a:pPr>
            <a:r>
              <a:rPr lang="en-US" sz="1200" dirty="0"/>
              <a:t>Training materials update</a:t>
            </a:r>
          </a:p>
          <a:p>
            <a:pPr lvl="2">
              <a:buFontTx/>
              <a:buChar char="-"/>
            </a:pPr>
            <a:endParaRPr lang="en-US" sz="10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00649"/>
            <a:ext cx="8763000" cy="1229736"/>
          </a:xfrm>
        </p:spPr>
        <p:txBody>
          <a:bodyPr/>
          <a:lstStyle/>
          <a:p>
            <a:r>
              <a:rPr lang="en-US" sz="1400" dirty="0"/>
              <a:t>First red box is NPRR1269 for 3 policy issues (target April Board)</a:t>
            </a:r>
          </a:p>
          <a:p>
            <a:r>
              <a:rPr lang="en-US" sz="1400" dirty="0"/>
              <a:t>Second red box is IMM NPRR1268 for ASDC changes (target April Board)</a:t>
            </a:r>
          </a:p>
          <a:p>
            <a:r>
              <a:rPr lang="en-US" sz="1400" dirty="0"/>
              <a:t>Third red box is a clean-up NPRR1270 and remove automatic qualification (target April Board)</a:t>
            </a:r>
          </a:p>
          <a:p>
            <a:r>
              <a:rPr lang="en-US" sz="1400" dirty="0"/>
              <a:t>Still need evaluation of State of Charge and AS Duration (target June Board)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7162800" y="2030385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24DCF0-9895-3150-54CE-6E0AB83DC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411385"/>
            <a:ext cx="8839200" cy="40656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8F7F601-34BD-5525-1071-D19B038DBDD0}"/>
              </a:ext>
            </a:extLst>
          </p:cNvPr>
          <p:cNvSpPr/>
          <p:nvPr/>
        </p:nvSpPr>
        <p:spPr>
          <a:xfrm>
            <a:off x="76200" y="2579456"/>
            <a:ext cx="4343400" cy="39234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7106D1-B7A5-D4C5-1131-F105E14AE158}"/>
              </a:ext>
            </a:extLst>
          </p:cNvPr>
          <p:cNvSpPr/>
          <p:nvPr/>
        </p:nvSpPr>
        <p:spPr>
          <a:xfrm>
            <a:off x="76200" y="3507840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253AA5-311D-A083-8432-D1A46C6DB50A}"/>
              </a:ext>
            </a:extLst>
          </p:cNvPr>
          <p:cNvSpPr/>
          <p:nvPr/>
        </p:nvSpPr>
        <p:spPr>
          <a:xfrm>
            <a:off x="76200" y="3810000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647C98-EEAB-9DB9-7EE7-66F8E77891AF}"/>
              </a:ext>
            </a:extLst>
          </p:cNvPr>
          <p:cNvSpPr/>
          <p:nvPr/>
        </p:nvSpPr>
        <p:spPr>
          <a:xfrm>
            <a:off x="76200" y="2991867"/>
            <a:ext cx="4343400" cy="1524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E143A7-8CFD-72F5-A59F-460E5A23057E}"/>
              </a:ext>
            </a:extLst>
          </p:cNvPr>
          <p:cNvSpPr/>
          <p:nvPr/>
        </p:nvSpPr>
        <p:spPr>
          <a:xfrm>
            <a:off x="8229600" y="2644312"/>
            <a:ext cx="762000" cy="1318088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Market Trials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8794F6-0114-9B36-5998-E95732B4F6E5}"/>
              </a:ext>
            </a:extLst>
          </p:cNvPr>
          <p:cNvSpPr/>
          <p:nvPr/>
        </p:nvSpPr>
        <p:spPr>
          <a:xfrm>
            <a:off x="7162800" y="5029200"/>
            <a:ext cx="381000" cy="533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1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408757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461412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297343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477933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477933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135775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135775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135775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204065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128966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132534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1926257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202311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307257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276746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337788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486953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590208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0580FA23-D72F-8973-E439-76AA88C6576E}"/>
              </a:ext>
            </a:extLst>
          </p:cNvPr>
          <p:cNvSpPr/>
          <p:nvPr/>
        </p:nvSpPr>
        <p:spPr>
          <a:xfrm>
            <a:off x="887275" y="5290319"/>
            <a:ext cx="3236378" cy="577081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Timeline of NPRRs that will be in flight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2550229"/>
          </a:xfrm>
        </p:spPr>
        <p:txBody>
          <a:bodyPr/>
          <a:lstStyle/>
          <a:p>
            <a:pPr>
              <a:defRPr/>
            </a:pPr>
            <a:r>
              <a:rPr lang="en-US" sz="1600" dirty="0">
                <a:solidFill>
                  <a:srgbClr val="2D3338"/>
                </a:solidFill>
              </a:rPr>
              <a:t>NPRR1268 for ASDC Modifications (IMM sponsor)</a:t>
            </a:r>
          </a:p>
          <a:p>
            <a:pPr>
              <a:defRPr/>
            </a:pPr>
            <a:endParaRPr lang="en-US" sz="600" dirty="0">
              <a:solidFill>
                <a:srgbClr val="2D3338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rgbClr val="2D3338"/>
                </a:solidFill>
                <a:latin typeface="Arial"/>
              </a:rPr>
              <a:t>NPRR1269 for 3 Parameter/Policy Changes (ERCOT sponsor)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AS Proxy Offer </a:t>
            </a:r>
            <a:r>
              <a:rPr lang="en-US" sz="1400" dirty="0">
                <a:solidFill>
                  <a:srgbClr val="2D3338"/>
                </a:solidFill>
              </a:rPr>
              <a:t>Floors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2D3338"/>
                </a:solidFill>
              </a:rPr>
              <a:t>ASDCs for Reliability Unit Commitment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Ramp Rate Sharing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NPRR1270 for AS Qualification details (ERCOT sponsor)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9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State of Charge – TBD but targeting late-June Board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800" dirty="0">
                <a:solidFill>
                  <a:srgbClr val="2D3338"/>
                </a:solidFill>
                <a:latin typeface="Arial"/>
              </a:rPr>
              <a:t>                       </a:t>
            </a:r>
            <a:r>
              <a:rPr lang="en-US" sz="1800" u="sng" dirty="0">
                <a:solidFill>
                  <a:srgbClr val="2D3338"/>
                </a:solidFill>
                <a:latin typeface="Arial"/>
              </a:rPr>
              <a:t>Timeline and vetting of RTC+B NPRRs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8ED4DC-9E50-C4BD-F160-9A91E51D42D7}"/>
              </a:ext>
            </a:extLst>
          </p:cNvPr>
          <p:cNvSpPr/>
          <p:nvPr/>
        </p:nvSpPr>
        <p:spPr>
          <a:xfrm>
            <a:off x="900276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Jan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24E21C-D6BC-2307-1FE8-D02A4F091F26}"/>
              </a:ext>
            </a:extLst>
          </p:cNvPr>
          <p:cNvSpPr/>
          <p:nvPr/>
        </p:nvSpPr>
        <p:spPr>
          <a:xfrm>
            <a:off x="1968270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52613F-2D49-B9AA-4654-2916FCDD0644}"/>
              </a:ext>
            </a:extLst>
          </p:cNvPr>
          <p:cNvSpPr/>
          <p:nvPr/>
        </p:nvSpPr>
        <p:spPr>
          <a:xfrm>
            <a:off x="3046068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B85056-ACF7-CBFC-C635-3EE093148A2D}"/>
              </a:ext>
            </a:extLst>
          </p:cNvPr>
          <p:cNvSpPr/>
          <p:nvPr/>
        </p:nvSpPr>
        <p:spPr>
          <a:xfrm>
            <a:off x="4123653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72D68D-AEDD-2E50-FC17-14EF87BD9C59}"/>
              </a:ext>
            </a:extLst>
          </p:cNvPr>
          <p:cNvSpPr/>
          <p:nvPr/>
        </p:nvSpPr>
        <p:spPr>
          <a:xfrm>
            <a:off x="5193103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7BC7CB-3BA2-D33F-AAD4-5E1A7AA77539}"/>
              </a:ext>
            </a:extLst>
          </p:cNvPr>
          <p:cNvSpPr/>
          <p:nvPr/>
        </p:nvSpPr>
        <p:spPr>
          <a:xfrm>
            <a:off x="6248400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B93470-841D-2DEC-053C-EBF48C69E01E}"/>
              </a:ext>
            </a:extLst>
          </p:cNvPr>
          <p:cNvSpPr txBox="1"/>
          <p:nvPr/>
        </p:nvSpPr>
        <p:spPr>
          <a:xfrm>
            <a:off x="887275" y="4131625"/>
            <a:ext cx="1078992" cy="57708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File NPRRs</a:t>
            </a:r>
          </a:p>
          <a:p>
            <a:pPr algn="ctr"/>
            <a:r>
              <a:rPr lang="en-US" sz="1050" dirty="0"/>
              <a:t>(No impacts) Jan 28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B31B4F-DF99-F5C6-8235-7AD64633C02E}"/>
              </a:ext>
            </a:extLst>
          </p:cNvPr>
          <p:cNvSpPr txBox="1"/>
          <p:nvPr/>
        </p:nvSpPr>
        <p:spPr>
          <a:xfrm>
            <a:off x="1959637" y="4132394"/>
            <a:ext cx="1078992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PRS Table NPRRs </a:t>
            </a:r>
          </a:p>
          <a:p>
            <a:pPr algn="ctr"/>
            <a:r>
              <a:rPr lang="en-US" sz="1050" dirty="0"/>
              <a:t>Feb 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8729C4-4AE8-CAE2-53C2-1F7B196E297E}"/>
              </a:ext>
            </a:extLst>
          </p:cNvPr>
          <p:cNvSpPr txBox="1"/>
          <p:nvPr/>
        </p:nvSpPr>
        <p:spPr>
          <a:xfrm>
            <a:off x="3044661" y="3970042"/>
            <a:ext cx="107899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PRS Urgency &amp; </a:t>
            </a:r>
            <a:r>
              <a:rPr lang="en-US" sz="1050" dirty="0" err="1"/>
              <a:t>Apprv</a:t>
            </a:r>
            <a:r>
              <a:rPr lang="en-US" sz="1050" dirty="0"/>
              <a:t> 3/12</a:t>
            </a:r>
          </a:p>
          <a:p>
            <a:pPr algn="ctr"/>
            <a:r>
              <a:rPr lang="en-US" sz="1050" dirty="0"/>
              <a:t>TAC approval</a:t>
            </a:r>
          </a:p>
          <a:p>
            <a:pPr algn="ctr"/>
            <a:r>
              <a:rPr lang="en-US" sz="1050" dirty="0"/>
              <a:t>March 26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BE5C1D-10EC-FA4B-C282-E12E2E05B40F}"/>
              </a:ext>
            </a:extLst>
          </p:cNvPr>
          <p:cNvSpPr txBox="1"/>
          <p:nvPr/>
        </p:nvSpPr>
        <p:spPr>
          <a:xfrm>
            <a:off x="4123653" y="4131625"/>
            <a:ext cx="1052902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Board Approval</a:t>
            </a:r>
          </a:p>
          <a:p>
            <a:pPr algn="ctr"/>
            <a:r>
              <a:rPr lang="en-US" sz="1050" dirty="0"/>
              <a:t>April 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753EBE-63B4-3320-8179-5A281F37CE63}"/>
              </a:ext>
            </a:extLst>
          </p:cNvPr>
          <p:cNvSpPr txBox="1"/>
          <p:nvPr/>
        </p:nvSpPr>
        <p:spPr>
          <a:xfrm>
            <a:off x="5167487" y="4131625"/>
            <a:ext cx="1049400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PUCT Approval</a:t>
            </a:r>
          </a:p>
          <a:p>
            <a:pPr algn="ctr"/>
            <a:r>
              <a:rPr lang="en-US" sz="1050" dirty="0"/>
              <a:t>May 15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EED381-64B5-1DA9-053A-194DB9D368EF}"/>
              </a:ext>
            </a:extLst>
          </p:cNvPr>
          <p:cNvSpPr txBox="1"/>
          <p:nvPr/>
        </p:nvSpPr>
        <p:spPr>
          <a:xfrm>
            <a:off x="914400" y="5290319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RTCBTF: Jan 14, 23, Feb 7,19, March 5, 25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D9A9EC-4E1A-3A60-4987-B6BD548FC4AC}"/>
              </a:ext>
            </a:extLst>
          </p:cNvPr>
          <p:cNvSpPr txBox="1"/>
          <p:nvPr/>
        </p:nvSpPr>
        <p:spPr>
          <a:xfrm>
            <a:off x="900344" y="5529895"/>
            <a:ext cx="306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Stakeholder comments in Feb and March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E75FAE9-9B56-0CA1-601A-A3AE2041F86E}"/>
              </a:ext>
            </a:extLst>
          </p:cNvPr>
          <p:cNvSpPr txBox="1"/>
          <p:nvPr/>
        </p:nvSpPr>
        <p:spPr>
          <a:xfrm>
            <a:off x="4112868" y="5290319"/>
            <a:ext cx="1201530" cy="5770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ERCOT window for “re-factoring” development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1C3854-3292-0AA3-8D25-45E06D5AE48D}"/>
              </a:ext>
            </a:extLst>
          </p:cNvPr>
          <p:cNvSpPr txBox="1"/>
          <p:nvPr/>
        </p:nvSpPr>
        <p:spPr>
          <a:xfrm>
            <a:off x="5190453" y="5290319"/>
            <a:ext cx="2122815" cy="5770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ERCOT market trials deployed and begin on May 5, 2025</a:t>
            </a:r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9183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TWG Meeting Feb 27</a:t>
            </a:r>
          </a:p>
          <a:p>
            <a:pPr lvl="1">
              <a:buFontTx/>
              <a:buChar char="-"/>
            </a:pPr>
            <a:r>
              <a:rPr lang="en-US" sz="1400" dirty="0"/>
              <a:t>ERCOT will continue to support detailed technical conversations such as adding telemetry points to network model, digital certificates, accessing ERCOT systems in March/April timeframe</a:t>
            </a:r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r>
              <a:rPr lang="en-US" sz="1800" dirty="0"/>
              <a:t>Goal of strengthening communication and centralize content in March</a:t>
            </a:r>
          </a:p>
          <a:p>
            <a:pPr lvl="1">
              <a:buFontTx/>
              <a:buChar char="-"/>
            </a:pPr>
            <a:r>
              <a:rPr lang="en-US" sz="1400" dirty="0"/>
              <a:t>Developing new folders on RTCBTF home page </a:t>
            </a:r>
          </a:p>
          <a:p>
            <a:pPr lvl="2">
              <a:buFontTx/>
              <a:buChar char="-"/>
            </a:pPr>
            <a:r>
              <a:rPr lang="en-US" sz="1000" u="sng" dirty="0"/>
              <a:t>Market Trials folder</a:t>
            </a:r>
            <a:r>
              <a:rPr lang="en-US" sz="1000" dirty="0"/>
              <a:t>: Handbooks and supporting materials / FAQ</a:t>
            </a:r>
          </a:p>
          <a:p>
            <a:pPr lvl="2">
              <a:buFontTx/>
              <a:buChar char="-"/>
            </a:pPr>
            <a:r>
              <a:rPr lang="en-US" sz="1000" u="sng" dirty="0"/>
              <a:t>Technical Support folder</a:t>
            </a:r>
            <a:r>
              <a:rPr lang="en-US" sz="1000" dirty="0"/>
              <a:t>: Key TWG technical materials </a:t>
            </a:r>
          </a:p>
          <a:p>
            <a:pPr lvl="1">
              <a:buFontTx/>
              <a:buChar char="-"/>
            </a:pPr>
            <a:r>
              <a:rPr lang="en-US" sz="1400" dirty="0"/>
              <a:t>Leverage </a:t>
            </a:r>
            <a:r>
              <a:rPr lang="en-US" sz="1400" dirty="0">
                <a:hlinkClick r:id="rId2"/>
              </a:rPr>
              <a:t>RTCB@ercot.com</a:t>
            </a:r>
            <a:r>
              <a:rPr lang="en-US" sz="1400" dirty="0"/>
              <a:t> mailbox for support of stakeholder implementation questions</a:t>
            </a:r>
          </a:p>
          <a:p>
            <a:pPr lvl="1">
              <a:buFontTx/>
              <a:buChar char="-"/>
            </a:pPr>
            <a:r>
              <a:rPr lang="en-US" sz="1400" dirty="0"/>
              <a:t>Post ICCP/telemetry explanation video (recorded and posting later this week)</a:t>
            </a:r>
          </a:p>
          <a:p>
            <a:pPr lvl="1">
              <a:buFontTx/>
              <a:buChar char="-"/>
            </a:pPr>
            <a:r>
              <a:rPr lang="en-US" sz="1400" dirty="0"/>
              <a:t>Following guidance from RTCBTF to engage DSWG separately (ERCOT developing content)</a:t>
            </a:r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r>
              <a:rPr lang="en-US" sz="1800" dirty="0"/>
              <a:t>Acknowledge need to get ahead of Closed-Loop LFC planning</a:t>
            </a:r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r>
              <a:rPr lang="en-US" sz="1800" dirty="0"/>
              <a:t>Formal Market Trials begin in about 10 weeks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 lvl="2">
              <a:buFontTx/>
              <a:buChar char="-"/>
            </a:pPr>
            <a:endParaRPr lang="en-US" sz="10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RTCBTF Discussion today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9144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i="1" dirty="0">
                <a:solidFill>
                  <a:srgbClr val="C00000"/>
                </a:solidFill>
                <a:latin typeface="+mj-lt"/>
              </a:rPr>
              <a:t>Note that by the end of today’s meeting:</a:t>
            </a:r>
          </a:p>
          <a:p>
            <a:pPr marL="0" indent="0">
              <a:buNone/>
            </a:pPr>
            <a:r>
              <a:rPr lang="en-US" sz="1200" b="1" i="1" dirty="0">
                <a:solidFill>
                  <a:srgbClr val="C00000"/>
                </a:solidFill>
                <a:latin typeface="+mj-lt"/>
              </a:rPr>
              <a:t>     - Need to have discussed key positions/issues for each NPRR to provide to TAC next week</a:t>
            </a:r>
            <a:endParaRPr lang="en-US" sz="1200" b="1" dirty="0">
              <a:solidFill>
                <a:srgbClr val="C00000"/>
              </a:solidFill>
              <a:latin typeface="+mj-lt"/>
            </a:endParaRPr>
          </a:p>
          <a:p>
            <a:pPr marL="0" indent="0">
              <a:buNone/>
            </a:pPr>
            <a:endParaRPr lang="en-US" sz="6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Discussion of NPRR 1268- IMM Modifications to ASDCs / IMM staff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a.  Hunt Energy Presentation and prior comments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b.  ERCOT presentation and draft comments</a:t>
            </a:r>
          </a:p>
          <a:p>
            <a:pPr marL="0" indent="0">
              <a:buNone/>
            </a:pPr>
            <a:r>
              <a:rPr lang="en-US" sz="600" b="1" dirty="0">
                <a:solidFill>
                  <a:schemeClr val="tx2"/>
                </a:solidFill>
                <a:latin typeface="+mj-lt"/>
              </a:rPr>
              <a:t>     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Discussion of NPRR 1269- ERCOT 3 Parameter Policy issues  / ERCOT staff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a.  AS Proxy Offer Floor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-  IMM comments filed 2/6/25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b.  RUC ASDC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-  ERCOT to share analysis in presentation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c.  Ramp sharing</a:t>
            </a:r>
          </a:p>
          <a:p>
            <a:pPr marL="0" indent="0">
              <a:buNone/>
            </a:pPr>
            <a:endParaRPr lang="en-US" sz="9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Discussion of NPRR 1270 Clarification and AS Qualification / Nitika Mago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a.  No comments filed</a:t>
            </a:r>
          </a:p>
          <a:p>
            <a:pPr marL="0" indent="0">
              <a:buNone/>
            </a:pPr>
            <a:endParaRPr lang="en-US" sz="9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Market Readiness    /  ERCOT Staff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a. Initial Review of Handbook #3 – Open Loop SCED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b. Initial Review of Handbook #4 – QSE Telemetry Tests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c. Draft Operator Training Seminar slides (work-in-progress)</a:t>
            </a:r>
          </a:p>
          <a:p>
            <a:pPr marL="0" indent="0">
              <a:buNone/>
            </a:pPr>
            <a:endParaRPr lang="en-US" sz="12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Extra meeting- Friday March 7 for NPRRs (before March 12 PRS meeting)</a:t>
            </a:r>
          </a:p>
        </p:txBody>
      </p:sp>
    </p:spTree>
    <p:extLst>
      <p:ext uri="{BB962C8B-B14F-4D97-AF65-F5344CB8AC3E}">
        <p14:creationId xmlns:p14="http://schemas.microsoft.com/office/powerpoint/2010/main" val="68062474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23033</TotalTime>
  <Words>764</Words>
  <Application>Microsoft Office PowerPoint</Application>
  <PresentationFormat>On-screen Show (4:3)</PresentationFormat>
  <Paragraphs>157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Cover Slide</vt:lpstr>
      <vt:lpstr>Horizontal Theme</vt:lpstr>
      <vt:lpstr>PowerPoint Presentation</vt:lpstr>
      <vt:lpstr>Outline</vt:lpstr>
      <vt:lpstr>RTCBTF Issues List</vt:lpstr>
      <vt:lpstr>PowerPoint Presentation</vt:lpstr>
      <vt:lpstr>Summary and Timeline of NPRRs that will be in flight</vt:lpstr>
      <vt:lpstr>Other Updates </vt:lpstr>
      <vt:lpstr>RTCBTF Discussion today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617</cp:revision>
  <cp:lastPrinted>2017-10-10T21:31:05Z</cp:lastPrinted>
  <dcterms:created xsi:type="dcterms:W3CDTF">2016-01-21T15:20:31Z</dcterms:created>
  <dcterms:modified xsi:type="dcterms:W3CDTF">2025-02-19T13:03:59Z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