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4"/>
    <p:sldMasterId id="2147483663" r:id="rId5"/>
    <p:sldMasterId id="2147483739" r:id="rId6"/>
  </p:sldMasterIdLst>
  <p:notesMasterIdLst>
    <p:notesMasterId r:id="rId14"/>
  </p:notesMasterIdLst>
  <p:handoutMasterIdLst>
    <p:handoutMasterId r:id="rId15"/>
  </p:handoutMasterIdLst>
  <p:sldIdLst>
    <p:sldId id="550" r:id="rId7"/>
    <p:sldId id="556" r:id="rId8"/>
    <p:sldId id="557" r:id="rId9"/>
    <p:sldId id="560" r:id="rId10"/>
    <p:sldId id="561" r:id="rId11"/>
    <p:sldId id="562" r:id="rId12"/>
    <p:sldId id="559" r:id="rId13"/>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BA559BF-C10E-E72B-094B-8322E07F4796}" name="Collins, Keith" initials="KC" userId="S::Keith.Collins@ercot.com::bf982f14-b726-4b2a-bff8-6f7cf9674ef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3C61"/>
    <a:srgbClr val="00AEC7"/>
    <a:srgbClr val="E6EBF0"/>
    <a:srgbClr val="98C3FA"/>
    <a:srgbClr val="70CDD9"/>
    <a:srgbClr val="8DC3E5"/>
    <a:srgbClr val="A9E5EA"/>
    <a:srgbClr val="5B6770"/>
    <a:srgbClr val="26D07C"/>
    <a:srgbClr val="0076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1452" y="10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27466" cy="466087"/>
          </a:xfrm>
          <a:prstGeom prst="rect">
            <a:avLst/>
          </a:prstGeom>
        </p:spPr>
        <p:txBody>
          <a:bodyPr vert="horz" lIns="91221" tIns="45610" rIns="91221" bIns="45610" rtlCol="0"/>
          <a:lstStyle>
            <a:lvl1pPr algn="l">
              <a:defRPr sz="1200"/>
            </a:lvl1pPr>
          </a:lstStyle>
          <a:p>
            <a:endParaRPr lang="en-US"/>
          </a:p>
        </p:txBody>
      </p:sp>
      <p:sp>
        <p:nvSpPr>
          <p:cNvPr id="3" name="Date Placeholder 2"/>
          <p:cNvSpPr>
            <a:spLocks noGrp="1"/>
          </p:cNvSpPr>
          <p:nvPr>
            <p:ph type="dt" sz="quarter" idx="1"/>
          </p:nvPr>
        </p:nvSpPr>
        <p:spPr>
          <a:xfrm>
            <a:off x="3955953" y="1"/>
            <a:ext cx="3027466" cy="466087"/>
          </a:xfrm>
          <a:prstGeom prst="rect">
            <a:avLst/>
          </a:prstGeom>
        </p:spPr>
        <p:txBody>
          <a:bodyPr vert="horz" lIns="91221" tIns="45610" rIns="91221" bIns="45610" rtlCol="0"/>
          <a:lstStyle>
            <a:lvl1pPr algn="r">
              <a:defRPr sz="1200"/>
            </a:lvl1pPr>
          </a:lstStyle>
          <a:p>
            <a:fld id="{F750BF31-E9A8-4E88-81E7-44C5092290FC}" type="datetimeFigureOut">
              <a:rPr lang="en-US" smtClean="0"/>
              <a:t>2/18/2025</a:t>
            </a:fld>
            <a:endParaRPr lang="en-US"/>
          </a:p>
        </p:txBody>
      </p:sp>
      <p:sp>
        <p:nvSpPr>
          <p:cNvPr id="4" name="Footer Placeholder 3"/>
          <p:cNvSpPr>
            <a:spLocks noGrp="1"/>
          </p:cNvSpPr>
          <p:nvPr>
            <p:ph type="ftr" sz="quarter" idx="2"/>
          </p:nvPr>
        </p:nvSpPr>
        <p:spPr>
          <a:xfrm>
            <a:off x="1" y="8817613"/>
            <a:ext cx="3027466" cy="466087"/>
          </a:xfrm>
          <a:prstGeom prst="rect">
            <a:avLst/>
          </a:prstGeom>
        </p:spPr>
        <p:txBody>
          <a:bodyPr vert="horz" lIns="91221" tIns="45610" rIns="91221" bIns="45610" rtlCol="0" anchor="b"/>
          <a:lstStyle>
            <a:lvl1pPr algn="l">
              <a:defRPr sz="1200"/>
            </a:lvl1pPr>
          </a:lstStyle>
          <a:p>
            <a:endParaRPr lang="en-US"/>
          </a:p>
        </p:txBody>
      </p:sp>
      <p:sp>
        <p:nvSpPr>
          <p:cNvPr id="5" name="Slide Number Placeholder 4"/>
          <p:cNvSpPr>
            <a:spLocks noGrp="1"/>
          </p:cNvSpPr>
          <p:nvPr>
            <p:ph type="sldNum" sz="quarter" idx="3"/>
          </p:nvPr>
        </p:nvSpPr>
        <p:spPr>
          <a:xfrm>
            <a:off x="3955953" y="8817613"/>
            <a:ext cx="3027466" cy="466087"/>
          </a:xfrm>
          <a:prstGeom prst="rect">
            <a:avLst/>
          </a:prstGeom>
        </p:spPr>
        <p:txBody>
          <a:bodyPr vert="horz" lIns="91221" tIns="45610" rIns="91221" bIns="4561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3" tIns="46477" rIns="92953" bIns="46477" rtlCol="0"/>
          <a:lstStyle>
            <a:lvl1pPr algn="l">
              <a:defRPr sz="1200"/>
            </a:lvl1pPr>
          </a:lstStyle>
          <a:p>
            <a:endParaRPr lang="en-US"/>
          </a:p>
        </p:txBody>
      </p:sp>
      <p:sp>
        <p:nvSpPr>
          <p:cNvPr id="3" name="Date Placeholder 2"/>
          <p:cNvSpPr>
            <a:spLocks noGrp="1"/>
          </p:cNvSpPr>
          <p:nvPr>
            <p:ph type="dt" idx="1"/>
          </p:nvPr>
        </p:nvSpPr>
        <p:spPr>
          <a:xfrm>
            <a:off x="3956551" y="0"/>
            <a:ext cx="3026833" cy="464185"/>
          </a:xfrm>
          <a:prstGeom prst="rect">
            <a:avLst/>
          </a:prstGeom>
        </p:spPr>
        <p:txBody>
          <a:bodyPr vert="horz" lIns="92953" tIns="46477" rIns="92953" bIns="46477" rtlCol="0"/>
          <a:lstStyle>
            <a:lvl1pPr algn="r">
              <a:defRPr sz="1200"/>
            </a:lvl1pPr>
          </a:lstStyle>
          <a:p>
            <a:fld id="{67EFB637-CCC9-4803-8851-F6915048CBB4}" type="datetimeFigureOut">
              <a:rPr lang="en-US" smtClean="0"/>
              <a:t>2/18/2025</a:t>
            </a:fld>
            <a:endParaRPr lang="en-US"/>
          </a:p>
        </p:txBody>
      </p:sp>
      <p:sp>
        <p:nvSpPr>
          <p:cNvPr id="4" name="Slide Image Placeholder 3"/>
          <p:cNvSpPr>
            <a:spLocks noGrp="1" noRot="1" noChangeAspect="1"/>
          </p:cNvSpPr>
          <p:nvPr>
            <p:ph type="sldImg" idx="2"/>
          </p:nvPr>
        </p:nvSpPr>
        <p:spPr>
          <a:xfrm>
            <a:off x="1171575" y="695325"/>
            <a:ext cx="4641850" cy="3481388"/>
          </a:xfrm>
          <a:prstGeom prst="rect">
            <a:avLst/>
          </a:prstGeom>
          <a:noFill/>
          <a:ln w="12700">
            <a:solidFill>
              <a:prstClr val="black"/>
            </a:solidFill>
          </a:ln>
        </p:spPr>
        <p:txBody>
          <a:bodyPr vert="horz" lIns="92953" tIns="46477" rIns="92953" bIns="46477" rtlCol="0" anchor="ctr"/>
          <a:lstStyle/>
          <a:p>
            <a:endParaRPr lang="en-US"/>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3" tIns="46477" rIns="92953" bIns="4647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4"/>
            <a:ext cx="3026833" cy="464185"/>
          </a:xfrm>
          <a:prstGeom prst="rect">
            <a:avLst/>
          </a:prstGeom>
        </p:spPr>
        <p:txBody>
          <a:bodyPr vert="horz" lIns="92953" tIns="46477" rIns="92953" bIns="46477" rtlCol="0" anchor="b"/>
          <a:lstStyle>
            <a:lvl1pPr algn="l">
              <a:defRPr sz="1200"/>
            </a:lvl1pPr>
          </a:lstStyle>
          <a:p>
            <a:endParaRPr lang="en-US"/>
          </a:p>
        </p:txBody>
      </p:sp>
      <p:sp>
        <p:nvSpPr>
          <p:cNvPr id="7" name="Slide Number Placeholder 6"/>
          <p:cNvSpPr>
            <a:spLocks noGrp="1"/>
          </p:cNvSpPr>
          <p:nvPr>
            <p:ph type="sldNum" sz="quarter" idx="5"/>
          </p:nvPr>
        </p:nvSpPr>
        <p:spPr>
          <a:xfrm>
            <a:off x="3956551" y="8817904"/>
            <a:ext cx="3026833" cy="464185"/>
          </a:xfrm>
          <a:prstGeom prst="rect">
            <a:avLst/>
          </a:prstGeom>
        </p:spPr>
        <p:txBody>
          <a:bodyPr vert="horz" lIns="92953" tIns="46477" rIns="92953" bIns="46477"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31242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053683"/>
            <a:ext cx="8534400" cy="2042317"/>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93820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2" name="Content Placeholder 2">
            <a:extLst>
              <a:ext uri="{FF2B5EF4-FFF2-40B4-BE49-F238E27FC236}">
                <a16:creationId xmlns:a16="http://schemas.microsoft.com/office/drawing/2014/main" id="{8650E65A-77F2-BD31-7884-036E0E1C7699}"/>
              </a:ext>
            </a:extLst>
          </p:cNvPr>
          <p:cNvSpPr>
            <a:spLocks noGrp="1"/>
          </p:cNvSpPr>
          <p:nvPr>
            <p:ph idx="10"/>
          </p:nvPr>
        </p:nvSpPr>
        <p:spPr>
          <a:xfrm>
            <a:off x="304800" y="4038600"/>
            <a:ext cx="8340436" cy="2057399"/>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307E5F9A-4C8E-B655-9F97-B41B055E27A3}"/>
              </a:ext>
            </a:extLst>
          </p:cNvPr>
          <p:cNvSpPr>
            <a:spLocks noGrp="1"/>
          </p:cNvSpPr>
          <p:nvPr>
            <p:ph idx="12"/>
          </p:nvPr>
        </p:nvSpPr>
        <p:spPr>
          <a:xfrm>
            <a:off x="304800" y="1219201"/>
            <a:ext cx="8305800" cy="2042317"/>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851088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5626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0BA04B7-EE99-D736-11AC-D183C0DF7ACD}"/>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1">
                <a:solidFill>
                  <a:schemeClr val="tx2"/>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3A5A8A3F-3706-273B-1AFB-760A102730E0}"/>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47984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7029BC0-04FA-F2B5-5399-0E40A64D3564}"/>
              </a:ext>
            </a:extLst>
          </p:cNvPr>
          <p:cNvSpPr>
            <a:spLocks noGrp="1"/>
          </p:cNvSpPr>
          <p:nvPr>
            <p:ph idx="10"/>
          </p:nvPr>
        </p:nvSpPr>
        <p:spPr>
          <a:xfrm>
            <a:off x="5486400" y="838199"/>
            <a:ext cx="3352800" cy="5410201"/>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643291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2EE9DFC8-B2E5-E793-2150-517381008A73}"/>
              </a:ext>
            </a:extLst>
          </p:cNvPr>
          <p:cNvSpPr>
            <a:spLocks noGrp="1"/>
          </p:cNvSpPr>
          <p:nvPr>
            <p:ph sz="half" idx="1"/>
          </p:nvPr>
        </p:nvSpPr>
        <p:spPr>
          <a:xfrm>
            <a:off x="304800"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2" name="Content Placeholder 4">
            <a:extLst>
              <a:ext uri="{FF2B5EF4-FFF2-40B4-BE49-F238E27FC236}">
                <a16:creationId xmlns:a16="http://schemas.microsoft.com/office/drawing/2014/main" id="{378E2229-F384-0D03-A606-DDA1EF9C1598}"/>
              </a:ext>
            </a:extLst>
          </p:cNvPr>
          <p:cNvSpPr>
            <a:spLocks noGrp="1"/>
          </p:cNvSpPr>
          <p:nvPr>
            <p:ph sz="half" idx="11"/>
          </p:nvPr>
        </p:nvSpPr>
        <p:spPr>
          <a:xfrm>
            <a:off x="3169229"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A025B271-82B7-1F6E-F1D4-5CDE1CA26D69}"/>
              </a:ext>
            </a:extLst>
          </p:cNvPr>
          <p:cNvSpPr>
            <a:spLocks noGrp="1"/>
          </p:cNvSpPr>
          <p:nvPr>
            <p:ph sz="half" idx="12"/>
          </p:nvPr>
        </p:nvSpPr>
        <p:spPr>
          <a:xfrm>
            <a:off x="6026729"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Tree>
    <p:extLst>
      <p:ext uri="{BB962C8B-B14F-4D97-AF65-F5344CB8AC3E}">
        <p14:creationId xmlns:p14="http://schemas.microsoft.com/office/powerpoint/2010/main" val="39630262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B84D1CB6-92C2-F892-BEE2-D7DE748ACA7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0626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295400" y="2206629"/>
            <a:ext cx="7391400" cy="1470025"/>
          </a:xfrm>
          <a:prstGeom prst="rect">
            <a:avLst/>
          </a:prstGeom>
        </p:spPr>
        <p:txBody>
          <a:bodyPr/>
          <a:lstStyle>
            <a:lvl1pPr algn="ctr">
              <a:defRPr b="1">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228241" y="3962400"/>
            <a:ext cx="554416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5">
            <a:extLst>
              <a:ext uri="{FF2B5EF4-FFF2-40B4-BE49-F238E27FC236}">
                <a16:creationId xmlns:a16="http://schemas.microsoft.com/office/drawing/2014/main" id="{9D3E071B-3191-735B-1E53-53195D771F0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620105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Gray Title)">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F5775D9C-A163-0AE2-B1A6-0B1992510CDD}"/>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D17EF50F-9FD6-D876-630B-1BB9772EDA08}"/>
              </a:ext>
            </a:extLst>
          </p:cNvPr>
          <p:cNvSpPr>
            <a:spLocks noGrp="1"/>
          </p:cNvSpPr>
          <p:nvPr>
            <p:ph idx="1"/>
          </p:nvPr>
        </p:nvSpPr>
        <p:spPr>
          <a:xfrm>
            <a:off x="914400" y="0"/>
            <a:ext cx="7620002"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01076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2 (Blue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914400" y="0"/>
            <a:ext cx="7620002"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5">
            <a:extLst>
              <a:ext uri="{FF2B5EF4-FFF2-40B4-BE49-F238E27FC236}">
                <a16:creationId xmlns:a16="http://schemas.microsoft.com/office/drawing/2014/main" id="{ECA9812F-1971-A6EB-3683-540A757044A4}"/>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2913838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858000"/>
          </a:xfrm>
          <a:prstGeom prst="rect">
            <a:avLst/>
          </a:prstGeom>
          <a:solidFill>
            <a:srgbClr val="E6EBF0"/>
          </a:solidFill>
        </p:spPr>
        <p:txBody>
          <a:bodyPr lIns="274320" tIns="960120" rIns="274320" bIns="7315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953FC956-A879-5B22-35BA-D236C87FBE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E6A410FC-F79C-D1EE-BC59-B3D7D49806A6}"/>
              </a:ext>
            </a:extLst>
          </p:cNvPr>
          <p:cNvSpPr>
            <a:spLocks noGrp="1"/>
          </p:cNvSpPr>
          <p:nvPr>
            <p:ph idx="1"/>
          </p:nvPr>
        </p:nvSpPr>
        <p:spPr>
          <a:xfrm>
            <a:off x="914400" y="0"/>
            <a:ext cx="4572000"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814363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858000"/>
          </a:xfrm>
          <a:prstGeom prst="rect">
            <a:avLst/>
          </a:prstGeom>
          <a:solidFill>
            <a:srgbClr val="E6EBF0"/>
          </a:solidFill>
        </p:spPr>
        <p:txBody>
          <a:bodyPr lIns="274320" tIns="960120" rIns="274320" bIns="7315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7A8D8C4E-4BE2-888F-3F85-54FC3D912AF8}"/>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173ABB5D-9742-CBF2-15A7-11E66774A8F4}"/>
              </a:ext>
            </a:extLst>
          </p:cNvPr>
          <p:cNvSpPr>
            <a:spLocks noGrp="1"/>
          </p:cNvSpPr>
          <p:nvPr>
            <p:ph idx="1"/>
          </p:nvPr>
        </p:nvSpPr>
        <p:spPr>
          <a:xfrm>
            <a:off x="914400" y="0"/>
            <a:ext cx="4572000"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93247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with Caption and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1600200" y="3429000"/>
            <a:ext cx="70104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B242DC6D-47B2-4BEB-A8AA-8A0002CC16B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4922C3B1-E57B-52E5-9F21-33863CDB213D}"/>
              </a:ext>
            </a:extLst>
          </p:cNvPr>
          <p:cNvSpPr>
            <a:spLocks noGrp="1"/>
          </p:cNvSpPr>
          <p:nvPr>
            <p:ph idx="1"/>
          </p:nvPr>
        </p:nvSpPr>
        <p:spPr>
          <a:xfrm>
            <a:off x="914400" y="0"/>
            <a:ext cx="76962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589977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A3182A6B-DC34-4468-C956-97A4DC5435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F7AFAAF5-F226-6389-E586-DC0463600789}"/>
              </a:ext>
            </a:extLst>
          </p:cNvPr>
          <p:cNvSpPr>
            <a:spLocks noGrp="1"/>
          </p:cNvSpPr>
          <p:nvPr>
            <p:ph idx="10"/>
          </p:nvPr>
        </p:nvSpPr>
        <p:spPr>
          <a:xfrm>
            <a:off x="1600200" y="3429000"/>
            <a:ext cx="70104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D99807EB-47DD-8DF6-305A-C4E5A3D892EB}"/>
              </a:ext>
            </a:extLst>
          </p:cNvPr>
          <p:cNvSpPr>
            <a:spLocks noGrp="1"/>
          </p:cNvSpPr>
          <p:nvPr>
            <p:ph idx="1"/>
          </p:nvPr>
        </p:nvSpPr>
        <p:spPr>
          <a:xfrm>
            <a:off x="914400" y="0"/>
            <a:ext cx="76962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584264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5105400" y="990601"/>
            <a:ext cx="35052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Title 1">
            <a:extLst>
              <a:ext uri="{FF2B5EF4-FFF2-40B4-BE49-F238E27FC236}">
                <a16:creationId xmlns:a16="http://schemas.microsoft.com/office/drawing/2014/main" id="{DA4A3320-2AAB-0F80-784F-76D0C98A403E}"/>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
        <p:nvSpPr>
          <p:cNvPr id="2" name="Slide Number Placeholder 5">
            <a:extLst>
              <a:ext uri="{FF2B5EF4-FFF2-40B4-BE49-F238E27FC236}">
                <a16:creationId xmlns:a16="http://schemas.microsoft.com/office/drawing/2014/main" id="{B17BDA0E-C1F9-FF52-4A21-937465BDDD7F}"/>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826717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with Caption 4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B3CF171C-297F-4950-0C7E-D8D375822F5E}"/>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4" name="Content Placeholder 2">
            <a:extLst>
              <a:ext uri="{FF2B5EF4-FFF2-40B4-BE49-F238E27FC236}">
                <a16:creationId xmlns:a16="http://schemas.microsoft.com/office/drawing/2014/main" id="{AEB5CE23-0801-2645-C33A-9F9E19FF4648}"/>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F8A263E8-3DE1-FE29-FE2A-6585C0D4DCCD}"/>
              </a:ext>
            </a:extLst>
          </p:cNvPr>
          <p:cNvSpPr>
            <a:spLocks noGrp="1"/>
          </p:cNvSpPr>
          <p:nvPr>
            <p:ph idx="10"/>
          </p:nvPr>
        </p:nvSpPr>
        <p:spPr>
          <a:xfrm>
            <a:off x="5105400" y="990601"/>
            <a:ext cx="35052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9A24D0FB-E176-3A85-94A0-3D5271A740CD}"/>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1490988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with Caption 5 (Aqua)">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72699664-72AA-34F1-784C-6E6582F03898}"/>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A106EE49-B184-8DE1-DEB3-C9D706F2784A}"/>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10830282-F265-20EB-31BA-835917B411D5}"/>
              </a:ext>
            </a:extLst>
          </p:cNvPr>
          <p:cNvSpPr>
            <a:spLocks noGrp="1"/>
          </p:cNvSpPr>
          <p:nvPr>
            <p:ph idx="10"/>
          </p:nvPr>
        </p:nvSpPr>
        <p:spPr>
          <a:xfrm>
            <a:off x="5105400" y="990601"/>
            <a:ext cx="3505200" cy="5410200"/>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A52C17FD-3EC6-0937-A579-73189B204FC9}"/>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8788385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1638300" y="1127931"/>
            <a:ext cx="7213840" cy="2628412"/>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2" spcCol="548640">
            <a:spAutoFit/>
          </a:bodyPr>
          <a:lstStyle>
            <a:lvl1pPr marL="0" indent="0">
              <a:buNone/>
              <a:defRPr sz="2000">
                <a:solidFill>
                  <a:schemeClr val="tx1"/>
                </a:solidFill>
              </a:defRPr>
            </a:lvl1pPr>
            <a:lvl2pPr>
              <a:defRPr sz="1800">
                <a:solidFill>
                  <a:schemeClr val="accent2"/>
                </a:solidFill>
              </a:defRPr>
            </a:lvl2pPr>
            <a:lvl3pPr marL="914400" indent="0">
              <a:buNone/>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1638300" y="3962400"/>
            <a:ext cx="7213840" cy="2268313"/>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274320" tIns="274320" rIns="274320" bIns="274320" numCol="3" spcCol="548640">
            <a:spAutoFit/>
          </a:bodyPr>
          <a:lstStyle>
            <a:lvl1pPr marL="0" indent="0">
              <a:buNone/>
              <a:defRPr sz="1200">
                <a:solidFill>
                  <a:schemeClr val="bg1"/>
                </a:solidFill>
              </a:defRPr>
            </a:lvl1pPr>
            <a:lvl2pPr>
              <a:defRPr sz="1200">
                <a:solidFill>
                  <a:schemeClr val="bg1"/>
                </a:solidFill>
              </a:defRPr>
            </a:lvl2pPr>
            <a:lvl3pPr marL="914400" indent="0">
              <a:buNone/>
              <a:defRPr sz="12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3" name="Slide Number Placeholder 5">
            <a:extLst>
              <a:ext uri="{FF2B5EF4-FFF2-40B4-BE49-F238E27FC236}">
                <a16:creationId xmlns:a16="http://schemas.microsoft.com/office/drawing/2014/main" id="{6FB956A1-A25D-DD57-0C23-A5E2DB94E5D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8" name="Title 1">
            <a:extLst>
              <a:ext uri="{FF2B5EF4-FFF2-40B4-BE49-F238E27FC236}">
                <a16:creationId xmlns:a16="http://schemas.microsoft.com/office/drawing/2014/main" id="{2F52A6F6-BF09-CAD7-9F06-9654C66946F8}"/>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2503180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28313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304800" y="762000"/>
            <a:ext cx="8534400" cy="2514600"/>
          </a:xfrm>
          <a:prstGeom prst="rect">
            <a:avLst/>
          </a:prstGeom>
        </p:spPr>
        <p:txBody>
          <a:bodyPr lIns="274320" tIns="274320" rIns="274320" bIns="36576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304800" y="34290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131827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40386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800600"/>
            <a:ext cx="8534400" cy="1295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4810681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slideLayout" Target="../slideLayouts/slideLayout1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20"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19"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theme" Target="../theme/theme3.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7" y="6553200"/>
            <a:ext cx="935921" cy="246221"/>
          </a:xfrm>
          <a:prstGeom prst="rect">
            <a:avLst/>
          </a:prstGeom>
          <a:noFill/>
        </p:spPr>
        <p:txBody>
          <a:bodyPr wrap="square" rtlCol="0">
            <a:spAutoFit/>
          </a:bodyPr>
          <a:lstStyle/>
          <a:p>
            <a:r>
              <a:rPr lang="en-US" sz="1000" b="1">
                <a:solidFill>
                  <a:schemeClr val="tx1"/>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13" r:id="rId5"/>
    <p:sldLayoutId id="2147483714" r:id="rId6"/>
    <p:sldLayoutId id="2147483715" r:id="rId7"/>
    <p:sldLayoutId id="2147483716" r:id="rId8"/>
    <p:sldLayoutId id="2147483755" r:id="rId9"/>
    <p:sldLayoutId id="2147483756" r:id="rId10"/>
    <p:sldLayoutId id="2147483717" r:id="rId11"/>
    <p:sldLayoutId id="2147483718" r:id="rId12"/>
    <p:sldLayoutId id="2147483719" r:id="rId13"/>
    <p:sldLayoutId id="2147483720" r:id="rId14"/>
    <p:sldLayoutId id="2147483666" r:id="rId15"/>
    <p:sldLayoutId id="2147483722" r:id="rId16"/>
    <p:sldLayoutId id="2147483737" r:id="rId17"/>
    <p:sldLayoutId id="2147483721"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p:nvPr userDrawn="1"/>
        </p:nvCxnSpPr>
        <p:spPr>
          <a:xfrm flipH="1">
            <a:off x="914402" y="5"/>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a:cxnSpLocks/>
          </p:cNvCxnSpPr>
          <p:nvPr userDrawn="1"/>
        </p:nvCxnSpPr>
        <p:spPr>
          <a:xfrm flipH="1">
            <a:off x="914400" y="6019800"/>
            <a:ext cx="3" cy="4572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E627B9B1-E043-8DC1-3EC7-0618B8D4608F}"/>
              </a:ext>
            </a:extLst>
          </p:cNvPr>
          <p:cNvSpPr/>
          <p:nvPr userDrawn="1"/>
        </p:nvSpPr>
        <p:spPr>
          <a:xfrm>
            <a:off x="8534402"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3" name="Rectangle 2">
            <a:extLst>
              <a:ext uri="{FF2B5EF4-FFF2-40B4-BE49-F238E27FC236}">
                <a16:creationId xmlns:a16="http://schemas.microsoft.com/office/drawing/2014/main" id="{B60C3A2F-8F20-B658-C764-43B7B4E03C14}"/>
              </a:ext>
            </a:extLst>
          </p:cNvPr>
          <p:cNvSpPr/>
          <p:nvPr userDrawn="1"/>
        </p:nvSpPr>
        <p:spPr>
          <a:xfrm>
            <a:off x="9019630"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4" name="Footer Placeholder 4">
            <a:extLst>
              <a:ext uri="{FF2B5EF4-FFF2-40B4-BE49-F238E27FC236}">
                <a16:creationId xmlns:a16="http://schemas.microsoft.com/office/drawing/2014/main" id="{DEB88D08-DDEE-00ED-73FF-063414CEEA2E}"/>
              </a:ext>
            </a:extLst>
          </p:cNvPr>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5" name="Straight Connector 4">
            <a:extLst>
              <a:ext uri="{FF2B5EF4-FFF2-40B4-BE49-F238E27FC236}">
                <a16:creationId xmlns:a16="http://schemas.microsoft.com/office/drawing/2014/main" id="{8AB031E7-226A-613D-9699-D5B9B138274C}"/>
              </a:ext>
            </a:extLst>
          </p:cNvPr>
          <p:cNvCxnSpPr>
            <a:cxnSpLocks/>
          </p:cNvCxnSpPr>
          <p:nvPr userDrawn="1"/>
        </p:nvCxnSpPr>
        <p:spPr>
          <a:xfrm>
            <a:off x="914402" y="6477005"/>
            <a:ext cx="813815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4A18A6C-1485-2DE6-42D7-00D0F66FEAE0}"/>
              </a:ext>
            </a:extLst>
          </p:cNvPr>
          <p:cNvSpPr txBox="1"/>
          <p:nvPr userDrawn="1"/>
        </p:nvSpPr>
        <p:spPr>
          <a:xfrm>
            <a:off x="838200" y="6553200"/>
            <a:ext cx="935921" cy="246221"/>
          </a:xfrm>
          <a:prstGeom prst="rect">
            <a:avLst/>
          </a:prstGeom>
          <a:noFill/>
        </p:spPr>
        <p:txBody>
          <a:bodyPr wrap="square" rtlCol="0">
            <a:spAutoFit/>
          </a:bodyPr>
          <a:lstStyle/>
          <a:p>
            <a:r>
              <a:rPr lang="en-US" sz="1000" b="1">
                <a:solidFill>
                  <a:schemeClr val="tx1"/>
                </a:solidFill>
              </a:rPr>
              <a:t>PUBLIC</a:t>
            </a:r>
          </a:p>
        </p:txBody>
      </p:sp>
    </p:spTree>
    <p:extLst>
      <p:ext uri="{BB962C8B-B14F-4D97-AF65-F5344CB8AC3E}">
        <p14:creationId xmlns:p14="http://schemas.microsoft.com/office/powerpoint/2010/main" val="411140357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5.xml"/><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5.xml"/><Relationship Id="rId5" Type="http://schemas.openxmlformats.org/officeDocument/2006/relationships/image" Target="../media/image14.pn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5.xml"/><Relationship Id="rId5" Type="http://schemas.openxmlformats.org/officeDocument/2006/relationships/image" Target="../media/image18.png"/><Relationship Id="rId4" Type="http://schemas.openxmlformats.org/officeDocument/2006/relationships/image" Target="../media/image1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725E7A3-361E-77E6-CE38-EFEC29FD6AE1}"/>
              </a:ext>
            </a:extLst>
          </p:cNvPr>
          <p:cNvSpPr txBox="1"/>
          <p:nvPr/>
        </p:nvSpPr>
        <p:spPr>
          <a:xfrm>
            <a:off x="3810000" y="2105561"/>
            <a:ext cx="5334000" cy="3600986"/>
          </a:xfrm>
          <a:prstGeom prst="rect">
            <a:avLst/>
          </a:prstGeom>
          <a:noFill/>
        </p:spPr>
        <p:txBody>
          <a:bodyPr wrap="square" lIns="91440" tIns="45720" rIns="91440" bIns="45720" rtlCol="0" anchor="t">
            <a:spAutoFit/>
          </a:bodyPr>
          <a:lstStyle/>
          <a:p>
            <a:r>
              <a:rPr lang="en-US" sz="2400" b="1" dirty="0"/>
              <a:t>Nodal Protocol Revision Request (NPRR) 1268 Discussion</a:t>
            </a:r>
          </a:p>
          <a:p>
            <a:endParaRPr lang="en-US" dirty="0">
              <a:solidFill>
                <a:schemeClr val="tx2"/>
              </a:solidFill>
            </a:endParaRPr>
          </a:p>
          <a:p>
            <a:endParaRPr lang="en-US" dirty="0">
              <a:solidFill>
                <a:schemeClr val="tx2"/>
              </a:solidFill>
            </a:endParaRPr>
          </a:p>
          <a:p>
            <a:r>
              <a:rPr lang="en-US" i="1" dirty="0">
                <a:solidFill>
                  <a:schemeClr val="tx2"/>
                </a:solidFill>
              </a:rPr>
              <a:t>David Maggio</a:t>
            </a:r>
            <a:endParaRPr lang="en-US" dirty="0">
              <a:solidFill>
                <a:schemeClr val="tx2"/>
              </a:solidFill>
            </a:endParaRPr>
          </a:p>
          <a:p>
            <a:r>
              <a:rPr lang="en-US" dirty="0">
                <a:solidFill>
                  <a:schemeClr val="tx2"/>
                </a:solidFill>
              </a:rPr>
              <a:t>Principal, Market Design &amp; Analytics</a:t>
            </a:r>
          </a:p>
          <a:p>
            <a:endParaRPr lang="en-US" dirty="0">
              <a:solidFill>
                <a:schemeClr val="tx2"/>
              </a:solidFill>
              <a:cs typeface="Arial"/>
            </a:endParaRPr>
          </a:p>
          <a:p>
            <a:r>
              <a:rPr lang="en-US" dirty="0">
                <a:solidFill>
                  <a:schemeClr val="tx2"/>
                </a:solidFill>
                <a:cs typeface="Arial"/>
              </a:rPr>
              <a:t>February 19, 2025</a:t>
            </a:r>
          </a:p>
          <a:p>
            <a:r>
              <a:rPr lang="en-US" dirty="0">
                <a:solidFill>
                  <a:schemeClr val="tx2"/>
                </a:solidFill>
                <a:cs typeface="Arial"/>
              </a:rPr>
              <a:t>Real-Time Co-optimization plus Batteries Task Force (RTCBTF)</a:t>
            </a:r>
          </a:p>
          <a:p>
            <a:endParaRPr lang="en-US" dirty="0">
              <a:solidFill>
                <a:schemeClr val="tx2"/>
              </a:solidFill>
              <a:cs typeface="Arial"/>
            </a:endParaRPr>
          </a:p>
          <a:p>
            <a:r>
              <a:rPr lang="en-US" dirty="0">
                <a:solidFill>
                  <a:schemeClr val="tx2"/>
                </a:solidFill>
                <a:cs typeface="Arial"/>
              </a:rPr>
              <a:t>ERCOT Public</a:t>
            </a:r>
          </a:p>
        </p:txBody>
      </p:sp>
    </p:spTree>
    <p:extLst>
      <p:ext uri="{BB962C8B-B14F-4D97-AF65-F5344CB8AC3E}">
        <p14:creationId xmlns:p14="http://schemas.microsoft.com/office/powerpoint/2010/main" val="4077587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DEB9A-D6A2-3E1F-17D2-56CD5BF3F981}"/>
              </a:ext>
            </a:extLst>
          </p:cNvPr>
          <p:cNvSpPr>
            <a:spLocks noGrp="1"/>
          </p:cNvSpPr>
          <p:nvPr>
            <p:ph type="title"/>
          </p:nvPr>
        </p:nvSpPr>
        <p:spPr/>
        <p:txBody>
          <a:bodyPr/>
          <a:lstStyle/>
          <a:p>
            <a:r>
              <a:rPr lang="en-US"/>
              <a:t>Introduction</a:t>
            </a:r>
          </a:p>
        </p:txBody>
      </p:sp>
      <p:sp>
        <p:nvSpPr>
          <p:cNvPr id="3" name="Content Placeholder 2">
            <a:extLst>
              <a:ext uri="{FF2B5EF4-FFF2-40B4-BE49-F238E27FC236}">
                <a16:creationId xmlns:a16="http://schemas.microsoft.com/office/drawing/2014/main" id="{88FC251A-CB32-3B27-3F92-7839A8EA709F}"/>
              </a:ext>
            </a:extLst>
          </p:cNvPr>
          <p:cNvSpPr>
            <a:spLocks noGrp="1"/>
          </p:cNvSpPr>
          <p:nvPr>
            <p:ph idx="1"/>
          </p:nvPr>
        </p:nvSpPr>
        <p:spPr/>
        <p:txBody>
          <a:bodyPr/>
          <a:lstStyle/>
          <a:p>
            <a:r>
              <a:rPr lang="en-US" sz="1800" dirty="0"/>
              <a:t>With the on-going presentations for Hunt Energy Network’s (HEN’s) proposed changes to NPRR1268, ERCOT wanted to provide analysis giving a clearer view of the impact of their proposal as compared to other more minor changes to the underlying historical data and curve fit for the Aggregate Operating Reserve Demand Curve (AORDC).</a:t>
            </a:r>
          </a:p>
          <a:p>
            <a:r>
              <a:rPr lang="en-US" sz="1800" dirty="0"/>
              <a:t>The presentation also provides a more accurate view of the expected AORDC at implementation by making updates to what was previously presented by ERCOT to RTCBTF, specifically updates to the “mu” and “sigma” to reflect the most recent values and an update to the set of historical data adding data from 2024.</a:t>
            </a:r>
          </a:p>
          <a:p>
            <a:r>
              <a:rPr lang="en-US" sz="1800" dirty="0"/>
              <a:t>HEN’s proposal uses a formula for “ORDC” that doesn’t really exist for the current ORDC design in the ERCOT market.  The value of reserves is set using the formula below and HEN’s proposal is a departure from this current ORDC policy.</a:t>
            </a:r>
          </a:p>
          <a:p>
            <a:pPr marL="460375" lvl="1" indent="0">
              <a:lnSpc>
                <a:spcPct val="95000"/>
              </a:lnSpc>
              <a:spcBef>
                <a:spcPct val="25000"/>
              </a:spcBef>
              <a:buClr>
                <a:schemeClr val="tx1"/>
              </a:buClr>
              <a:buNone/>
            </a:pPr>
            <a:r>
              <a:rPr lang="en-US" altLang="en-US" sz="1800" dirty="0">
                <a:solidFill>
                  <a:schemeClr val="tx2"/>
                </a:solidFill>
              </a:rPr>
              <a:t>(𝟎.𝟓∗(𝟏−𝒑𝒏𝒐𝒓𝒎(𝑹𝑻𝑶𝑳𝑪𝑨𝑷−𝑿, 𝟎.𝟓∗mu, 𝟎.𝟕𝟎𝟕∗sigma))</a:t>
            </a:r>
          </a:p>
          <a:p>
            <a:pPr marL="460375" lvl="1" indent="0">
              <a:lnSpc>
                <a:spcPct val="95000"/>
              </a:lnSpc>
              <a:spcBef>
                <a:spcPct val="25000"/>
              </a:spcBef>
              <a:buClr>
                <a:schemeClr val="tx1"/>
              </a:buClr>
              <a:buNone/>
            </a:pPr>
            <a:r>
              <a:rPr lang="en-US" altLang="en-US" sz="1800" dirty="0">
                <a:solidFill>
                  <a:schemeClr val="tx2"/>
                </a:solidFill>
              </a:rPr>
              <a:t>	+𝟎.𝟓∗(𝟏−𝒑𝒏𝒐𝒓𝒎(𝑹𝑻𝑶𝑳𝑪𝑨𝑷+𝑹𝑻𝑶𝑭𝑭𝑪𝑨𝑷−𝑿, mu, sigma)))</a:t>
            </a:r>
          </a:p>
          <a:p>
            <a:pPr marL="460375" lvl="1" indent="0">
              <a:lnSpc>
                <a:spcPct val="95000"/>
              </a:lnSpc>
              <a:spcBef>
                <a:spcPct val="25000"/>
              </a:spcBef>
              <a:buClr>
                <a:schemeClr val="tx1"/>
              </a:buClr>
              <a:buNone/>
            </a:pPr>
            <a:r>
              <a:rPr lang="en-US" altLang="en-US" sz="1800" dirty="0">
                <a:solidFill>
                  <a:schemeClr val="tx2"/>
                </a:solidFill>
              </a:rPr>
              <a:t>	∗(𝑽𝑶𝑳𝑳−𝑺𝒚𝒔𝒕𝒆𝒎 𝑳𝒂𝒎𝒃𝒅𝒂)</a:t>
            </a:r>
          </a:p>
          <a:p>
            <a:endParaRPr lang="en-US" sz="1800" dirty="0"/>
          </a:p>
        </p:txBody>
      </p:sp>
      <p:sp>
        <p:nvSpPr>
          <p:cNvPr id="4" name="Slide Number Placeholder 3">
            <a:extLst>
              <a:ext uri="{FF2B5EF4-FFF2-40B4-BE49-F238E27FC236}">
                <a16:creationId xmlns:a16="http://schemas.microsoft.com/office/drawing/2014/main" id="{D9B3706D-0E87-C00C-50F7-CDCAD76D1BE6}"/>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747695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DEB9A-D6A2-3E1F-17D2-56CD5BF3F981}"/>
              </a:ext>
            </a:extLst>
          </p:cNvPr>
          <p:cNvSpPr>
            <a:spLocks noGrp="1"/>
          </p:cNvSpPr>
          <p:nvPr>
            <p:ph type="title"/>
          </p:nvPr>
        </p:nvSpPr>
        <p:spPr/>
        <p:txBody>
          <a:bodyPr/>
          <a:lstStyle/>
          <a:p>
            <a:r>
              <a:rPr lang="en-US" dirty="0"/>
              <a:t>Updated Mu and Sigma with Increased History</a:t>
            </a:r>
          </a:p>
        </p:txBody>
      </p:sp>
      <p:sp>
        <p:nvSpPr>
          <p:cNvPr id="3" name="Content Placeholder 2">
            <a:extLst>
              <a:ext uri="{FF2B5EF4-FFF2-40B4-BE49-F238E27FC236}">
                <a16:creationId xmlns:a16="http://schemas.microsoft.com/office/drawing/2014/main" id="{88FC251A-CB32-3B27-3F92-7839A8EA709F}"/>
              </a:ext>
            </a:extLst>
          </p:cNvPr>
          <p:cNvSpPr>
            <a:spLocks noGrp="1"/>
          </p:cNvSpPr>
          <p:nvPr>
            <p:ph idx="1"/>
          </p:nvPr>
        </p:nvSpPr>
        <p:spPr>
          <a:xfrm>
            <a:off x="304800" y="467809"/>
            <a:ext cx="8534400" cy="1623390"/>
          </a:xfrm>
        </p:spPr>
        <p:txBody>
          <a:bodyPr/>
          <a:lstStyle/>
          <a:p>
            <a:r>
              <a:rPr lang="en-US" sz="1600" dirty="0"/>
              <a:t>In our presentation in 2024, the analysis had used dated mu and sigma values (925 and 1213, respectively) and there was less historical data available (through 2023).  The graphs below reflect the impact of using the most recent mu and sigma (917 and 1340, respectively) and using historical data through 2024.  These updates for implementation were already planned for and are part of the Protocols.</a:t>
            </a:r>
          </a:p>
        </p:txBody>
      </p:sp>
      <p:sp>
        <p:nvSpPr>
          <p:cNvPr id="4" name="Slide Number Placeholder 3">
            <a:extLst>
              <a:ext uri="{FF2B5EF4-FFF2-40B4-BE49-F238E27FC236}">
                <a16:creationId xmlns:a16="http://schemas.microsoft.com/office/drawing/2014/main" id="{D9B3706D-0E87-C00C-50F7-CDCAD76D1BE6}"/>
              </a:ext>
            </a:extLst>
          </p:cNvPr>
          <p:cNvSpPr>
            <a:spLocks noGrp="1"/>
          </p:cNvSpPr>
          <p:nvPr>
            <p:ph type="sldNum" sz="quarter" idx="4"/>
          </p:nvPr>
        </p:nvSpPr>
        <p:spPr/>
        <p:txBody>
          <a:bodyPr/>
          <a:lstStyle/>
          <a:p>
            <a:fld id="{1D93BD3E-1E9A-4970-A6F7-E7AC52762E0C}" type="slidenum">
              <a:rPr lang="en-US" smtClean="0"/>
              <a:pPr/>
              <a:t>3</a:t>
            </a:fld>
            <a:endParaRPr lang="en-US"/>
          </a:p>
        </p:txBody>
      </p:sp>
      <p:pic>
        <p:nvPicPr>
          <p:cNvPr id="15" name="Picture 14">
            <a:extLst>
              <a:ext uri="{FF2B5EF4-FFF2-40B4-BE49-F238E27FC236}">
                <a16:creationId xmlns:a16="http://schemas.microsoft.com/office/drawing/2014/main" id="{B04B04B2-63C7-1D4F-BF72-AF3791F87F57}"/>
              </a:ext>
            </a:extLst>
          </p:cNvPr>
          <p:cNvPicPr>
            <a:picLocks noChangeAspect="1"/>
          </p:cNvPicPr>
          <p:nvPr/>
        </p:nvPicPr>
        <p:blipFill>
          <a:blip r:embed="rId2"/>
          <a:stretch>
            <a:fillRect/>
          </a:stretch>
        </p:blipFill>
        <p:spPr>
          <a:xfrm>
            <a:off x="730856" y="2091199"/>
            <a:ext cx="3841143" cy="2075333"/>
          </a:xfrm>
          <a:prstGeom prst="rect">
            <a:avLst/>
          </a:prstGeom>
        </p:spPr>
      </p:pic>
      <p:pic>
        <p:nvPicPr>
          <p:cNvPr id="17" name="Picture 16">
            <a:extLst>
              <a:ext uri="{FF2B5EF4-FFF2-40B4-BE49-F238E27FC236}">
                <a16:creationId xmlns:a16="http://schemas.microsoft.com/office/drawing/2014/main" id="{6BF39615-A471-1AA4-5E5A-2D956A4F6989}"/>
              </a:ext>
            </a:extLst>
          </p:cNvPr>
          <p:cNvPicPr>
            <a:picLocks noChangeAspect="1"/>
          </p:cNvPicPr>
          <p:nvPr/>
        </p:nvPicPr>
        <p:blipFill>
          <a:blip r:embed="rId3"/>
          <a:stretch>
            <a:fillRect/>
          </a:stretch>
        </p:blipFill>
        <p:spPr>
          <a:xfrm>
            <a:off x="730856" y="4166532"/>
            <a:ext cx="3841143" cy="2116965"/>
          </a:xfrm>
          <a:prstGeom prst="rect">
            <a:avLst/>
          </a:prstGeom>
        </p:spPr>
      </p:pic>
      <p:pic>
        <p:nvPicPr>
          <p:cNvPr id="19" name="Picture 18">
            <a:extLst>
              <a:ext uri="{FF2B5EF4-FFF2-40B4-BE49-F238E27FC236}">
                <a16:creationId xmlns:a16="http://schemas.microsoft.com/office/drawing/2014/main" id="{344AA7E5-E9D1-F305-19A6-119394C8D1DF}"/>
              </a:ext>
            </a:extLst>
          </p:cNvPr>
          <p:cNvPicPr>
            <a:picLocks noChangeAspect="1"/>
          </p:cNvPicPr>
          <p:nvPr/>
        </p:nvPicPr>
        <p:blipFill>
          <a:blip r:embed="rId4"/>
          <a:stretch>
            <a:fillRect/>
          </a:stretch>
        </p:blipFill>
        <p:spPr>
          <a:xfrm>
            <a:off x="4699221" y="2100556"/>
            <a:ext cx="3697464" cy="2046549"/>
          </a:xfrm>
          <a:prstGeom prst="rect">
            <a:avLst/>
          </a:prstGeom>
        </p:spPr>
      </p:pic>
      <p:pic>
        <p:nvPicPr>
          <p:cNvPr id="21" name="Picture 20">
            <a:extLst>
              <a:ext uri="{FF2B5EF4-FFF2-40B4-BE49-F238E27FC236}">
                <a16:creationId xmlns:a16="http://schemas.microsoft.com/office/drawing/2014/main" id="{3DAA26A2-6934-CA29-B763-210B7D3B5B4A}"/>
              </a:ext>
            </a:extLst>
          </p:cNvPr>
          <p:cNvPicPr>
            <a:picLocks noChangeAspect="1"/>
          </p:cNvPicPr>
          <p:nvPr/>
        </p:nvPicPr>
        <p:blipFill>
          <a:blip r:embed="rId5"/>
          <a:stretch>
            <a:fillRect/>
          </a:stretch>
        </p:blipFill>
        <p:spPr>
          <a:xfrm>
            <a:off x="4882100" y="4283460"/>
            <a:ext cx="2544233" cy="671302"/>
          </a:xfrm>
          <a:prstGeom prst="rect">
            <a:avLst/>
          </a:prstGeom>
        </p:spPr>
      </p:pic>
      <p:sp>
        <p:nvSpPr>
          <p:cNvPr id="24" name="TextBox 23">
            <a:extLst>
              <a:ext uri="{FF2B5EF4-FFF2-40B4-BE49-F238E27FC236}">
                <a16:creationId xmlns:a16="http://schemas.microsoft.com/office/drawing/2014/main" id="{A943E1B0-B881-ED21-94F7-7B07E8F17AB9}"/>
              </a:ext>
            </a:extLst>
          </p:cNvPr>
          <p:cNvSpPr txBox="1"/>
          <p:nvPr/>
        </p:nvSpPr>
        <p:spPr>
          <a:xfrm>
            <a:off x="7150774" y="5318872"/>
            <a:ext cx="1868859" cy="101566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200" i="1" dirty="0">
                <a:solidFill>
                  <a:schemeClr val="accent1"/>
                </a:solidFill>
              </a:rPr>
              <a:t>These are all graphs of the same data, just focused on different parts of the graph to understand differences</a:t>
            </a:r>
          </a:p>
        </p:txBody>
      </p:sp>
    </p:spTree>
    <p:extLst>
      <p:ext uri="{BB962C8B-B14F-4D97-AF65-F5344CB8AC3E}">
        <p14:creationId xmlns:p14="http://schemas.microsoft.com/office/powerpoint/2010/main" val="1792032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DEB9A-D6A2-3E1F-17D2-56CD5BF3F981}"/>
              </a:ext>
            </a:extLst>
          </p:cNvPr>
          <p:cNvSpPr>
            <a:spLocks noGrp="1"/>
          </p:cNvSpPr>
          <p:nvPr>
            <p:ph type="title"/>
          </p:nvPr>
        </p:nvSpPr>
        <p:spPr/>
        <p:txBody>
          <a:bodyPr/>
          <a:lstStyle/>
          <a:p>
            <a:r>
              <a:rPr lang="en-US" dirty="0"/>
              <a:t>Change in Curve Fit from “VOLL-250” to “VOLL”</a:t>
            </a:r>
          </a:p>
        </p:txBody>
      </p:sp>
      <p:sp>
        <p:nvSpPr>
          <p:cNvPr id="3" name="Content Placeholder 2">
            <a:extLst>
              <a:ext uri="{FF2B5EF4-FFF2-40B4-BE49-F238E27FC236}">
                <a16:creationId xmlns:a16="http://schemas.microsoft.com/office/drawing/2014/main" id="{88FC251A-CB32-3B27-3F92-7839A8EA709F}"/>
              </a:ext>
            </a:extLst>
          </p:cNvPr>
          <p:cNvSpPr>
            <a:spLocks noGrp="1"/>
          </p:cNvSpPr>
          <p:nvPr>
            <p:ph idx="1"/>
          </p:nvPr>
        </p:nvSpPr>
        <p:spPr>
          <a:xfrm>
            <a:off x="304800" y="467809"/>
            <a:ext cx="8534400" cy="1623390"/>
          </a:xfrm>
        </p:spPr>
        <p:txBody>
          <a:bodyPr/>
          <a:lstStyle/>
          <a:p>
            <a:r>
              <a:rPr lang="en-US" sz="1800" dirty="0"/>
              <a:t>The comments from HEN raised concern about use of “VOLL-250” for the curve fit, but the impacts may not have been understood.  The graphs below demonstrate the impact of using “VOLL” for the curve fit vs. “VOLL-250” on top of the other updates.</a:t>
            </a:r>
          </a:p>
        </p:txBody>
      </p:sp>
      <p:sp>
        <p:nvSpPr>
          <p:cNvPr id="4" name="Slide Number Placeholder 3">
            <a:extLst>
              <a:ext uri="{FF2B5EF4-FFF2-40B4-BE49-F238E27FC236}">
                <a16:creationId xmlns:a16="http://schemas.microsoft.com/office/drawing/2014/main" id="{D9B3706D-0E87-C00C-50F7-CDCAD76D1BE6}"/>
              </a:ext>
            </a:extLst>
          </p:cNvPr>
          <p:cNvSpPr>
            <a:spLocks noGrp="1"/>
          </p:cNvSpPr>
          <p:nvPr>
            <p:ph type="sldNum" sz="quarter" idx="4"/>
          </p:nvPr>
        </p:nvSpPr>
        <p:spPr/>
        <p:txBody>
          <a:bodyPr/>
          <a:lstStyle/>
          <a:p>
            <a:fld id="{1D93BD3E-1E9A-4970-A6F7-E7AC52762E0C}" type="slidenum">
              <a:rPr lang="en-US" smtClean="0"/>
              <a:pPr/>
              <a:t>4</a:t>
            </a:fld>
            <a:endParaRPr lang="en-US"/>
          </a:p>
        </p:txBody>
      </p:sp>
      <p:pic>
        <p:nvPicPr>
          <p:cNvPr id="7" name="Picture 6">
            <a:extLst>
              <a:ext uri="{FF2B5EF4-FFF2-40B4-BE49-F238E27FC236}">
                <a16:creationId xmlns:a16="http://schemas.microsoft.com/office/drawing/2014/main" id="{B80FC60E-711E-83A9-52A5-AD4B15263CAD}"/>
              </a:ext>
            </a:extLst>
          </p:cNvPr>
          <p:cNvPicPr>
            <a:picLocks noChangeAspect="1"/>
          </p:cNvPicPr>
          <p:nvPr/>
        </p:nvPicPr>
        <p:blipFill>
          <a:blip r:embed="rId2"/>
          <a:stretch>
            <a:fillRect/>
          </a:stretch>
        </p:blipFill>
        <p:spPr>
          <a:xfrm>
            <a:off x="730856" y="2091199"/>
            <a:ext cx="3809418" cy="2046549"/>
          </a:xfrm>
          <a:prstGeom prst="rect">
            <a:avLst/>
          </a:prstGeom>
        </p:spPr>
      </p:pic>
      <p:pic>
        <p:nvPicPr>
          <p:cNvPr id="9" name="Picture 8">
            <a:extLst>
              <a:ext uri="{FF2B5EF4-FFF2-40B4-BE49-F238E27FC236}">
                <a16:creationId xmlns:a16="http://schemas.microsoft.com/office/drawing/2014/main" id="{DEB8AD38-66D6-669B-3702-46E9666B432D}"/>
              </a:ext>
            </a:extLst>
          </p:cNvPr>
          <p:cNvPicPr>
            <a:picLocks noChangeAspect="1"/>
          </p:cNvPicPr>
          <p:nvPr/>
        </p:nvPicPr>
        <p:blipFill>
          <a:blip r:embed="rId3"/>
          <a:stretch>
            <a:fillRect/>
          </a:stretch>
        </p:blipFill>
        <p:spPr>
          <a:xfrm>
            <a:off x="817034" y="4171410"/>
            <a:ext cx="3723240" cy="2046549"/>
          </a:xfrm>
          <a:prstGeom prst="rect">
            <a:avLst/>
          </a:prstGeom>
        </p:spPr>
      </p:pic>
      <p:pic>
        <p:nvPicPr>
          <p:cNvPr id="11" name="Picture 10">
            <a:extLst>
              <a:ext uri="{FF2B5EF4-FFF2-40B4-BE49-F238E27FC236}">
                <a16:creationId xmlns:a16="http://schemas.microsoft.com/office/drawing/2014/main" id="{306B1E5B-9156-8247-EDB7-8580E88DA171}"/>
              </a:ext>
            </a:extLst>
          </p:cNvPr>
          <p:cNvPicPr>
            <a:picLocks noChangeAspect="1"/>
          </p:cNvPicPr>
          <p:nvPr/>
        </p:nvPicPr>
        <p:blipFill>
          <a:blip r:embed="rId4"/>
          <a:stretch>
            <a:fillRect/>
          </a:stretch>
        </p:blipFill>
        <p:spPr>
          <a:xfrm>
            <a:off x="4743926" y="2085237"/>
            <a:ext cx="3573142" cy="1982456"/>
          </a:xfrm>
          <a:prstGeom prst="rect">
            <a:avLst/>
          </a:prstGeom>
        </p:spPr>
      </p:pic>
      <p:pic>
        <p:nvPicPr>
          <p:cNvPr id="13" name="Picture 12">
            <a:extLst>
              <a:ext uri="{FF2B5EF4-FFF2-40B4-BE49-F238E27FC236}">
                <a16:creationId xmlns:a16="http://schemas.microsoft.com/office/drawing/2014/main" id="{C530C22B-780F-5C0F-7E6A-6E9D52FBF524}"/>
              </a:ext>
            </a:extLst>
          </p:cNvPr>
          <p:cNvPicPr>
            <a:picLocks noChangeAspect="1"/>
          </p:cNvPicPr>
          <p:nvPr/>
        </p:nvPicPr>
        <p:blipFill>
          <a:blip r:embed="rId5"/>
          <a:stretch>
            <a:fillRect/>
          </a:stretch>
        </p:blipFill>
        <p:spPr>
          <a:xfrm>
            <a:off x="4853624" y="4241276"/>
            <a:ext cx="2368867" cy="884377"/>
          </a:xfrm>
          <a:prstGeom prst="rect">
            <a:avLst/>
          </a:prstGeom>
        </p:spPr>
      </p:pic>
      <p:sp>
        <p:nvSpPr>
          <p:cNvPr id="16" name="TextBox 15">
            <a:extLst>
              <a:ext uri="{FF2B5EF4-FFF2-40B4-BE49-F238E27FC236}">
                <a16:creationId xmlns:a16="http://schemas.microsoft.com/office/drawing/2014/main" id="{DD89EB1F-425D-DA79-C4E7-4CF0ED5A48E2}"/>
              </a:ext>
            </a:extLst>
          </p:cNvPr>
          <p:cNvSpPr txBox="1"/>
          <p:nvPr/>
        </p:nvSpPr>
        <p:spPr>
          <a:xfrm>
            <a:off x="7150774" y="5318872"/>
            <a:ext cx="1868859" cy="101566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200" i="1" dirty="0">
                <a:solidFill>
                  <a:schemeClr val="accent1"/>
                </a:solidFill>
              </a:rPr>
              <a:t>These are all graphs of the same data, just focused on different parts of the graph to understand differences</a:t>
            </a:r>
          </a:p>
        </p:txBody>
      </p:sp>
    </p:spTree>
    <p:extLst>
      <p:ext uri="{BB962C8B-B14F-4D97-AF65-F5344CB8AC3E}">
        <p14:creationId xmlns:p14="http://schemas.microsoft.com/office/powerpoint/2010/main" val="413938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DEB9A-D6A2-3E1F-17D2-56CD5BF3F981}"/>
              </a:ext>
            </a:extLst>
          </p:cNvPr>
          <p:cNvSpPr>
            <a:spLocks noGrp="1"/>
          </p:cNvSpPr>
          <p:nvPr>
            <p:ph type="title"/>
          </p:nvPr>
        </p:nvSpPr>
        <p:spPr>
          <a:xfrm>
            <a:off x="381000" y="243681"/>
            <a:ext cx="8458200" cy="912109"/>
          </a:xfrm>
        </p:spPr>
        <p:txBody>
          <a:bodyPr/>
          <a:lstStyle/>
          <a:p>
            <a:r>
              <a:rPr lang="en-US" dirty="0"/>
              <a:t>Replacing “VOLL-min(System Lambda,250)” with “VOLL” within the historical analysis</a:t>
            </a:r>
          </a:p>
        </p:txBody>
      </p:sp>
      <p:sp>
        <p:nvSpPr>
          <p:cNvPr id="3" name="Content Placeholder 2">
            <a:extLst>
              <a:ext uri="{FF2B5EF4-FFF2-40B4-BE49-F238E27FC236}">
                <a16:creationId xmlns:a16="http://schemas.microsoft.com/office/drawing/2014/main" id="{88FC251A-CB32-3B27-3F92-7839A8EA709F}"/>
              </a:ext>
            </a:extLst>
          </p:cNvPr>
          <p:cNvSpPr>
            <a:spLocks noGrp="1"/>
          </p:cNvSpPr>
          <p:nvPr>
            <p:ph idx="1"/>
          </p:nvPr>
        </p:nvSpPr>
        <p:spPr>
          <a:xfrm>
            <a:off x="304800" y="729868"/>
            <a:ext cx="8534400" cy="1623390"/>
          </a:xfrm>
        </p:spPr>
        <p:txBody>
          <a:bodyPr/>
          <a:lstStyle/>
          <a:p>
            <a:r>
              <a:rPr lang="en-US" sz="1600" dirty="0"/>
              <a:t>HEN’s proposal also suggests removing “min(System Lambda,250)” from the calculations for the underlying historical observations.  While this would be a change from what was agreed to in developing NPRR1008, the isolated impacts of that change are illustrated below, again on top of the previously presented data.</a:t>
            </a:r>
          </a:p>
        </p:txBody>
      </p:sp>
      <p:sp>
        <p:nvSpPr>
          <p:cNvPr id="4" name="Slide Number Placeholder 3">
            <a:extLst>
              <a:ext uri="{FF2B5EF4-FFF2-40B4-BE49-F238E27FC236}">
                <a16:creationId xmlns:a16="http://schemas.microsoft.com/office/drawing/2014/main" id="{D9B3706D-0E87-C00C-50F7-CDCAD76D1BE6}"/>
              </a:ext>
            </a:extLst>
          </p:cNvPr>
          <p:cNvSpPr>
            <a:spLocks noGrp="1"/>
          </p:cNvSpPr>
          <p:nvPr>
            <p:ph type="sldNum" sz="quarter" idx="4"/>
          </p:nvPr>
        </p:nvSpPr>
        <p:spPr/>
        <p:txBody>
          <a:bodyPr/>
          <a:lstStyle/>
          <a:p>
            <a:fld id="{1D93BD3E-1E9A-4970-A6F7-E7AC52762E0C}" type="slidenum">
              <a:rPr lang="en-US" smtClean="0"/>
              <a:pPr/>
              <a:t>5</a:t>
            </a:fld>
            <a:endParaRPr lang="en-US"/>
          </a:p>
        </p:txBody>
      </p:sp>
      <p:pic>
        <p:nvPicPr>
          <p:cNvPr id="8" name="Picture 7">
            <a:extLst>
              <a:ext uri="{FF2B5EF4-FFF2-40B4-BE49-F238E27FC236}">
                <a16:creationId xmlns:a16="http://schemas.microsoft.com/office/drawing/2014/main" id="{698F524A-EF4B-F186-499A-8889F703C5C1}"/>
              </a:ext>
            </a:extLst>
          </p:cNvPr>
          <p:cNvPicPr>
            <a:picLocks noChangeAspect="1"/>
          </p:cNvPicPr>
          <p:nvPr/>
        </p:nvPicPr>
        <p:blipFill>
          <a:blip r:embed="rId2"/>
          <a:stretch>
            <a:fillRect/>
          </a:stretch>
        </p:blipFill>
        <p:spPr>
          <a:xfrm>
            <a:off x="742603" y="2134428"/>
            <a:ext cx="3843644" cy="2046549"/>
          </a:xfrm>
          <a:prstGeom prst="rect">
            <a:avLst/>
          </a:prstGeom>
        </p:spPr>
      </p:pic>
      <p:pic>
        <p:nvPicPr>
          <p:cNvPr id="15" name="Picture 14">
            <a:extLst>
              <a:ext uri="{FF2B5EF4-FFF2-40B4-BE49-F238E27FC236}">
                <a16:creationId xmlns:a16="http://schemas.microsoft.com/office/drawing/2014/main" id="{D1238B01-0ACF-E3FE-56AF-8CDB713C13D6}"/>
              </a:ext>
            </a:extLst>
          </p:cNvPr>
          <p:cNvPicPr>
            <a:picLocks noChangeAspect="1"/>
          </p:cNvPicPr>
          <p:nvPr/>
        </p:nvPicPr>
        <p:blipFill>
          <a:blip r:embed="rId3"/>
          <a:stretch>
            <a:fillRect/>
          </a:stretch>
        </p:blipFill>
        <p:spPr>
          <a:xfrm>
            <a:off x="742603" y="4176503"/>
            <a:ext cx="3829397" cy="2138759"/>
          </a:xfrm>
          <a:prstGeom prst="rect">
            <a:avLst/>
          </a:prstGeom>
        </p:spPr>
      </p:pic>
      <p:pic>
        <p:nvPicPr>
          <p:cNvPr id="17" name="Picture 16">
            <a:extLst>
              <a:ext uri="{FF2B5EF4-FFF2-40B4-BE49-F238E27FC236}">
                <a16:creationId xmlns:a16="http://schemas.microsoft.com/office/drawing/2014/main" id="{D8B0B81F-C32B-DA6F-6197-266E7CDBEFAF}"/>
              </a:ext>
            </a:extLst>
          </p:cNvPr>
          <p:cNvPicPr>
            <a:picLocks noChangeAspect="1"/>
          </p:cNvPicPr>
          <p:nvPr/>
        </p:nvPicPr>
        <p:blipFill>
          <a:blip r:embed="rId4"/>
          <a:stretch>
            <a:fillRect/>
          </a:stretch>
        </p:blipFill>
        <p:spPr>
          <a:xfrm>
            <a:off x="4750131" y="2128067"/>
            <a:ext cx="3677927" cy="2046549"/>
          </a:xfrm>
          <a:prstGeom prst="rect">
            <a:avLst/>
          </a:prstGeom>
        </p:spPr>
      </p:pic>
      <p:pic>
        <p:nvPicPr>
          <p:cNvPr id="21" name="Picture 20">
            <a:extLst>
              <a:ext uri="{FF2B5EF4-FFF2-40B4-BE49-F238E27FC236}">
                <a16:creationId xmlns:a16="http://schemas.microsoft.com/office/drawing/2014/main" id="{A4D007B3-22AB-5D85-7E5A-27904CAB28C9}"/>
              </a:ext>
            </a:extLst>
          </p:cNvPr>
          <p:cNvPicPr>
            <a:picLocks noChangeAspect="1"/>
          </p:cNvPicPr>
          <p:nvPr/>
        </p:nvPicPr>
        <p:blipFill>
          <a:blip r:embed="rId5"/>
          <a:stretch>
            <a:fillRect/>
          </a:stretch>
        </p:blipFill>
        <p:spPr>
          <a:xfrm>
            <a:off x="4777438" y="4230264"/>
            <a:ext cx="2067339" cy="1471945"/>
          </a:xfrm>
          <a:prstGeom prst="rect">
            <a:avLst/>
          </a:prstGeom>
        </p:spPr>
      </p:pic>
      <p:sp>
        <p:nvSpPr>
          <p:cNvPr id="23" name="TextBox 22">
            <a:extLst>
              <a:ext uri="{FF2B5EF4-FFF2-40B4-BE49-F238E27FC236}">
                <a16:creationId xmlns:a16="http://schemas.microsoft.com/office/drawing/2014/main" id="{5BC64406-0081-B219-CF64-0FFF2642C72F}"/>
              </a:ext>
            </a:extLst>
          </p:cNvPr>
          <p:cNvSpPr txBox="1"/>
          <p:nvPr/>
        </p:nvSpPr>
        <p:spPr>
          <a:xfrm>
            <a:off x="7150774" y="5318872"/>
            <a:ext cx="1868859" cy="101566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200" i="1" dirty="0">
                <a:solidFill>
                  <a:schemeClr val="accent1"/>
                </a:solidFill>
              </a:rPr>
              <a:t>These are all graphs of the same data, just focused on different parts of the graph to understand differences</a:t>
            </a:r>
          </a:p>
        </p:txBody>
      </p:sp>
    </p:spTree>
    <p:extLst>
      <p:ext uri="{BB962C8B-B14F-4D97-AF65-F5344CB8AC3E}">
        <p14:creationId xmlns:p14="http://schemas.microsoft.com/office/powerpoint/2010/main" val="3467025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DEB9A-D6A2-3E1F-17D2-56CD5BF3F981}"/>
              </a:ext>
            </a:extLst>
          </p:cNvPr>
          <p:cNvSpPr>
            <a:spLocks noGrp="1"/>
          </p:cNvSpPr>
          <p:nvPr>
            <p:ph type="title"/>
          </p:nvPr>
        </p:nvSpPr>
        <p:spPr/>
        <p:txBody>
          <a:bodyPr/>
          <a:lstStyle/>
          <a:p>
            <a:r>
              <a:rPr lang="en-US" dirty="0"/>
              <a:t>Comparison to HEN’s Proposal</a:t>
            </a:r>
          </a:p>
        </p:txBody>
      </p:sp>
      <p:sp>
        <p:nvSpPr>
          <p:cNvPr id="3" name="Content Placeholder 2">
            <a:extLst>
              <a:ext uri="{FF2B5EF4-FFF2-40B4-BE49-F238E27FC236}">
                <a16:creationId xmlns:a16="http://schemas.microsoft.com/office/drawing/2014/main" id="{88FC251A-CB32-3B27-3F92-7839A8EA709F}"/>
              </a:ext>
            </a:extLst>
          </p:cNvPr>
          <p:cNvSpPr>
            <a:spLocks noGrp="1"/>
          </p:cNvSpPr>
          <p:nvPr>
            <p:ph idx="1"/>
          </p:nvPr>
        </p:nvSpPr>
        <p:spPr>
          <a:xfrm>
            <a:off x="304800" y="467809"/>
            <a:ext cx="8534400" cy="1623390"/>
          </a:xfrm>
        </p:spPr>
        <p:txBody>
          <a:bodyPr/>
          <a:lstStyle/>
          <a:p>
            <a:r>
              <a:rPr lang="en-US" sz="1600" dirty="0"/>
              <a:t>Lastly, all these curves are compared to the proposal from HEN.  For proper comparison, the HEN proposal is updated to use the current mu and sigma values used throughout this presentation.  The difference in outcomes are driven by eliminating the 30-minute error distribution component of the calculation which is a fundamental part of the current ORDC design in ERCOT.</a:t>
            </a:r>
          </a:p>
        </p:txBody>
      </p:sp>
      <p:sp>
        <p:nvSpPr>
          <p:cNvPr id="4" name="Slide Number Placeholder 3">
            <a:extLst>
              <a:ext uri="{FF2B5EF4-FFF2-40B4-BE49-F238E27FC236}">
                <a16:creationId xmlns:a16="http://schemas.microsoft.com/office/drawing/2014/main" id="{D9B3706D-0E87-C00C-50F7-CDCAD76D1BE6}"/>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5" name="TextBox 4">
            <a:extLst>
              <a:ext uri="{FF2B5EF4-FFF2-40B4-BE49-F238E27FC236}">
                <a16:creationId xmlns:a16="http://schemas.microsoft.com/office/drawing/2014/main" id="{F95584CE-ABBB-12E4-054C-BB1C3C98E6B8}"/>
              </a:ext>
            </a:extLst>
          </p:cNvPr>
          <p:cNvSpPr txBox="1"/>
          <p:nvPr/>
        </p:nvSpPr>
        <p:spPr>
          <a:xfrm>
            <a:off x="7150774" y="5318872"/>
            <a:ext cx="1868859" cy="101566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200" i="1" dirty="0">
                <a:solidFill>
                  <a:schemeClr val="accent1"/>
                </a:solidFill>
              </a:rPr>
              <a:t>These are all graphs of the same data, just focused on different parts of the graph to understand differences</a:t>
            </a:r>
          </a:p>
        </p:txBody>
      </p:sp>
      <p:pic>
        <p:nvPicPr>
          <p:cNvPr id="12" name="Picture 11">
            <a:extLst>
              <a:ext uri="{FF2B5EF4-FFF2-40B4-BE49-F238E27FC236}">
                <a16:creationId xmlns:a16="http://schemas.microsoft.com/office/drawing/2014/main" id="{E14453D4-FD21-2DDD-AC6C-58E32C98C177}"/>
              </a:ext>
            </a:extLst>
          </p:cNvPr>
          <p:cNvPicPr>
            <a:picLocks noChangeAspect="1"/>
          </p:cNvPicPr>
          <p:nvPr/>
        </p:nvPicPr>
        <p:blipFill>
          <a:blip r:embed="rId2"/>
          <a:stretch>
            <a:fillRect/>
          </a:stretch>
        </p:blipFill>
        <p:spPr>
          <a:xfrm>
            <a:off x="581999" y="2161394"/>
            <a:ext cx="3855938" cy="2068417"/>
          </a:xfrm>
          <a:prstGeom prst="rect">
            <a:avLst/>
          </a:prstGeom>
        </p:spPr>
      </p:pic>
      <p:pic>
        <p:nvPicPr>
          <p:cNvPr id="14" name="Picture 13">
            <a:extLst>
              <a:ext uri="{FF2B5EF4-FFF2-40B4-BE49-F238E27FC236}">
                <a16:creationId xmlns:a16="http://schemas.microsoft.com/office/drawing/2014/main" id="{9762BFD2-B870-EE6B-7DFC-B92E731779F2}"/>
              </a:ext>
            </a:extLst>
          </p:cNvPr>
          <p:cNvPicPr>
            <a:picLocks noChangeAspect="1"/>
          </p:cNvPicPr>
          <p:nvPr/>
        </p:nvPicPr>
        <p:blipFill>
          <a:blip r:embed="rId3"/>
          <a:stretch>
            <a:fillRect/>
          </a:stretch>
        </p:blipFill>
        <p:spPr>
          <a:xfrm>
            <a:off x="566096" y="4198007"/>
            <a:ext cx="3839631" cy="2136528"/>
          </a:xfrm>
          <a:prstGeom prst="rect">
            <a:avLst/>
          </a:prstGeom>
        </p:spPr>
      </p:pic>
      <p:pic>
        <p:nvPicPr>
          <p:cNvPr id="18" name="Picture 17">
            <a:extLst>
              <a:ext uri="{FF2B5EF4-FFF2-40B4-BE49-F238E27FC236}">
                <a16:creationId xmlns:a16="http://schemas.microsoft.com/office/drawing/2014/main" id="{194C497A-0D9E-AC46-DCF5-B8C0D5BCEFC2}"/>
              </a:ext>
            </a:extLst>
          </p:cNvPr>
          <p:cNvPicPr>
            <a:picLocks noChangeAspect="1"/>
          </p:cNvPicPr>
          <p:nvPr/>
        </p:nvPicPr>
        <p:blipFill>
          <a:blip r:embed="rId4"/>
          <a:stretch>
            <a:fillRect/>
          </a:stretch>
        </p:blipFill>
        <p:spPr>
          <a:xfrm>
            <a:off x="4569551" y="2160101"/>
            <a:ext cx="3672121" cy="2037905"/>
          </a:xfrm>
          <a:prstGeom prst="rect">
            <a:avLst/>
          </a:prstGeom>
        </p:spPr>
      </p:pic>
      <p:pic>
        <p:nvPicPr>
          <p:cNvPr id="20" name="Picture 19">
            <a:extLst>
              <a:ext uri="{FF2B5EF4-FFF2-40B4-BE49-F238E27FC236}">
                <a16:creationId xmlns:a16="http://schemas.microsoft.com/office/drawing/2014/main" id="{AE243CCA-61BB-15B0-0287-FEBFE65774CB}"/>
              </a:ext>
            </a:extLst>
          </p:cNvPr>
          <p:cNvPicPr>
            <a:picLocks noChangeAspect="1"/>
          </p:cNvPicPr>
          <p:nvPr/>
        </p:nvPicPr>
        <p:blipFill>
          <a:blip r:embed="rId5"/>
          <a:stretch>
            <a:fillRect/>
          </a:stretch>
        </p:blipFill>
        <p:spPr>
          <a:xfrm>
            <a:off x="4610100" y="4229811"/>
            <a:ext cx="2089481" cy="1763702"/>
          </a:xfrm>
          <a:prstGeom prst="rect">
            <a:avLst/>
          </a:prstGeom>
        </p:spPr>
      </p:pic>
      <p:sp>
        <p:nvSpPr>
          <p:cNvPr id="7" name="TextBox 6">
            <a:extLst>
              <a:ext uri="{FF2B5EF4-FFF2-40B4-BE49-F238E27FC236}">
                <a16:creationId xmlns:a16="http://schemas.microsoft.com/office/drawing/2014/main" id="{DCD000A6-013E-8615-322F-36A4820D8152}"/>
              </a:ext>
            </a:extLst>
          </p:cNvPr>
          <p:cNvSpPr txBox="1"/>
          <p:nvPr/>
        </p:nvSpPr>
        <p:spPr>
          <a:xfrm>
            <a:off x="6903954" y="4424609"/>
            <a:ext cx="2539835" cy="584775"/>
          </a:xfrm>
          <a:prstGeom prst="rect">
            <a:avLst/>
          </a:prstGeom>
          <a:noFill/>
        </p:spPr>
        <p:txBody>
          <a:bodyPr wrap="square">
            <a:spAutoFit/>
          </a:bodyPr>
          <a:lstStyle/>
          <a:p>
            <a:r>
              <a:rPr lang="en-US" altLang="en-US" sz="1600" dirty="0">
                <a:solidFill>
                  <a:schemeClr val="tx2"/>
                </a:solidFill>
              </a:rPr>
              <a:t>(𝟏−𝒑𝒏𝒐𝒓𝒎(</a:t>
            </a:r>
            <a:r>
              <a:rPr lang="en-US" altLang="en-US" sz="1400" b="1" i="1" dirty="0">
                <a:solidFill>
                  <a:schemeClr val="tx2"/>
                </a:solidFill>
              </a:rPr>
              <a:t>Reserves</a:t>
            </a:r>
            <a:r>
              <a:rPr lang="en-US" altLang="en-US" sz="1600" dirty="0">
                <a:solidFill>
                  <a:schemeClr val="tx2"/>
                </a:solidFill>
              </a:rPr>
              <a:t> − </a:t>
            </a:r>
            <a:r>
              <a:rPr lang="en-US" altLang="en-US" sz="1400" dirty="0">
                <a:solidFill>
                  <a:schemeClr val="tx2"/>
                </a:solidFill>
              </a:rPr>
              <a:t>3000,917,1340</a:t>
            </a:r>
            <a:r>
              <a:rPr lang="en-US" altLang="en-US" sz="1600" dirty="0">
                <a:solidFill>
                  <a:schemeClr val="tx2"/>
                </a:solidFill>
              </a:rPr>
              <a:t>))* 𝑽𝑶𝑳𝑳</a:t>
            </a:r>
            <a:endParaRPr lang="en-US" sz="1600" b="1" i="1" dirty="0"/>
          </a:p>
        </p:txBody>
      </p:sp>
    </p:spTree>
    <p:extLst>
      <p:ext uri="{BB962C8B-B14F-4D97-AF65-F5344CB8AC3E}">
        <p14:creationId xmlns:p14="http://schemas.microsoft.com/office/powerpoint/2010/main" val="2241405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DEB9A-D6A2-3E1F-17D2-56CD5BF3F981}"/>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88FC251A-CB32-3B27-3F92-7839A8EA709F}"/>
              </a:ext>
            </a:extLst>
          </p:cNvPr>
          <p:cNvSpPr>
            <a:spLocks noGrp="1"/>
          </p:cNvSpPr>
          <p:nvPr>
            <p:ph idx="1"/>
          </p:nvPr>
        </p:nvSpPr>
        <p:spPr/>
        <p:txBody>
          <a:bodyPr/>
          <a:lstStyle/>
          <a:p>
            <a:r>
              <a:rPr lang="en-US" sz="1800" dirty="0"/>
              <a:t>The clear intent in developing the Key Principles and Protocols was for the AORDC design and Real-Time Co-optimization (RTC) outcomes to reasonably reflect the outcomes expected from the current ERCOT market ORDC design.</a:t>
            </a:r>
          </a:p>
          <a:p>
            <a:endParaRPr lang="en-US" sz="1800" dirty="0"/>
          </a:p>
          <a:p>
            <a:r>
              <a:rPr lang="en-US" sz="1800" dirty="0"/>
              <a:t>HEN’s proposal is a departure from the current ORDC design in the ERCOT market, specifically the elimination of the 30-minute error distribution component of </a:t>
            </a:r>
            <a:r>
              <a:rPr lang="en-US" sz="1800"/>
              <a:t>the calculation.</a:t>
            </a:r>
            <a:endParaRPr lang="en-US" sz="1800" dirty="0"/>
          </a:p>
          <a:p>
            <a:endParaRPr lang="en-US" sz="1800" dirty="0"/>
          </a:p>
          <a:p>
            <a:r>
              <a:rPr lang="en-US" sz="1800" dirty="0"/>
              <a:t>We understand that multiple parties are interested in reconsidering the underlying ORDC policy, but ERCOT’s position continues to be that that should happen as part of more deliberate discussion on ORDC policy and should not be part of NPRR1268.</a:t>
            </a:r>
          </a:p>
          <a:p>
            <a:endParaRPr lang="en-US" sz="1800" dirty="0"/>
          </a:p>
        </p:txBody>
      </p:sp>
      <p:sp>
        <p:nvSpPr>
          <p:cNvPr id="4" name="Slide Number Placeholder 3">
            <a:extLst>
              <a:ext uri="{FF2B5EF4-FFF2-40B4-BE49-F238E27FC236}">
                <a16:creationId xmlns:a16="http://schemas.microsoft.com/office/drawing/2014/main" id="{D9B3706D-0E87-C00C-50F7-CDCAD76D1BE6}"/>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984192354"/>
      </p:ext>
    </p:extLst>
  </p:cSld>
  <p:clrMapOvr>
    <a:masterClrMapping/>
  </p:clrMapOvr>
</p:sld>
</file>

<file path=ppt/theme/theme1.xml><?xml version="1.0" encoding="utf-8"?>
<a:theme xmlns:a="http://schemas.openxmlformats.org/drawingml/2006/main" name="Cover Slid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0999AAC16EAB41985F08B9B30BD6F8" ma:contentTypeVersion="7" ma:contentTypeDescription="Create a new document." ma:contentTypeScope="" ma:versionID="f334b19ed6e11c8a018bfc43c5e9f5e2">
  <xsd:schema xmlns:xsd="http://www.w3.org/2001/XMLSchema" xmlns:xs="http://www.w3.org/2001/XMLSchema" xmlns:p="http://schemas.microsoft.com/office/2006/metadata/properties" xmlns:ns2="8d5ee879-813f-4fb9-b7c2-a59846c21aeb" targetNamespace="http://schemas.microsoft.com/office/2006/metadata/properties" ma:root="true" ma:fieldsID="6d0723ded436bfb6175ba8e1f6eccadf" ns2:_="">
    <xsd:import namespace="8d5ee879-813f-4fb9-b7c2-a59846c21aeb"/>
    <xsd:element name="properties">
      <xsd:complexType>
        <xsd:sequence>
          <xsd:element name="documentManagement">
            <xsd:complexType>
              <xsd:all>
                <xsd:element ref="ns2:Audience" minOccurs="0"/>
                <xsd:element ref="ns2:Year" minOccurs="0"/>
                <xsd:element ref="ns2:MediaServiceMetadata" minOccurs="0"/>
                <xsd:element ref="ns2:MediaServiceFastMetadata" minOccurs="0"/>
                <xsd:element ref="ns2:Dimensions" minOccurs="0"/>
                <xsd:element ref="ns2:MediaServiceObjectDetectorVersions" minOccurs="0"/>
                <xsd:element ref="ns2:Mont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ee879-813f-4fb9-b7c2-a59846c21aeb"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Confidential"/>
          <xsd:enumeration value="Public"/>
          <xsd:enumeration value="Internal"/>
          <xsd:enumeration value="Board of Directors"/>
        </xsd:restriction>
      </xsd:simpleType>
    </xsd:element>
    <xsd:element name="Year" ma:index="9" nillable="true" ma:displayName="Year" ma:format="Dropdown" ma:internalName="Year">
      <xsd:simpleType>
        <xsd:restriction base="dms:Choice">
          <xsd:enumeration value="2022"/>
          <xsd:enumeration value="2023"/>
          <xsd:enumeration value="2024"/>
          <xsd:enumeration value="202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Dimensions" ma:index="12" nillable="true" ma:displayName="Dimensions" ma:format="Dropdown" ma:internalName="Dimensions">
      <xsd:simpleType>
        <xsd:restriction base="dms:Choice">
          <xsd:enumeration value="Widescreen (16:9)"/>
          <xsd:enumeration value="Default Width"/>
          <xsd:enumeration value="HD"/>
        </xsd:restrictio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onth" ma:index="14" nillable="true" ma:displayName="Month" ma:format="Dropdown" ma:internalName="Month">
      <xsd:simpleType>
        <xsd:restriction base="dms:Choice">
          <xsd:enumeration value="January"/>
          <xsd:enumeration value="February"/>
          <xsd:enumeration value="March"/>
          <xsd:enumeration value="April"/>
          <xsd:enumeration value="MAy"/>
          <xsd:enumeration value="June"/>
          <xsd:enumeration value="July"/>
          <xsd:enumeration value="August"/>
          <xsd:enumeration value="September"/>
          <xsd:enumeration value="October"/>
          <xsd:enumeration value="November"/>
          <xsd:enumeration value="December"/>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Year xmlns="8d5ee879-813f-4fb9-b7c2-a59846c21aeb" xsi:nil="true"/>
    <Audience xmlns="8d5ee879-813f-4fb9-b7c2-a59846c21aeb">Public</Audience>
    <Dimensions xmlns="8d5ee879-813f-4fb9-b7c2-a59846c21aeb">Default Width</Dimensions>
    <Month xmlns="8d5ee879-813f-4fb9-b7c2-a59846c21aeb"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86A6CD9-B3E1-40D4-996B-E55652A7B6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5ee879-813f-4fb9-b7c2-a59846c21a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A526C54-2038-4DDB-9077-84C80FF069E0}">
  <ds:schemaRefs>
    <ds:schemaRef ds:uri="http://schemas.microsoft.com/office/2006/metadata/properties"/>
    <ds:schemaRef ds:uri="http://purl.org/dc/dcmitype/"/>
    <ds:schemaRef ds:uri="http://schemas.microsoft.com/office/infopath/2007/PartnerControls"/>
    <ds:schemaRef ds:uri="http://schemas.microsoft.com/office/2006/documentManagement/types"/>
    <ds:schemaRef ds:uri="http://purl.org/dc/terms/"/>
    <ds:schemaRef ds:uri="http://www.w3.org/XML/1998/namespace"/>
    <ds:schemaRef ds:uri="http://purl.org/dc/elements/1.1/"/>
    <ds:schemaRef ds:uri="http://schemas.openxmlformats.org/package/2006/metadata/core-properties"/>
    <ds:schemaRef ds:uri="8d5ee879-813f-4fb9-b7c2-a59846c21aeb"/>
  </ds:schemaRefs>
</ds:datastoreItem>
</file>

<file path=customXml/itemProps3.xml><?xml version="1.0" encoding="utf-8"?>
<ds:datastoreItem xmlns:ds="http://schemas.openxmlformats.org/officeDocument/2006/customXml" ds:itemID="{9F18ABE5-2C97-4413-ACB0-B3080BAFCA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723</TotalTime>
  <Words>738</Words>
  <Application>Microsoft Office PowerPoint</Application>
  <PresentationFormat>On-screen Show (4:3)</PresentationFormat>
  <Paragraphs>42</Paragraphs>
  <Slides>7</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7</vt:i4>
      </vt:variant>
    </vt:vector>
  </HeadingPairs>
  <TitlesOfParts>
    <vt:vector size="12" baseType="lpstr">
      <vt:lpstr>Arial</vt:lpstr>
      <vt:lpstr>Calibri</vt:lpstr>
      <vt:lpstr>Cover Slide</vt:lpstr>
      <vt:lpstr>Horizontal Theme</vt:lpstr>
      <vt:lpstr>Vertical Theme</vt:lpstr>
      <vt:lpstr>PowerPoint Presentation</vt:lpstr>
      <vt:lpstr>Introduction</vt:lpstr>
      <vt:lpstr>Updated Mu and Sigma with Increased History</vt:lpstr>
      <vt:lpstr>Change in Curve Fit from “VOLL-250” to “VOLL”</vt:lpstr>
      <vt:lpstr>Replacing “VOLL-min(System Lambda,250)” with “VOLL” within the historical analysis</vt:lpstr>
      <vt:lpstr>Comparison to HEN’s Proposal</vt:lpstr>
      <vt:lpstr>Conclusions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Maggio, Dave</cp:lastModifiedBy>
  <cp:revision>36</cp:revision>
  <cp:lastPrinted>2025-02-18T15:37:22Z</cp:lastPrinted>
  <dcterms:created xsi:type="dcterms:W3CDTF">2016-01-21T15:20:31Z</dcterms:created>
  <dcterms:modified xsi:type="dcterms:W3CDTF">2025-02-18T16:33:42Z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0x0101006D0999AAC16EAB41985F08B9B30BD6F8</vt:lpwstr>
  </property>
  <property fmtid="{D5CDD505-2E9C-101B-9397-08002B2CF9AE}" pid="3" name="MSIP_Label_7084cbda-52b8-46fb-a7b7-cb5bd465ed85_Enabled">
    <vt:lpwstr>true</vt:lpwstr>
  </property>
  <property fmtid="{D5CDD505-2E9C-101B-9397-08002B2CF9AE}" pid="4" name="MSIP_Label_7084cbda-52b8-46fb-a7b7-cb5bd465ed85_SetDate">
    <vt:lpwstr>2023-04-04T20:11:24Z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2ffd7455-2a10-4c42-ab9a-33fe7556bcb5</vt:lpwstr>
  </property>
  <property fmtid="{D5CDD505-2E9C-101B-9397-08002B2CF9AE}" pid="9" name="MSIP_Label_7084cbda-52b8-46fb-a7b7-cb5bd465ed85_ContentBits">
    <vt:lpwstr>0</vt:lpwstr>
  </property>
</Properties>
</file>