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6"/>
  </p:notesMasterIdLst>
  <p:handoutMasterIdLst>
    <p:handoutMasterId r:id="rId17"/>
  </p:handoutMasterIdLst>
  <p:sldIdLst>
    <p:sldId id="260" r:id="rId6"/>
    <p:sldId id="2066" r:id="rId7"/>
    <p:sldId id="2068" r:id="rId8"/>
    <p:sldId id="2072" r:id="rId9"/>
    <p:sldId id="270" r:id="rId10"/>
    <p:sldId id="2070" r:id="rId11"/>
    <p:sldId id="2071" r:id="rId12"/>
    <p:sldId id="271" r:id="rId13"/>
    <p:sldId id="2069" r:id="rId14"/>
    <p:sldId id="2073"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A5BF4A-79CF-094C-5A49-8F5E49E493A8}" name="Schmall, John" initials="SJ" userId="S::John.Schmall@ercot.com::f98f7ff2-2efd-46b1-a0be-6e7428f04ce8" providerId="AD"/>
  <p188:author id="{84C9427A-B958-B9D6-C0A7-62F326A55F14}" name="Devadhas Mohanadhas, Thinesh" initials="DMT" userId="S::Thinesh.DevadhasMohanadhas@ercot.com::2f0ed357-6932-4a1b-b030-bd45cae3e55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80" autoAdjust="0"/>
    <p:restoredTop sz="93970" autoAdjust="0"/>
  </p:normalViewPr>
  <p:slideViewPr>
    <p:cSldViewPr showGuides="1">
      <p:cViewPr varScale="1">
        <p:scale>
          <a:sx n="104" d="100"/>
          <a:sy n="104" d="100"/>
        </p:scale>
        <p:origin x="1182" y="102"/>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2/13/2025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2/13/2025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429221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1501679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084266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041415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0328087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capitol.texas.gov/tlodocs/88R/billtext/pdf/HB03390F.pdf#navpanes=0" TargetMode="External"/><Relationship Id="rId7" Type="http://schemas.openxmlformats.org/officeDocument/2006/relationships/hyperlink" Target="https://www.nerc.com/pa/Documents/DER_Quick%20Reference%20Guide.pdf"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https://www.ercot.com/calendar/04162020-RTF-Meeting-by-WebEx" TargetMode="External"/><Relationship Id="rId5" Type="http://schemas.openxmlformats.org/officeDocument/2006/relationships/hyperlink" Target="https://www.ercot.com/calendar/03302021-Unregistered-DG-Workshop-I" TargetMode="External"/><Relationship Id="rId4" Type="http://schemas.openxmlformats.org/officeDocument/2006/relationships/hyperlink" Target="https://www.ercot.com/calendar/06152023-Unregistered-DG-Workshop-II"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953000" y="2105561"/>
            <a:ext cx="7086600" cy="3016210"/>
          </a:xfrm>
          <a:prstGeom prst="rect">
            <a:avLst/>
          </a:prstGeom>
          <a:noFill/>
        </p:spPr>
        <p:txBody>
          <a:bodyPr wrap="square" rtlCol="0">
            <a:spAutoFit/>
          </a:bodyPr>
          <a:lstStyle/>
          <a:p>
            <a:r>
              <a:rPr lang="en-US" sz="3200" b="1" dirty="0">
                <a:solidFill>
                  <a:schemeClr val="tx2"/>
                </a:solidFill>
              </a:rPr>
              <a:t>NPRR1265 Unregistered Distributed Generator</a:t>
            </a:r>
            <a:endParaRPr lang="en-US" dirty="0">
              <a:solidFill>
                <a:schemeClr val="tx2"/>
              </a:solidFill>
            </a:endParaRPr>
          </a:p>
          <a:p>
            <a:endParaRPr lang="en-US" dirty="0">
              <a:solidFill>
                <a:schemeClr val="tx2"/>
              </a:solidFill>
            </a:endParaRPr>
          </a:p>
          <a:p>
            <a:r>
              <a:rPr lang="en-US" i="1" dirty="0">
                <a:solidFill>
                  <a:schemeClr val="tx2"/>
                </a:solidFill>
              </a:rPr>
              <a:t>Bill Blevins / Thinesh Devadhas Mohanadhas</a:t>
            </a:r>
          </a:p>
          <a:p>
            <a:r>
              <a:rPr lang="en-US" i="1" dirty="0">
                <a:solidFill>
                  <a:schemeClr val="tx2"/>
                </a:solidFill>
              </a:rPr>
              <a:t>ERCOT </a:t>
            </a:r>
          </a:p>
          <a:p>
            <a:endParaRPr lang="en-US" i="1" dirty="0">
              <a:solidFill>
                <a:schemeClr val="tx2"/>
              </a:solidFill>
            </a:endParaRPr>
          </a:p>
          <a:p>
            <a:r>
              <a:rPr lang="en-US" i="1" dirty="0">
                <a:solidFill>
                  <a:schemeClr val="tx2"/>
                </a:solidFill>
              </a:rPr>
              <a:t>NDSWG </a:t>
            </a:r>
          </a:p>
          <a:p>
            <a:endParaRPr lang="en-US" i="1" dirty="0">
              <a:solidFill>
                <a:schemeClr val="tx2"/>
              </a:solidFill>
            </a:endParaRPr>
          </a:p>
          <a:p>
            <a:r>
              <a:rPr lang="en-US" i="1" dirty="0">
                <a:solidFill>
                  <a:schemeClr val="tx2"/>
                </a:solidFill>
              </a:rPr>
              <a:t>02/18/2025</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3011C-F7B7-E42C-3DC7-6A0D213CD5FF}"/>
              </a:ext>
            </a:extLst>
          </p:cNvPr>
          <p:cNvSpPr>
            <a:spLocks noGrp="1"/>
          </p:cNvSpPr>
          <p:nvPr>
            <p:ph type="title"/>
          </p:nvPr>
        </p:nvSpPr>
        <p:spPr/>
        <p:txBody>
          <a:bodyPr/>
          <a:lstStyle/>
          <a:p>
            <a:r>
              <a:rPr lang="en-US" dirty="0"/>
              <a:t>Use Cases for Operations 	</a:t>
            </a:r>
          </a:p>
        </p:txBody>
      </p:sp>
      <p:sp>
        <p:nvSpPr>
          <p:cNvPr id="3" name="Content Placeholder 2">
            <a:extLst>
              <a:ext uri="{FF2B5EF4-FFF2-40B4-BE49-F238E27FC236}">
                <a16:creationId xmlns:a16="http://schemas.microsoft.com/office/drawing/2014/main" id="{4EC41AE5-F32A-6504-F19F-487D9F81A566}"/>
              </a:ext>
            </a:extLst>
          </p:cNvPr>
          <p:cNvSpPr>
            <a:spLocks noGrp="1"/>
          </p:cNvSpPr>
          <p:nvPr>
            <p:ph idx="1"/>
          </p:nvPr>
        </p:nvSpPr>
        <p:spPr/>
        <p:txBody>
          <a:bodyPr/>
          <a:lstStyle/>
          <a:p>
            <a:r>
              <a:rPr lang="en-US" dirty="0"/>
              <a:t>Load Forecasting</a:t>
            </a:r>
          </a:p>
          <a:p>
            <a:pPr lvl="1"/>
            <a:r>
              <a:rPr lang="en-US" dirty="0"/>
              <a:t>Better understanding in areas with large amounts of solar how the load is impacted due to the UDG for that area.</a:t>
            </a:r>
          </a:p>
          <a:p>
            <a:r>
              <a:rPr lang="en-US" dirty="0"/>
              <a:t>Situational Awareness</a:t>
            </a:r>
          </a:p>
          <a:p>
            <a:pPr lvl="1"/>
            <a:r>
              <a:rPr lang="en-US" dirty="0"/>
              <a:t>Determine impacts to other DG types </a:t>
            </a:r>
          </a:p>
          <a:p>
            <a:pPr lvl="1"/>
            <a:r>
              <a:rPr lang="en-US" dirty="0"/>
              <a:t>Visibility into high penetration of load points with potential to back flow into Network </a:t>
            </a:r>
          </a:p>
        </p:txBody>
      </p:sp>
      <p:sp>
        <p:nvSpPr>
          <p:cNvPr id="4" name="Slide Number Placeholder 3">
            <a:extLst>
              <a:ext uri="{FF2B5EF4-FFF2-40B4-BE49-F238E27FC236}">
                <a16:creationId xmlns:a16="http://schemas.microsoft.com/office/drawing/2014/main" id="{57D023B4-46EE-915C-6E85-725F9C2403DC}"/>
              </a:ext>
            </a:extLst>
          </p:cNvPr>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1341123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70A6-7A3E-6088-7286-CD0666D079D8}"/>
              </a:ext>
            </a:extLst>
          </p:cNvPr>
          <p:cNvSpPr>
            <a:spLocks noGrp="1"/>
          </p:cNvSpPr>
          <p:nvPr>
            <p:ph type="title"/>
          </p:nvPr>
        </p:nvSpPr>
        <p:spPr/>
        <p:txBody>
          <a:bodyPr/>
          <a:lstStyle/>
          <a:p>
            <a:r>
              <a:rPr lang="en-US" dirty="0"/>
              <a:t>Background</a:t>
            </a:r>
          </a:p>
        </p:txBody>
      </p:sp>
      <p:sp>
        <p:nvSpPr>
          <p:cNvPr id="3" name="Slide Number Placeholder 2">
            <a:extLst>
              <a:ext uri="{FF2B5EF4-FFF2-40B4-BE49-F238E27FC236}">
                <a16:creationId xmlns:a16="http://schemas.microsoft.com/office/drawing/2014/main" id="{5C25F527-F35C-89E3-7829-278FF0E9F8B8}"/>
              </a:ext>
            </a:extLst>
          </p:cNvPr>
          <p:cNvSpPr>
            <a:spLocks noGrp="1"/>
          </p:cNvSpPr>
          <p:nvPr>
            <p:ph type="sldNum" sz="quarter" idx="4"/>
          </p:nvPr>
        </p:nvSpPr>
        <p:spPr/>
        <p:txBody>
          <a:bodyPr/>
          <a:lstStyle/>
          <a:p>
            <a:fld id="{1D93BD3E-1E9A-4970-A6F7-E7AC52762E0C}" type="slidenum">
              <a:rPr lang="en-US" smtClean="0"/>
              <a:pPr/>
              <a:t>2</a:t>
            </a:fld>
            <a:endParaRPr lang="en-US" dirty="0"/>
          </a:p>
        </p:txBody>
      </p:sp>
      <p:sp>
        <p:nvSpPr>
          <p:cNvPr id="7" name="TextBox 6">
            <a:extLst>
              <a:ext uri="{FF2B5EF4-FFF2-40B4-BE49-F238E27FC236}">
                <a16:creationId xmlns:a16="http://schemas.microsoft.com/office/drawing/2014/main" id="{6747CA3C-EB16-4D81-FF12-C2827859A43B}"/>
              </a:ext>
            </a:extLst>
          </p:cNvPr>
          <p:cNvSpPr txBox="1"/>
          <p:nvPr/>
        </p:nvSpPr>
        <p:spPr>
          <a:xfrm>
            <a:off x="228600" y="849746"/>
            <a:ext cx="11797578" cy="5016758"/>
          </a:xfrm>
          <a:prstGeom prst="rect">
            <a:avLst/>
          </a:prstGeom>
          <a:noFill/>
        </p:spPr>
        <p:txBody>
          <a:bodyPr wrap="square">
            <a:spAutoFit/>
          </a:bodyPr>
          <a:lstStyle/>
          <a:p>
            <a:pPr marL="285750" indent="-285750" algn="just">
              <a:buFont typeface="Arial" panose="020B0604020202020204" pitchFamily="34" charset="0"/>
              <a:buChar char="•"/>
            </a:pPr>
            <a:r>
              <a:rPr lang="en-US" sz="1600" u="sng" dirty="0">
                <a:solidFill>
                  <a:srgbClr val="0563C1"/>
                </a:solidFill>
                <a:ea typeface="Calibri" panose="020F0502020204030204" pitchFamily="34" charset="0"/>
                <a:hlinkClick r:id="rId3"/>
              </a:rPr>
              <a:t>HB 3390</a:t>
            </a:r>
            <a:r>
              <a:rPr lang="en-US" sz="1600" u="sng" dirty="0">
                <a:solidFill>
                  <a:srgbClr val="0563C1"/>
                </a:solidFill>
                <a:ea typeface="Calibri" panose="020F0502020204030204" pitchFamily="34" charset="0"/>
              </a:rPr>
              <a:t> </a:t>
            </a:r>
            <a:r>
              <a:rPr lang="en-US" sz="1600" dirty="0">
                <a:ea typeface="Calibri" panose="020F0502020204030204" pitchFamily="34" charset="0"/>
              </a:rPr>
              <a:t>– PURA Section 39.9165.  DISTRIBUTED GENERATION FACILITY REPORTING: HB3390, which passed on June 2, 2023, helped to clarify reporting responsibilities of distributed generation. HB 3390 introduced language </a:t>
            </a:r>
            <a:r>
              <a:rPr lang="en-US" sz="1600" kern="0" dirty="0">
                <a:effectLst/>
                <a:ea typeface="Times New Roman" panose="02020603050405020304" pitchFamily="18" charset="0"/>
                <a:cs typeface="Times New Roman" panose="02020603050405020304" pitchFamily="18" charset="0"/>
              </a:rPr>
              <a:t>that authorizes ERCOT to require owners or operators of Distributed Generation to provide information to their respective TDSPs that ERCOT determines necessary for maintaining system reliability. Additionally, HB 3390 authorizes ERCOT to require TDSPs to report to ERCOT, in aggregate by delivery port, the reported information regarding Distributed Generation. </a:t>
            </a:r>
          </a:p>
          <a:p>
            <a:pPr marL="285750" indent="-285750" algn="just">
              <a:buFont typeface="Arial" panose="020B0604020202020204" pitchFamily="34" charset="0"/>
              <a:buChar char="•"/>
            </a:pPr>
            <a:r>
              <a:rPr lang="en-US" sz="1600" dirty="0">
                <a:ea typeface="Calibri" panose="020F0502020204030204" pitchFamily="34" charset="0"/>
                <a:hlinkClick r:id="rId4"/>
              </a:rPr>
              <a:t>Unregistered DG (UDG) Workshops </a:t>
            </a:r>
            <a:r>
              <a:rPr lang="en-US" sz="1600" dirty="0">
                <a:ea typeface="Calibri" panose="020F0502020204030204" pitchFamily="34" charset="0"/>
              </a:rPr>
              <a:t>: To communicate and update ERCOT goals for Unregistered Distributed Generation (UDG) data collection. ERCOT wants to avoid the planning and operational impacts from lack of information about the remaining DG growth – Data collection and Planning Requirements. Also align with NERC SPIDERWG for DG.</a:t>
            </a:r>
          </a:p>
          <a:p>
            <a:pPr marL="742950" lvl="1" indent="-285750" algn="just">
              <a:buFont typeface="Arial" panose="020B0604020202020204" pitchFamily="34" charset="0"/>
              <a:buChar char="•"/>
            </a:pPr>
            <a:r>
              <a:rPr lang="en-US" sz="1600" dirty="0">
                <a:ea typeface="Calibri" panose="020F0502020204030204" pitchFamily="34" charset="0"/>
                <a:hlinkClick r:id="rId5"/>
              </a:rPr>
              <a:t>https://www.ercot.com/calendar/03302021-Unregistered-DG-Workshop-I</a:t>
            </a:r>
            <a:endParaRPr lang="en-US" sz="1600" dirty="0">
              <a:ea typeface="Calibri" panose="020F0502020204030204" pitchFamily="34" charset="0"/>
            </a:endParaRPr>
          </a:p>
          <a:p>
            <a:pPr marL="742950" lvl="1" indent="-285750" algn="just">
              <a:buFont typeface="Arial" panose="020B0604020202020204" pitchFamily="34" charset="0"/>
              <a:buChar char="•"/>
            </a:pPr>
            <a:r>
              <a:rPr lang="en-US" sz="1600" dirty="0">
                <a:ea typeface="Calibri" panose="020F0502020204030204" pitchFamily="34" charset="0"/>
                <a:hlinkClick r:id="rId4"/>
              </a:rPr>
              <a:t>https://www.ercot.com/calendar/06152023-Unregistered-DG-Workshop-II</a:t>
            </a:r>
            <a:endParaRPr lang="en-US" sz="1600" dirty="0">
              <a:ea typeface="Calibri" panose="020F0502020204030204" pitchFamily="34" charset="0"/>
            </a:endParaRPr>
          </a:p>
          <a:p>
            <a:pPr marL="285750" indent="-285750" algn="just">
              <a:buFont typeface="Arial" panose="020B0604020202020204" pitchFamily="34" charset="0"/>
              <a:buChar char="•"/>
            </a:pPr>
            <a:r>
              <a:rPr lang="en-US" sz="1600" dirty="0">
                <a:ea typeface="Calibri" panose="020F0502020204030204" pitchFamily="34" charset="0"/>
              </a:rPr>
              <a:t>The Resource Definition Task Force (</a:t>
            </a:r>
            <a:r>
              <a:rPr lang="en-US" sz="1600" dirty="0">
                <a:ea typeface="Calibri" panose="020F0502020204030204" pitchFamily="34" charset="0"/>
                <a:hlinkClick r:id="rId6"/>
              </a:rPr>
              <a:t>RTF</a:t>
            </a:r>
            <a:r>
              <a:rPr lang="en-US" sz="1600" dirty="0">
                <a:ea typeface="Calibri" panose="020F0502020204030204" pitchFamily="34" charset="0"/>
              </a:rPr>
              <a:t>): This NPRR incorporates the Resource Definition Task Force’s (RTF’s) RTF-5 defined term “Unregistered Distributed Generator (UDG)” to clarify the appropriate use of DG or subtype of DG throughout the Protocols and meets the RTF’s objectives to “identify problematic terms” in the Protocols and “improv[e] the current structure and terms where practical.”</a:t>
            </a:r>
          </a:p>
          <a:p>
            <a:pPr marL="285750" indent="-285750">
              <a:buFont typeface="Arial" panose="020B0604020202020204" pitchFamily="34" charset="0"/>
              <a:buChar char="•"/>
            </a:pPr>
            <a:r>
              <a:rPr lang="en-US" sz="1600" dirty="0">
                <a:ea typeface="Calibri" panose="020F0502020204030204" pitchFamily="34" charset="0"/>
              </a:rPr>
              <a:t>Appropriate representation of DER in planning and operational assessments is recommended by NERC through numerous published reliability guidelines and other technical documents.  Additionally, there is ongoing work to incorporate DER into reliability standards as necessary, including work related to FERC Order No. 901.</a:t>
            </a:r>
          </a:p>
          <a:p>
            <a:pPr marL="800100" lvl="1" indent="-342900" algn="just">
              <a:buFont typeface="Arial" panose="020B0604020202020204" pitchFamily="34" charset="0"/>
              <a:buChar char="•"/>
            </a:pPr>
            <a:r>
              <a:rPr lang="en-US" sz="1600" dirty="0">
                <a:ea typeface="Calibri" panose="020F0502020204030204" pitchFamily="34" charset="0"/>
                <a:hlinkClick r:id="rId7"/>
              </a:rPr>
              <a:t>https://www.nerc.com/pa/Documents/DER_Quick%20Reference%20Guide.pdf</a:t>
            </a:r>
            <a:endParaRPr lang="en-US" sz="1600" dirty="0">
              <a:ea typeface="Calibri" panose="020F0502020204030204" pitchFamily="34" charset="0"/>
            </a:endParaRPr>
          </a:p>
          <a:p>
            <a:pPr marL="342900" indent="-342900" algn="just">
              <a:buFont typeface="Arial" panose="020B0604020202020204" pitchFamily="34" charset="0"/>
              <a:buChar char="•"/>
            </a:pPr>
            <a:endParaRPr lang="en-US" sz="1600" dirty="0">
              <a:ea typeface="Calibri" panose="020F0502020204030204" pitchFamily="34" charset="0"/>
            </a:endParaRPr>
          </a:p>
          <a:p>
            <a:pPr marL="342900" indent="-342900" algn="just">
              <a:buFont typeface="Arial" panose="020B0604020202020204" pitchFamily="34" charset="0"/>
              <a:buChar char="•"/>
            </a:pPr>
            <a:endParaRPr lang="en-US" sz="1600" dirty="0">
              <a:ea typeface="Calibri" panose="020F0502020204030204" pitchFamily="34" charset="0"/>
            </a:endParaRPr>
          </a:p>
        </p:txBody>
      </p:sp>
    </p:spTree>
    <p:extLst>
      <p:ext uri="{BB962C8B-B14F-4D97-AF65-F5344CB8AC3E}">
        <p14:creationId xmlns:p14="http://schemas.microsoft.com/office/powerpoint/2010/main" val="3897626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5" name="Title 4"/>
          <p:cNvSpPr>
            <a:spLocks noGrp="1"/>
          </p:cNvSpPr>
          <p:nvPr>
            <p:ph type="title"/>
          </p:nvPr>
        </p:nvSpPr>
        <p:spPr/>
        <p:txBody>
          <a:bodyPr/>
          <a:lstStyle/>
          <a:p>
            <a:r>
              <a:rPr lang="en-US" sz="2400" dirty="0"/>
              <a:t>UDG Data Update Process</a:t>
            </a:r>
            <a:endParaRPr lang="en-US" dirty="0">
              <a:solidFill>
                <a:srgbClr val="FF0000"/>
              </a:solidFill>
            </a:endParaRPr>
          </a:p>
        </p:txBody>
      </p:sp>
      <p:sp>
        <p:nvSpPr>
          <p:cNvPr id="6" name="Content Placeholder 5"/>
          <p:cNvSpPr>
            <a:spLocks noGrp="1"/>
          </p:cNvSpPr>
          <p:nvPr>
            <p:ph idx="1"/>
          </p:nvPr>
        </p:nvSpPr>
        <p:spPr>
          <a:xfrm>
            <a:off x="152400" y="685800"/>
            <a:ext cx="11938000" cy="896153"/>
          </a:xfrm>
        </p:spPr>
        <p:txBody>
          <a:bodyPr/>
          <a:lstStyle/>
          <a:p>
            <a:pPr marL="0" indent="0" algn="ctr">
              <a:buNone/>
            </a:pPr>
            <a:r>
              <a:rPr lang="en-US" sz="2400" dirty="0"/>
              <a:t>ERCOT will facilitate a yearly process to request, collect, and incorporate updates to UDG information into the model</a:t>
            </a:r>
          </a:p>
        </p:txBody>
      </p:sp>
      <p:sp>
        <p:nvSpPr>
          <p:cNvPr id="7" name="TextBox 6">
            <a:extLst>
              <a:ext uri="{FF2B5EF4-FFF2-40B4-BE49-F238E27FC236}">
                <a16:creationId xmlns:a16="http://schemas.microsoft.com/office/drawing/2014/main" id="{C96F5F8B-B86D-0E41-FA19-C819F5802B2D}"/>
              </a:ext>
            </a:extLst>
          </p:cNvPr>
          <p:cNvSpPr txBox="1"/>
          <p:nvPr/>
        </p:nvSpPr>
        <p:spPr>
          <a:xfrm>
            <a:off x="169985" y="3548325"/>
            <a:ext cx="3004040" cy="830997"/>
          </a:xfrm>
          <a:prstGeom prst="rect">
            <a:avLst/>
          </a:prstGeom>
          <a:noFill/>
        </p:spPr>
        <p:txBody>
          <a:bodyPr wrap="square" rtlCol="0">
            <a:spAutoFit/>
          </a:bodyPr>
          <a:lstStyle/>
          <a:p>
            <a:pPr algn="ctr"/>
            <a:r>
              <a:rPr lang="en-US" sz="1600" dirty="0">
                <a:solidFill>
                  <a:schemeClr val="accent2"/>
                </a:solidFill>
              </a:rPr>
              <a:t>TSP-specific pre-populated files will be generated containing all associated loads</a:t>
            </a:r>
          </a:p>
        </p:txBody>
      </p:sp>
      <p:sp>
        <p:nvSpPr>
          <p:cNvPr id="8" name="TextBox 7">
            <a:extLst>
              <a:ext uri="{FF2B5EF4-FFF2-40B4-BE49-F238E27FC236}">
                <a16:creationId xmlns:a16="http://schemas.microsoft.com/office/drawing/2014/main" id="{2F8FC141-4DE2-E043-4782-4EC0349665C2}"/>
              </a:ext>
            </a:extLst>
          </p:cNvPr>
          <p:cNvSpPr txBox="1"/>
          <p:nvPr/>
        </p:nvSpPr>
        <p:spPr>
          <a:xfrm>
            <a:off x="381000" y="5264324"/>
            <a:ext cx="2679700" cy="584775"/>
          </a:xfrm>
          <a:prstGeom prst="rect">
            <a:avLst/>
          </a:prstGeom>
          <a:noFill/>
        </p:spPr>
        <p:txBody>
          <a:bodyPr wrap="square" rtlCol="0">
            <a:spAutoFit/>
          </a:bodyPr>
          <a:lstStyle/>
          <a:p>
            <a:pPr algn="ctr"/>
            <a:r>
              <a:rPr lang="en-US" sz="1600" dirty="0">
                <a:solidFill>
                  <a:schemeClr val="accent2"/>
                </a:solidFill>
              </a:rPr>
              <a:t>A single file will be provided to each TSP via the MIS</a:t>
            </a:r>
          </a:p>
        </p:txBody>
      </p:sp>
      <p:sp>
        <p:nvSpPr>
          <p:cNvPr id="9" name="TextBox 8">
            <a:extLst>
              <a:ext uri="{FF2B5EF4-FFF2-40B4-BE49-F238E27FC236}">
                <a16:creationId xmlns:a16="http://schemas.microsoft.com/office/drawing/2014/main" id="{D0F2C746-1969-6CE3-698F-54669620921D}"/>
              </a:ext>
            </a:extLst>
          </p:cNvPr>
          <p:cNvSpPr txBox="1"/>
          <p:nvPr/>
        </p:nvSpPr>
        <p:spPr>
          <a:xfrm>
            <a:off x="9475175" y="2420595"/>
            <a:ext cx="2705101" cy="584775"/>
          </a:xfrm>
          <a:prstGeom prst="rect">
            <a:avLst/>
          </a:prstGeom>
          <a:noFill/>
        </p:spPr>
        <p:txBody>
          <a:bodyPr wrap="square" rtlCol="0">
            <a:spAutoFit/>
          </a:bodyPr>
          <a:lstStyle/>
          <a:p>
            <a:pPr algn="ctr"/>
            <a:r>
              <a:rPr lang="en-US" sz="1600" dirty="0">
                <a:solidFill>
                  <a:schemeClr val="accent2"/>
                </a:solidFill>
              </a:rPr>
              <a:t>An updated worksheet will be submitted to ERCOT</a:t>
            </a:r>
          </a:p>
        </p:txBody>
      </p:sp>
      <p:sp>
        <p:nvSpPr>
          <p:cNvPr id="10" name="TextBox 9">
            <a:extLst>
              <a:ext uri="{FF2B5EF4-FFF2-40B4-BE49-F238E27FC236}">
                <a16:creationId xmlns:a16="http://schemas.microsoft.com/office/drawing/2014/main" id="{012C4F3F-E627-485C-382F-A2E4DD7FCCC2}"/>
              </a:ext>
            </a:extLst>
          </p:cNvPr>
          <p:cNvSpPr txBox="1"/>
          <p:nvPr/>
        </p:nvSpPr>
        <p:spPr>
          <a:xfrm>
            <a:off x="9448800" y="5141212"/>
            <a:ext cx="2743200" cy="830997"/>
          </a:xfrm>
          <a:prstGeom prst="rect">
            <a:avLst/>
          </a:prstGeom>
          <a:noFill/>
        </p:spPr>
        <p:txBody>
          <a:bodyPr wrap="square" rtlCol="0">
            <a:spAutoFit/>
          </a:bodyPr>
          <a:lstStyle/>
          <a:p>
            <a:pPr algn="ctr"/>
            <a:r>
              <a:rPr lang="en-US" sz="1600" dirty="0">
                <a:solidFill>
                  <a:schemeClr val="accent2"/>
                </a:solidFill>
              </a:rPr>
              <a:t>Via internal processes the TSP will update the UDG data within the spreadsheet</a:t>
            </a:r>
          </a:p>
        </p:txBody>
      </p:sp>
      <p:sp>
        <p:nvSpPr>
          <p:cNvPr id="11" name="TextBox 10">
            <a:extLst>
              <a:ext uri="{FF2B5EF4-FFF2-40B4-BE49-F238E27FC236}">
                <a16:creationId xmlns:a16="http://schemas.microsoft.com/office/drawing/2014/main" id="{1377B21B-8C39-4317-19BF-0439CAE9D7C0}"/>
              </a:ext>
            </a:extLst>
          </p:cNvPr>
          <p:cNvSpPr txBox="1"/>
          <p:nvPr/>
        </p:nvSpPr>
        <p:spPr>
          <a:xfrm>
            <a:off x="-76200" y="3657600"/>
            <a:ext cx="533400" cy="461665"/>
          </a:xfrm>
          <a:prstGeom prst="rect">
            <a:avLst/>
          </a:prstGeom>
          <a:noFill/>
        </p:spPr>
        <p:txBody>
          <a:bodyPr wrap="square" rtlCol="0">
            <a:spAutoFit/>
          </a:bodyPr>
          <a:lstStyle/>
          <a:p>
            <a:r>
              <a:rPr lang="en-US" sz="2400" dirty="0">
                <a:solidFill>
                  <a:schemeClr val="accent2"/>
                </a:solidFill>
              </a:rPr>
              <a:t>1.</a:t>
            </a:r>
          </a:p>
        </p:txBody>
      </p:sp>
      <p:sp>
        <p:nvSpPr>
          <p:cNvPr id="12" name="TextBox 11">
            <a:extLst>
              <a:ext uri="{FF2B5EF4-FFF2-40B4-BE49-F238E27FC236}">
                <a16:creationId xmlns:a16="http://schemas.microsoft.com/office/drawing/2014/main" id="{AB1FF64B-F253-C8D3-150E-EB56B2CEBAF2}"/>
              </a:ext>
            </a:extLst>
          </p:cNvPr>
          <p:cNvSpPr txBox="1"/>
          <p:nvPr/>
        </p:nvSpPr>
        <p:spPr>
          <a:xfrm>
            <a:off x="-12700" y="5325877"/>
            <a:ext cx="533400" cy="461665"/>
          </a:xfrm>
          <a:prstGeom prst="rect">
            <a:avLst/>
          </a:prstGeom>
          <a:noFill/>
        </p:spPr>
        <p:txBody>
          <a:bodyPr wrap="square" rtlCol="0">
            <a:spAutoFit/>
          </a:bodyPr>
          <a:lstStyle/>
          <a:p>
            <a:r>
              <a:rPr lang="en-US" sz="2400" dirty="0">
                <a:solidFill>
                  <a:schemeClr val="accent2"/>
                </a:solidFill>
              </a:rPr>
              <a:t>2.</a:t>
            </a:r>
          </a:p>
        </p:txBody>
      </p:sp>
      <p:sp>
        <p:nvSpPr>
          <p:cNvPr id="13" name="TextBox 12">
            <a:extLst>
              <a:ext uri="{FF2B5EF4-FFF2-40B4-BE49-F238E27FC236}">
                <a16:creationId xmlns:a16="http://schemas.microsoft.com/office/drawing/2014/main" id="{0040F2EB-1A80-8E0D-7427-88B856E0CBF7}"/>
              </a:ext>
            </a:extLst>
          </p:cNvPr>
          <p:cNvSpPr txBox="1"/>
          <p:nvPr/>
        </p:nvSpPr>
        <p:spPr>
          <a:xfrm>
            <a:off x="9194800" y="5325876"/>
            <a:ext cx="533400" cy="461665"/>
          </a:xfrm>
          <a:prstGeom prst="rect">
            <a:avLst/>
          </a:prstGeom>
          <a:noFill/>
        </p:spPr>
        <p:txBody>
          <a:bodyPr wrap="square" rtlCol="0">
            <a:spAutoFit/>
          </a:bodyPr>
          <a:lstStyle/>
          <a:p>
            <a:r>
              <a:rPr lang="en-US" sz="2400" dirty="0">
                <a:solidFill>
                  <a:schemeClr val="accent2"/>
                </a:solidFill>
              </a:rPr>
              <a:t>3.</a:t>
            </a:r>
          </a:p>
        </p:txBody>
      </p:sp>
      <p:sp>
        <p:nvSpPr>
          <p:cNvPr id="14" name="TextBox 13">
            <a:extLst>
              <a:ext uri="{FF2B5EF4-FFF2-40B4-BE49-F238E27FC236}">
                <a16:creationId xmlns:a16="http://schemas.microsoft.com/office/drawing/2014/main" id="{F96714F4-A338-023B-BFAF-651D39FCFD8B}"/>
              </a:ext>
            </a:extLst>
          </p:cNvPr>
          <p:cNvSpPr txBox="1"/>
          <p:nvPr/>
        </p:nvSpPr>
        <p:spPr>
          <a:xfrm>
            <a:off x="9173307" y="2498266"/>
            <a:ext cx="533400" cy="461665"/>
          </a:xfrm>
          <a:prstGeom prst="rect">
            <a:avLst/>
          </a:prstGeom>
          <a:noFill/>
        </p:spPr>
        <p:txBody>
          <a:bodyPr wrap="square" rtlCol="0">
            <a:spAutoFit/>
          </a:bodyPr>
          <a:lstStyle/>
          <a:p>
            <a:r>
              <a:rPr lang="en-US" sz="2400" dirty="0">
                <a:solidFill>
                  <a:schemeClr val="accent2"/>
                </a:solidFill>
              </a:rPr>
              <a:t>4.</a:t>
            </a:r>
          </a:p>
        </p:txBody>
      </p:sp>
      <p:grpSp>
        <p:nvGrpSpPr>
          <p:cNvPr id="2" name="Group 4">
            <a:extLst>
              <a:ext uri="{FF2B5EF4-FFF2-40B4-BE49-F238E27FC236}">
                <a16:creationId xmlns:a16="http://schemas.microsoft.com/office/drawing/2014/main" id="{2B34F478-F834-E40A-E432-B831289FDB69}"/>
              </a:ext>
            </a:extLst>
          </p:cNvPr>
          <p:cNvGrpSpPr>
            <a:grpSpLocks noChangeAspect="1"/>
          </p:cNvGrpSpPr>
          <p:nvPr/>
        </p:nvGrpSpPr>
        <p:grpSpPr bwMode="auto">
          <a:xfrm>
            <a:off x="2997200" y="1582738"/>
            <a:ext cx="6248400" cy="4852987"/>
            <a:chOff x="1888" y="997"/>
            <a:chExt cx="3936" cy="3057"/>
          </a:xfrm>
        </p:grpSpPr>
        <p:sp>
          <p:nvSpPr>
            <p:cNvPr id="15" name="AutoShape 3">
              <a:extLst>
                <a:ext uri="{FF2B5EF4-FFF2-40B4-BE49-F238E27FC236}">
                  <a16:creationId xmlns:a16="http://schemas.microsoft.com/office/drawing/2014/main" id="{9B8EB9B6-E4F2-20F1-5E85-1C627D20F47A}"/>
                </a:ext>
              </a:extLst>
            </p:cNvPr>
            <p:cNvSpPr>
              <a:spLocks noChangeAspect="1" noChangeArrowheads="1" noTextEdit="1"/>
            </p:cNvSpPr>
            <p:nvPr/>
          </p:nvSpPr>
          <p:spPr bwMode="auto">
            <a:xfrm>
              <a:off x="1888" y="997"/>
              <a:ext cx="3936" cy="3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5">
              <a:extLst>
                <a:ext uri="{FF2B5EF4-FFF2-40B4-BE49-F238E27FC236}">
                  <a16:creationId xmlns:a16="http://schemas.microsoft.com/office/drawing/2014/main" id="{8F6ED49A-0F48-AFC5-BB12-197812489E60}"/>
                </a:ext>
              </a:extLst>
            </p:cNvPr>
            <p:cNvSpPr>
              <a:spLocks noChangeArrowheads="1"/>
            </p:cNvSpPr>
            <p:nvPr/>
          </p:nvSpPr>
          <p:spPr bwMode="auto">
            <a:xfrm>
              <a:off x="1944" y="1029"/>
              <a:ext cx="1874" cy="3014"/>
            </a:xfrm>
            <a:prstGeom prst="rect">
              <a:avLst/>
            </a:prstGeom>
            <a:solidFill>
              <a:srgbClr val="DBEEF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Rectangle 6">
              <a:extLst>
                <a:ext uri="{FF2B5EF4-FFF2-40B4-BE49-F238E27FC236}">
                  <a16:creationId xmlns:a16="http://schemas.microsoft.com/office/drawing/2014/main" id="{7BB78B90-52ED-FEBF-B688-07E66F9465CA}"/>
                </a:ext>
              </a:extLst>
            </p:cNvPr>
            <p:cNvSpPr>
              <a:spLocks noChangeArrowheads="1"/>
            </p:cNvSpPr>
            <p:nvPr/>
          </p:nvSpPr>
          <p:spPr bwMode="auto">
            <a:xfrm>
              <a:off x="1944" y="1029"/>
              <a:ext cx="1874" cy="3014"/>
            </a:xfrm>
            <a:prstGeom prst="rect">
              <a:avLst/>
            </a:prstGeom>
            <a:noFill/>
            <a:ln w="15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Rectangle 7">
              <a:extLst>
                <a:ext uri="{FF2B5EF4-FFF2-40B4-BE49-F238E27FC236}">
                  <a16:creationId xmlns:a16="http://schemas.microsoft.com/office/drawing/2014/main" id="{374AD380-2FBA-E790-D181-2EC91B21E717}"/>
                </a:ext>
              </a:extLst>
            </p:cNvPr>
            <p:cNvSpPr>
              <a:spLocks noChangeArrowheads="1"/>
            </p:cNvSpPr>
            <p:nvPr/>
          </p:nvSpPr>
          <p:spPr bwMode="auto">
            <a:xfrm>
              <a:off x="1960" y="1038"/>
              <a:ext cx="99" cy="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Rectangle 8">
              <a:extLst>
                <a:ext uri="{FF2B5EF4-FFF2-40B4-BE49-F238E27FC236}">
                  <a16:creationId xmlns:a16="http://schemas.microsoft.com/office/drawing/2014/main" id="{8DE32D9F-B3D1-D43B-8AF4-614F0749E4AB}"/>
                </a:ext>
              </a:extLst>
            </p:cNvPr>
            <p:cNvSpPr>
              <a:spLocks noChangeArrowheads="1"/>
            </p:cNvSpPr>
            <p:nvPr/>
          </p:nvSpPr>
          <p:spPr bwMode="auto">
            <a:xfrm>
              <a:off x="1989" y="1038"/>
              <a:ext cx="418" cy="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Calibri" panose="020F0502020204030204" pitchFamily="34" charset="0"/>
                </a:rPr>
                <a:t>ERCOT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Rectangle 9">
              <a:extLst>
                <a:ext uri="{FF2B5EF4-FFF2-40B4-BE49-F238E27FC236}">
                  <a16:creationId xmlns:a16="http://schemas.microsoft.com/office/drawing/2014/main" id="{9041C197-20CA-2F57-052F-CD86E9AA9C8B}"/>
                </a:ext>
              </a:extLst>
            </p:cNvPr>
            <p:cNvSpPr>
              <a:spLocks noChangeArrowheads="1"/>
            </p:cNvSpPr>
            <p:nvPr/>
          </p:nvSpPr>
          <p:spPr bwMode="auto">
            <a:xfrm>
              <a:off x="3989" y="1032"/>
              <a:ext cx="1831" cy="3015"/>
            </a:xfrm>
            <a:prstGeom prst="rect">
              <a:avLst/>
            </a:prstGeom>
            <a:solidFill>
              <a:srgbClr val="FCEB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0">
              <a:extLst>
                <a:ext uri="{FF2B5EF4-FFF2-40B4-BE49-F238E27FC236}">
                  <a16:creationId xmlns:a16="http://schemas.microsoft.com/office/drawing/2014/main" id="{83BBBAE0-A525-054C-13C0-3602BA3B142C}"/>
                </a:ext>
              </a:extLst>
            </p:cNvPr>
            <p:cNvSpPr>
              <a:spLocks noChangeArrowheads="1"/>
            </p:cNvSpPr>
            <p:nvPr/>
          </p:nvSpPr>
          <p:spPr bwMode="auto">
            <a:xfrm>
              <a:off x="3989" y="1032"/>
              <a:ext cx="1831" cy="3015"/>
            </a:xfrm>
            <a:prstGeom prst="rect">
              <a:avLst/>
            </a:prstGeom>
            <a:noFill/>
            <a:ln w="158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Rectangle 11">
              <a:extLst>
                <a:ext uri="{FF2B5EF4-FFF2-40B4-BE49-F238E27FC236}">
                  <a16:creationId xmlns:a16="http://schemas.microsoft.com/office/drawing/2014/main" id="{5F8F336D-EE00-F5B1-F8F1-FEFC056D2EEA}"/>
                </a:ext>
              </a:extLst>
            </p:cNvPr>
            <p:cNvSpPr>
              <a:spLocks noChangeArrowheads="1"/>
            </p:cNvSpPr>
            <p:nvPr/>
          </p:nvSpPr>
          <p:spPr bwMode="auto">
            <a:xfrm>
              <a:off x="4005" y="1041"/>
              <a:ext cx="98"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12">
              <a:extLst>
                <a:ext uri="{FF2B5EF4-FFF2-40B4-BE49-F238E27FC236}">
                  <a16:creationId xmlns:a16="http://schemas.microsoft.com/office/drawing/2014/main" id="{A1E262D5-3562-7700-0499-B6A574BB07D0}"/>
                </a:ext>
              </a:extLst>
            </p:cNvPr>
            <p:cNvSpPr>
              <a:spLocks noChangeArrowheads="1"/>
            </p:cNvSpPr>
            <p:nvPr/>
          </p:nvSpPr>
          <p:spPr bwMode="auto">
            <a:xfrm>
              <a:off x="4033" y="1041"/>
              <a:ext cx="155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alibri" panose="020F0502020204030204" pitchFamily="34" charset="0"/>
                </a:rPr>
                <a:t>Transmission Service Provider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Freeform 13">
              <a:extLst>
                <a:ext uri="{FF2B5EF4-FFF2-40B4-BE49-F238E27FC236}">
                  <a16:creationId xmlns:a16="http://schemas.microsoft.com/office/drawing/2014/main" id="{3C0F6F0D-6B5B-2CD3-E9C3-0E0F79F35254}"/>
                </a:ext>
              </a:extLst>
            </p:cNvPr>
            <p:cNvSpPr>
              <a:spLocks noEditPoints="1"/>
            </p:cNvSpPr>
            <p:nvPr/>
          </p:nvSpPr>
          <p:spPr bwMode="auto">
            <a:xfrm>
              <a:off x="3338" y="1393"/>
              <a:ext cx="316" cy="644"/>
            </a:xfrm>
            <a:custGeom>
              <a:avLst/>
              <a:gdLst>
                <a:gd name="T0" fmla="*/ 739 w 977"/>
                <a:gd name="T1" fmla="*/ 247 h 1991"/>
                <a:gd name="T2" fmla="*/ 491 w 977"/>
                <a:gd name="T3" fmla="*/ 0 h 1991"/>
                <a:gd name="T4" fmla="*/ 244 w 977"/>
                <a:gd name="T5" fmla="*/ 247 h 1991"/>
                <a:gd name="T6" fmla="*/ 491 w 977"/>
                <a:gd name="T7" fmla="*/ 495 h 1991"/>
                <a:gd name="T8" fmla="*/ 739 w 977"/>
                <a:gd name="T9" fmla="*/ 247 h 1991"/>
                <a:gd name="T10" fmla="*/ 775 w 977"/>
                <a:gd name="T11" fmla="*/ 562 h 1991"/>
                <a:gd name="T12" fmla="*/ 202 w 977"/>
                <a:gd name="T13" fmla="*/ 562 h 1991"/>
                <a:gd name="T14" fmla="*/ 0 w 977"/>
                <a:gd name="T15" fmla="*/ 763 h 1991"/>
                <a:gd name="T16" fmla="*/ 0 w 977"/>
                <a:gd name="T17" fmla="*/ 1465 h 1991"/>
                <a:gd name="T18" fmla="*/ 157 w 977"/>
                <a:gd name="T19" fmla="*/ 1465 h 1991"/>
                <a:gd name="T20" fmla="*/ 157 w 977"/>
                <a:gd name="T21" fmla="*/ 1057 h 1991"/>
                <a:gd name="T22" fmla="*/ 210 w 977"/>
                <a:gd name="T23" fmla="*/ 1057 h 1991"/>
                <a:gd name="T24" fmla="*/ 210 w 977"/>
                <a:gd name="T25" fmla="*/ 1991 h 1991"/>
                <a:gd name="T26" fmla="*/ 465 w 977"/>
                <a:gd name="T27" fmla="*/ 1991 h 1991"/>
                <a:gd name="T28" fmla="*/ 465 w 977"/>
                <a:gd name="T29" fmla="*/ 1573 h 1991"/>
                <a:gd name="T30" fmla="*/ 491 w 977"/>
                <a:gd name="T31" fmla="*/ 1547 h 1991"/>
                <a:gd name="T32" fmla="*/ 518 w 977"/>
                <a:gd name="T33" fmla="*/ 1573 h 1991"/>
                <a:gd name="T34" fmla="*/ 518 w 977"/>
                <a:gd name="T35" fmla="*/ 1991 h 1991"/>
                <a:gd name="T36" fmla="*/ 788 w 977"/>
                <a:gd name="T37" fmla="*/ 1991 h 1991"/>
                <a:gd name="T38" fmla="*/ 788 w 977"/>
                <a:gd name="T39" fmla="*/ 1055 h 1991"/>
                <a:gd name="T40" fmla="*/ 840 w 977"/>
                <a:gd name="T41" fmla="*/ 1055 h 1991"/>
                <a:gd name="T42" fmla="*/ 840 w 977"/>
                <a:gd name="T43" fmla="*/ 1465 h 1991"/>
                <a:gd name="T44" fmla="*/ 977 w 977"/>
                <a:gd name="T45" fmla="*/ 1465 h 1991"/>
                <a:gd name="T46" fmla="*/ 977 w 977"/>
                <a:gd name="T47" fmla="*/ 763 h 1991"/>
                <a:gd name="T48" fmla="*/ 775 w 977"/>
                <a:gd name="T49" fmla="*/ 562 h 1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77" h="1991">
                  <a:moveTo>
                    <a:pt x="739" y="247"/>
                  </a:moveTo>
                  <a:cubicBezTo>
                    <a:pt x="739" y="111"/>
                    <a:pt x="628" y="0"/>
                    <a:pt x="491" y="0"/>
                  </a:cubicBezTo>
                  <a:cubicBezTo>
                    <a:pt x="355" y="0"/>
                    <a:pt x="244" y="111"/>
                    <a:pt x="244" y="247"/>
                  </a:cubicBezTo>
                  <a:cubicBezTo>
                    <a:pt x="244" y="384"/>
                    <a:pt x="355" y="495"/>
                    <a:pt x="491" y="495"/>
                  </a:cubicBezTo>
                  <a:cubicBezTo>
                    <a:pt x="628" y="495"/>
                    <a:pt x="739" y="384"/>
                    <a:pt x="739" y="247"/>
                  </a:cubicBezTo>
                  <a:close/>
                  <a:moveTo>
                    <a:pt x="775" y="562"/>
                  </a:moveTo>
                  <a:lnTo>
                    <a:pt x="202" y="562"/>
                  </a:lnTo>
                  <a:cubicBezTo>
                    <a:pt x="91" y="562"/>
                    <a:pt x="0" y="652"/>
                    <a:pt x="0" y="763"/>
                  </a:cubicBezTo>
                  <a:lnTo>
                    <a:pt x="0" y="1465"/>
                  </a:lnTo>
                  <a:lnTo>
                    <a:pt x="157" y="1465"/>
                  </a:lnTo>
                  <a:lnTo>
                    <a:pt x="157" y="1057"/>
                  </a:lnTo>
                  <a:lnTo>
                    <a:pt x="210" y="1057"/>
                  </a:lnTo>
                  <a:lnTo>
                    <a:pt x="210" y="1991"/>
                  </a:lnTo>
                  <a:lnTo>
                    <a:pt x="465" y="1991"/>
                  </a:lnTo>
                  <a:lnTo>
                    <a:pt x="465" y="1573"/>
                  </a:lnTo>
                  <a:cubicBezTo>
                    <a:pt x="465" y="1559"/>
                    <a:pt x="477" y="1547"/>
                    <a:pt x="491" y="1547"/>
                  </a:cubicBezTo>
                  <a:cubicBezTo>
                    <a:pt x="506" y="1547"/>
                    <a:pt x="518" y="1559"/>
                    <a:pt x="518" y="1573"/>
                  </a:cubicBezTo>
                  <a:lnTo>
                    <a:pt x="518" y="1991"/>
                  </a:lnTo>
                  <a:lnTo>
                    <a:pt x="788" y="1991"/>
                  </a:lnTo>
                  <a:lnTo>
                    <a:pt x="788" y="1055"/>
                  </a:lnTo>
                  <a:lnTo>
                    <a:pt x="840" y="1055"/>
                  </a:lnTo>
                  <a:lnTo>
                    <a:pt x="840" y="1465"/>
                  </a:lnTo>
                  <a:lnTo>
                    <a:pt x="977" y="1465"/>
                  </a:lnTo>
                  <a:lnTo>
                    <a:pt x="977" y="763"/>
                  </a:lnTo>
                  <a:cubicBezTo>
                    <a:pt x="977" y="652"/>
                    <a:pt x="886" y="562"/>
                    <a:pt x="775" y="562"/>
                  </a:cubicBezTo>
                  <a:close/>
                </a:path>
              </a:pathLst>
            </a:custGeom>
            <a:solidFill>
              <a:srgbClr val="00AEC7"/>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14">
              <a:extLst>
                <a:ext uri="{FF2B5EF4-FFF2-40B4-BE49-F238E27FC236}">
                  <a16:creationId xmlns:a16="http://schemas.microsoft.com/office/drawing/2014/main" id="{6A717D98-9258-11DF-0C9D-2CE4A435CDE6}"/>
                </a:ext>
              </a:extLst>
            </p:cNvPr>
            <p:cNvSpPr>
              <a:spLocks noEditPoints="1"/>
            </p:cNvSpPr>
            <p:nvPr/>
          </p:nvSpPr>
          <p:spPr bwMode="auto">
            <a:xfrm>
              <a:off x="3338" y="1393"/>
              <a:ext cx="316" cy="644"/>
            </a:xfrm>
            <a:custGeom>
              <a:avLst/>
              <a:gdLst>
                <a:gd name="T0" fmla="*/ 739 w 977"/>
                <a:gd name="T1" fmla="*/ 247 h 1991"/>
                <a:gd name="T2" fmla="*/ 491 w 977"/>
                <a:gd name="T3" fmla="*/ 0 h 1991"/>
                <a:gd name="T4" fmla="*/ 244 w 977"/>
                <a:gd name="T5" fmla="*/ 247 h 1991"/>
                <a:gd name="T6" fmla="*/ 491 w 977"/>
                <a:gd name="T7" fmla="*/ 495 h 1991"/>
                <a:gd name="T8" fmla="*/ 739 w 977"/>
                <a:gd name="T9" fmla="*/ 247 h 1991"/>
                <a:gd name="T10" fmla="*/ 775 w 977"/>
                <a:gd name="T11" fmla="*/ 562 h 1991"/>
                <a:gd name="T12" fmla="*/ 202 w 977"/>
                <a:gd name="T13" fmla="*/ 562 h 1991"/>
                <a:gd name="T14" fmla="*/ 0 w 977"/>
                <a:gd name="T15" fmla="*/ 763 h 1991"/>
                <a:gd name="T16" fmla="*/ 0 w 977"/>
                <a:gd name="T17" fmla="*/ 1465 h 1991"/>
                <a:gd name="T18" fmla="*/ 157 w 977"/>
                <a:gd name="T19" fmla="*/ 1465 h 1991"/>
                <a:gd name="T20" fmla="*/ 157 w 977"/>
                <a:gd name="T21" fmla="*/ 1057 h 1991"/>
                <a:gd name="T22" fmla="*/ 210 w 977"/>
                <a:gd name="T23" fmla="*/ 1057 h 1991"/>
                <a:gd name="T24" fmla="*/ 210 w 977"/>
                <a:gd name="T25" fmla="*/ 1991 h 1991"/>
                <a:gd name="T26" fmla="*/ 465 w 977"/>
                <a:gd name="T27" fmla="*/ 1991 h 1991"/>
                <a:gd name="T28" fmla="*/ 465 w 977"/>
                <a:gd name="T29" fmla="*/ 1573 h 1991"/>
                <a:gd name="T30" fmla="*/ 491 w 977"/>
                <a:gd name="T31" fmla="*/ 1547 h 1991"/>
                <a:gd name="T32" fmla="*/ 518 w 977"/>
                <a:gd name="T33" fmla="*/ 1573 h 1991"/>
                <a:gd name="T34" fmla="*/ 518 w 977"/>
                <a:gd name="T35" fmla="*/ 1991 h 1991"/>
                <a:gd name="T36" fmla="*/ 788 w 977"/>
                <a:gd name="T37" fmla="*/ 1991 h 1991"/>
                <a:gd name="T38" fmla="*/ 788 w 977"/>
                <a:gd name="T39" fmla="*/ 1055 h 1991"/>
                <a:gd name="T40" fmla="*/ 840 w 977"/>
                <a:gd name="T41" fmla="*/ 1055 h 1991"/>
                <a:gd name="T42" fmla="*/ 840 w 977"/>
                <a:gd name="T43" fmla="*/ 1465 h 1991"/>
                <a:gd name="T44" fmla="*/ 977 w 977"/>
                <a:gd name="T45" fmla="*/ 1465 h 1991"/>
                <a:gd name="T46" fmla="*/ 977 w 977"/>
                <a:gd name="T47" fmla="*/ 763 h 1991"/>
                <a:gd name="T48" fmla="*/ 775 w 977"/>
                <a:gd name="T49" fmla="*/ 562 h 1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77" h="1991">
                  <a:moveTo>
                    <a:pt x="739" y="247"/>
                  </a:moveTo>
                  <a:cubicBezTo>
                    <a:pt x="739" y="111"/>
                    <a:pt x="628" y="0"/>
                    <a:pt x="491" y="0"/>
                  </a:cubicBezTo>
                  <a:cubicBezTo>
                    <a:pt x="355" y="0"/>
                    <a:pt x="244" y="111"/>
                    <a:pt x="244" y="247"/>
                  </a:cubicBezTo>
                  <a:cubicBezTo>
                    <a:pt x="244" y="384"/>
                    <a:pt x="355" y="495"/>
                    <a:pt x="491" y="495"/>
                  </a:cubicBezTo>
                  <a:cubicBezTo>
                    <a:pt x="628" y="495"/>
                    <a:pt x="739" y="384"/>
                    <a:pt x="739" y="247"/>
                  </a:cubicBezTo>
                  <a:close/>
                  <a:moveTo>
                    <a:pt x="775" y="562"/>
                  </a:moveTo>
                  <a:lnTo>
                    <a:pt x="202" y="562"/>
                  </a:lnTo>
                  <a:cubicBezTo>
                    <a:pt x="91" y="562"/>
                    <a:pt x="0" y="652"/>
                    <a:pt x="0" y="763"/>
                  </a:cubicBezTo>
                  <a:lnTo>
                    <a:pt x="0" y="1465"/>
                  </a:lnTo>
                  <a:lnTo>
                    <a:pt x="157" y="1465"/>
                  </a:lnTo>
                  <a:lnTo>
                    <a:pt x="157" y="1057"/>
                  </a:lnTo>
                  <a:lnTo>
                    <a:pt x="210" y="1057"/>
                  </a:lnTo>
                  <a:lnTo>
                    <a:pt x="210" y="1991"/>
                  </a:lnTo>
                  <a:lnTo>
                    <a:pt x="465" y="1991"/>
                  </a:lnTo>
                  <a:lnTo>
                    <a:pt x="465" y="1573"/>
                  </a:lnTo>
                  <a:cubicBezTo>
                    <a:pt x="465" y="1559"/>
                    <a:pt x="477" y="1547"/>
                    <a:pt x="491" y="1547"/>
                  </a:cubicBezTo>
                  <a:cubicBezTo>
                    <a:pt x="506" y="1547"/>
                    <a:pt x="518" y="1559"/>
                    <a:pt x="518" y="1573"/>
                  </a:cubicBezTo>
                  <a:lnTo>
                    <a:pt x="518" y="1991"/>
                  </a:lnTo>
                  <a:lnTo>
                    <a:pt x="788" y="1991"/>
                  </a:lnTo>
                  <a:lnTo>
                    <a:pt x="788" y="1055"/>
                  </a:lnTo>
                  <a:lnTo>
                    <a:pt x="840" y="1055"/>
                  </a:lnTo>
                  <a:lnTo>
                    <a:pt x="840" y="1465"/>
                  </a:lnTo>
                  <a:lnTo>
                    <a:pt x="977" y="1465"/>
                  </a:lnTo>
                  <a:lnTo>
                    <a:pt x="977" y="763"/>
                  </a:lnTo>
                  <a:cubicBezTo>
                    <a:pt x="977" y="652"/>
                    <a:pt x="886" y="562"/>
                    <a:pt x="775" y="562"/>
                  </a:cubicBez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5">
              <a:extLst>
                <a:ext uri="{FF2B5EF4-FFF2-40B4-BE49-F238E27FC236}">
                  <a16:creationId xmlns:a16="http://schemas.microsoft.com/office/drawing/2014/main" id="{7D7A0ED3-7B6F-1EE9-26D5-D7F552EA74A5}"/>
                </a:ext>
              </a:extLst>
            </p:cNvPr>
            <p:cNvSpPr>
              <a:spLocks noEditPoints="1"/>
            </p:cNvSpPr>
            <p:nvPr/>
          </p:nvSpPr>
          <p:spPr bwMode="auto">
            <a:xfrm>
              <a:off x="4384" y="3201"/>
              <a:ext cx="315" cy="644"/>
            </a:xfrm>
            <a:custGeom>
              <a:avLst/>
              <a:gdLst>
                <a:gd name="T0" fmla="*/ 739 w 976"/>
                <a:gd name="T1" fmla="*/ 247 h 1991"/>
                <a:gd name="T2" fmla="*/ 491 w 976"/>
                <a:gd name="T3" fmla="*/ 0 h 1991"/>
                <a:gd name="T4" fmla="*/ 244 w 976"/>
                <a:gd name="T5" fmla="*/ 247 h 1991"/>
                <a:gd name="T6" fmla="*/ 491 w 976"/>
                <a:gd name="T7" fmla="*/ 495 h 1991"/>
                <a:gd name="T8" fmla="*/ 739 w 976"/>
                <a:gd name="T9" fmla="*/ 247 h 1991"/>
                <a:gd name="T10" fmla="*/ 775 w 976"/>
                <a:gd name="T11" fmla="*/ 562 h 1991"/>
                <a:gd name="T12" fmla="*/ 201 w 976"/>
                <a:gd name="T13" fmla="*/ 562 h 1991"/>
                <a:gd name="T14" fmla="*/ 0 w 976"/>
                <a:gd name="T15" fmla="*/ 763 h 1991"/>
                <a:gd name="T16" fmla="*/ 0 w 976"/>
                <a:gd name="T17" fmla="*/ 1466 h 1991"/>
                <a:gd name="T18" fmla="*/ 157 w 976"/>
                <a:gd name="T19" fmla="*/ 1466 h 1991"/>
                <a:gd name="T20" fmla="*/ 157 w 976"/>
                <a:gd name="T21" fmla="*/ 1057 h 1991"/>
                <a:gd name="T22" fmla="*/ 209 w 976"/>
                <a:gd name="T23" fmla="*/ 1057 h 1991"/>
                <a:gd name="T24" fmla="*/ 209 w 976"/>
                <a:gd name="T25" fmla="*/ 1991 h 1991"/>
                <a:gd name="T26" fmla="*/ 465 w 976"/>
                <a:gd name="T27" fmla="*/ 1991 h 1991"/>
                <a:gd name="T28" fmla="*/ 465 w 976"/>
                <a:gd name="T29" fmla="*/ 1573 h 1991"/>
                <a:gd name="T30" fmla="*/ 491 w 976"/>
                <a:gd name="T31" fmla="*/ 1547 h 1991"/>
                <a:gd name="T32" fmla="*/ 517 w 976"/>
                <a:gd name="T33" fmla="*/ 1573 h 1991"/>
                <a:gd name="T34" fmla="*/ 517 w 976"/>
                <a:gd name="T35" fmla="*/ 1991 h 1991"/>
                <a:gd name="T36" fmla="*/ 788 w 976"/>
                <a:gd name="T37" fmla="*/ 1991 h 1991"/>
                <a:gd name="T38" fmla="*/ 788 w 976"/>
                <a:gd name="T39" fmla="*/ 1055 h 1991"/>
                <a:gd name="T40" fmla="*/ 840 w 976"/>
                <a:gd name="T41" fmla="*/ 1055 h 1991"/>
                <a:gd name="T42" fmla="*/ 840 w 976"/>
                <a:gd name="T43" fmla="*/ 1466 h 1991"/>
                <a:gd name="T44" fmla="*/ 976 w 976"/>
                <a:gd name="T45" fmla="*/ 1466 h 1991"/>
                <a:gd name="T46" fmla="*/ 976 w 976"/>
                <a:gd name="T47" fmla="*/ 763 h 1991"/>
                <a:gd name="T48" fmla="*/ 775 w 976"/>
                <a:gd name="T49" fmla="*/ 562 h 1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76" h="1991">
                  <a:moveTo>
                    <a:pt x="739" y="247"/>
                  </a:moveTo>
                  <a:cubicBezTo>
                    <a:pt x="739" y="111"/>
                    <a:pt x="628" y="0"/>
                    <a:pt x="491" y="0"/>
                  </a:cubicBezTo>
                  <a:cubicBezTo>
                    <a:pt x="354" y="0"/>
                    <a:pt x="244" y="111"/>
                    <a:pt x="244" y="247"/>
                  </a:cubicBezTo>
                  <a:cubicBezTo>
                    <a:pt x="244" y="384"/>
                    <a:pt x="354" y="495"/>
                    <a:pt x="491" y="495"/>
                  </a:cubicBezTo>
                  <a:cubicBezTo>
                    <a:pt x="628" y="495"/>
                    <a:pt x="739" y="384"/>
                    <a:pt x="739" y="247"/>
                  </a:cubicBezTo>
                  <a:close/>
                  <a:moveTo>
                    <a:pt x="775" y="562"/>
                  </a:moveTo>
                  <a:lnTo>
                    <a:pt x="201" y="562"/>
                  </a:lnTo>
                  <a:cubicBezTo>
                    <a:pt x="90" y="562"/>
                    <a:pt x="0" y="652"/>
                    <a:pt x="0" y="763"/>
                  </a:cubicBezTo>
                  <a:lnTo>
                    <a:pt x="0" y="1466"/>
                  </a:lnTo>
                  <a:lnTo>
                    <a:pt x="157" y="1466"/>
                  </a:lnTo>
                  <a:lnTo>
                    <a:pt x="157" y="1057"/>
                  </a:lnTo>
                  <a:lnTo>
                    <a:pt x="209" y="1057"/>
                  </a:lnTo>
                  <a:lnTo>
                    <a:pt x="209" y="1991"/>
                  </a:lnTo>
                  <a:lnTo>
                    <a:pt x="465" y="1991"/>
                  </a:lnTo>
                  <a:lnTo>
                    <a:pt x="465" y="1573"/>
                  </a:lnTo>
                  <a:cubicBezTo>
                    <a:pt x="465" y="1559"/>
                    <a:pt x="477" y="1547"/>
                    <a:pt x="491" y="1547"/>
                  </a:cubicBezTo>
                  <a:cubicBezTo>
                    <a:pt x="506" y="1547"/>
                    <a:pt x="517" y="1559"/>
                    <a:pt x="517" y="1573"/>
                  </a:cubicBezTo>
                  <a:lnTo>
                    <a:pt x="517" y="1991"/>
                  </a:lnTo>
                  <a:lnTo>
                    <a:pt x="788" y="1991"/>
                  </a:lnTo>
                  <a:lnTo>
                    <a:pt x="788" y="1055"/>
                  </a:lnTo>
                  <a:lnTo>
                    <a:pt x="840" y="1055"/>
                  </a:lnTo>
                  <a:lnTo>
                    <a:pt x="840" y="1466"/>
                  </a:lnTo>
                  <a:lnTo>
                    <a:pt x="976" y="1466"/>
                  </a:lnTo>
                  <a:lnTo>
                    <a:pt x="976" y="763"/>
                  </a:lnTo>
                  <a:cubicBezTo>
                    <a:pt x="976" y="652"/>
                    <a:pt x="886" y="562"/>
                    <a:pt x="775" y="562"/>
                  </a:cubicBezTo>
                  <a:close/>
                </a:path>
              </a:pathLst>
            </a:custGeom>
            <a:solidFill>
              <a:srgbClr val="E5B9B5"/>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6">
              <a:extLst>
                <a:ext uri="{FF2B5EF4-FFF2-40B4-BE49-F238E27FC236}">
                  <a16:creationId xmlns:a16="http://schemas.microsoft.com/office/drawing/2014/main" id="{0A66172F-4F9E-4575-03EE-71DC792C49F1}"/>
                </a:ext>
              </a:extLst>
            </p:cNvPr>
            <p:cNvSpPr>
              <a:spLocks noEditPoints="1"/>
            </p:cNvSpPr>
            <p:nvPr/>
          </p:nvSpPr>
          <p:spPr bwMode="auto">
            <a:xfrm>
              <a:off x="4384" y="3201"/>
              <a:ext cx="315" cy="644"/>
            </a:xfrm>
            <a:custGeom>
              <a:avLst/>
              <a:gdLst>
                <a:gd name="T0" fmla="*/ 739 w 976"/>
                <a:gd name="T1" fmla="*/ 247 h 1991"/>
                <a:gd name="T2" fmla="*/ 491 w 976"/>
                <a:gd name="T3" fmla="*/ 0 h 1991"/>
                <a:gd name="T4" fmla="*/ 244 w 976"/>
                <a:gd name="T5" fmla="*/ 247 h 1991"/>
                <a:gd name="T6" fmla="*/ 491 w 976"/>
                <a:gd name="T7" fmla="*/ 495 h 1991"/>
                <a:gd name="T8" fmla="*/ 739 w 976"/>
                <a:gd name="T9" fmla="*/ 247 h 1991"/>
                <a:gd name="T10" fmla="*/ 775 w 976"/>
                <a:gd name="T11" fmla="*/ 562 h 1991"/>
                <a:gd name="T12" fmla="*/ 201 w 976"/>
                <a:gd name="T13" fmla="*/ 562 h 1991"/>
                <a:gd name="T14" fmla="*/ 0 w 976"/>
                <a:gd name="T15" fmla="*/ 763 h 1991"/>
                <a:gd name="T16" fmla="*/ 0 w 976"/>
                <a:gd name="T17" fmla="*/ 1466 h 1991"/>
                <a:gd name="T18" fmla="*/ 157 w 976"/>
                <a:gd name="T19" fmla="*/ 1466 h 1991"/>
                <a:gd name="T20" fmla="*/ 157 w 976"/>
                <a:gd name="T21" fmla="*/ 1057 h 1991"/>
                <a:gd name="T22" fmla="*/ 209 w 976"/>
                <a:gd name="T23" fmla="*/ 1057 h 1991"/>
                <a:gd name="T24" fmla="*/ 209 w 976"/>
                <a:gd name="T25" fmla="*/ 1991 h 1991"/>
                <a:gd name="T26" fmla="*/ 465 w 976"/>
                <a:gd name="T27" fmla="*/ 1991 h 1991"/>
                <a:gd name="T28" fmla="*/ 465 w 976"/>
                <a:gd name="T29" fmla="*/ 1573 h 1991"/>
                <a:gd name="T30" fmla="*/ 491 w 976"/>
                <a:gd name="T31" fmla="*/ 1547 h 1991"/>
                <a:gd name="T32" fmla="*/ 517 w 976"/>
                <a:gd name="T33" fmla="*/ 1573 h 1991"/>
                <a:gd name="T34" fmla="*/ 517 w 976"/>
                <a:gd name="T35" fmla="*/ 1991 h 1991"/>
                <a:gd name="T36" fmla="*/ 788 w 976"/>
                <a:gd name="T37" fmla="*/ 1991 h 1991"/>
                <a:gd name="T38" fmla="*/ 788 w 976"/>
                <a:gd name="T39" fmla="*/ 1055 h 1991"/>
                <a:gd name="T40" fmla="*/ 840 w 976"/>
                <a:gd name="T41" fmla="*/ 1055 h 1991"/>
                <a:gd name="T42" fmla="*/ 840 w 976"/>
                <a:gd name="T43" fmla="*/ 1466 h 1991"/>
                <a:gd name="T44" fmla="*/ 976 w 976"/>
                <a:gd name="T45" fmla="*/ 1466 h 1991"/>
                <a:gd name="T46" fmla="*/ 976 w 976"/>
                <a:gd name="T47" fmla="*/ 763 h 1991"/>
                <a:gd name="T48" fmla="*/ 775 w 976"/>
                <a:gd name="T49" fmla="*/ 562 h 1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76" h="1991">
                  <a:moveTo>
                    <a:pt x="739" y="247"/>
                  </a:moveTo>
                  <a:cubicBezTo>
                    <a:pt x="739" y="111"/>
                    <a:pt x="628" y="0"/>
                    <a:pt x="491" y="0"/>
                  </a:cubicBezTo>
                  <a:cubicBezTo>
                    <a:pt x="354" y="0"/>
                    <a:pt x="244" y="111"/>
                    <a:pt x="244" y="247"/>
                  </a:cubicBezTo>
                  <a:cubicBezTo>
                    <a:pt x="244" y="384"/>
                    <a:pt x="354" y="495"/>
                    <a:pt x="491" y="495"/>
                  </a:cubicBezTo>
                  <a:cubicBezTo>
                    <a:pt x="628" y="495"/>
                    <a:pt x="739" y="384"/>
                    <a:pt x="739" y="247"/>
                  </a:cubicBezTo>
                  <a:close/>
                  <a:moveTo>
                    <a:pt x="775" y="562"/>
                  </a:moveTo>
                  <a:lnTo>
                    <a:pt x="201" y="562"/>
                  </a:lnTo>
                  <a:cubicBezTo>
                    <a:pt x="90" y="562"/>
                    <a:pt x="0" y="652"/>
                    <a:pt x="0" y="763"/>
                  </a:cubicBezTo>
                  <a:lnTo>
                    <a:pt x="0" y="1466"/>
                  </a:lnTo>
                  <a:lnTo>
                    <a:pt x="157" y="1466"/>
                  </a:lnTo>
                  <a:lnTo>
                    <a:pt x="157" y="1057"/>
                  </a:lnTo>
                  <a:lnTo>
                    <a:pt x="209" y="1057"/>
                  </a:lnTo>
                  <a:lnTo>
                    <a:pt x="209" y="1991"/>
                  </a:lnTo>
                  <a:lnTo>
                    <a:pt x="465" y="1991"/>
                  </a:lnTo>
                  <a:lnTo>
                    <a:pt x="465" y="1573"/>
                  </a:lnTo>
                  <a:cubicBezTo>
                    <a:pt x="465" y="1559"/>
                    <a:pt x="477" y="1547"/>
                    <a:pt x="491" y="1547"/>
                  </a:cubicBezTo>
                  <a:cubicBezTo>
                    <a:pt x="506" y="1547"/>
                    <a:pt x="517" y="1559"/>
                    <a:pt x="517" y="1573"/>
                  </a:cubicBezTo>
                  <a:lnTo>
                    <a:pt x="517" y="1991"/>
                  </a:lnTo>
                  <a:lnTo>
                    <a:pt x="788" y="1991"/>
                  </a:lnTo>
                  <a:lnTo>
                    <a:pt x="788" y="1055"/>
                  </a:lnTo>
                  <a:lnTo>
                    <a:pt x="840" y="1055"/>
                  </a:lnTo>
                  <a:lnTo>
                    <a:pt x="840" y="1466"/>
                  </a:lnTo>
                  <a:lnTo>
                    <a:pt x="976" y="1466"/>
                  </a:lnTo>
                  <a:lnTo>
                    <a:pt x="976" y="763"/>
                  </a:lnTo>
                  <a:cubicBezTo>
                    <a:pt x="976" y="652"/>
                    <a:pt x="886" y="562"/>
                    <a:pt x="775" y="562"/>
                  </a:cubicBez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7">
              <a:extLst>
                <a:ext uri="{FF2B5EF4-FFF2-40B4-BE49-F238E27FC236}">
                  <a16:creationId xmlns:a16="http://schemas.microsoft.com/office/drawing/2014/main" id="{FA1E9750-958E-3B6F-5962-265336A77961}"/>
                </a:ext>
              </a:extLst>
            </p:cNvPr>
            <p:cNvSpPr>
              <a:spLocks noEditPoints="1"/>
            </p:cNvSpPr>
            <p:nvPr/>
          </p:nvSpPr>
          <p:spPr bwMode="auto">
            <a:xfrm>
              <a:off x="5123" y="1393"/>
              <a:ext cx="315" cy="644"/>
            </a:xfrm>
            <a:custGeom>
              <a:avLst/>
              <a:gdLst>
                <a:gd name="T0" fmla="*/ 739 w 977"/>
                <a:gd name="T1" fmla="*/ 247 h 1991"/>
                <a:gd name="T2" fmla="*/ 491 w 977"/>
                <a:gd name="T3" fmla="*/ 0 h 1991"/>
                <a:gd name="T4" fmla="*/ 244 w 977"/>
                <a:gd name="T5" fmla="*/ 247 h 1991"/>
                <a:gd name="T6" fmla="*/ 491 w 977"/>
                <a:gd name="T7" fmla="*/ 495 h 1991"/>
                <a:gd name="T8" fmla="*/ 739 w 977"/>
                <a:gd name="T9" fmla="*/ 247 h 1991"/>
                <a:gd name="T10" fmla="*/ 775 w 977"/>
                <a:gd name="T11" fmla="*/ 562 h 1991"/>
                <a:gd name="T12" fmla="*/ 202 w 977"/>
                <a:gd name="T13" fmla="*/ 562 h 1991"/>
                <a:gd name="T14" fmla="*/ 0 w 977"/>
                <a:gd name="T15" fmla="*/ 763 h 1991"/>
                <a:gd name="T16" fmla="*/ 0 w 977"/>
                <a:gd name="T17" fmla="*/ 1465 h 1991"/>
                <a:gd name="T18" fmla="*/ 157 w 977"/>
                <a:gd name="T19" fmla="*/ 1465 h 1991"/>
                <a:gd name="T20" fmla="*/ 157 w 977"/>
                <a:gd name="T21" fmla="*/ 1057 h 1991"/>
                <a:gd name="T22" fmla="*/ 210 w 977"/>
                <a:gd name="T23" fmla="*/ 1057 h 1991"/>
                <a:gd name="T24" fmla="*/ 210 w 977"/>
                <a:gd name="T25" fmla="*/ 1991 h 1991"/>
                <a:gd name="T26" fmla="*/ 465 w 977"/>
                <a:gd name="T27" fmla="*/ 1991 h 1991"/>
                <a:gd name="T28" fmla="*/ 465 w 977"/>
                <a:gd name="T29" fmla="*/ 1573 h 1991"/>
                <a:gd name="T30" fmla="*/ 491 w 977"/>
                <a:gd name="T31" fmla="*/ 1547 h 1991"/>
                <a:gd name="T32" fmla="*/ 518 w 977"/>
                <a:gd name="T33" fmla="*/ 1573 h 1991"/>
                <a:gd name="T34" fmla="*/ 518 w 977"/>
                <a:gd name="T35" fmla="*/ 1991 h 1991"/>
                <a:gd name="T36" fmla="*/ 788 w 977"/>
                <a:gd name="T37" fmla="*/ 1991 h 1991"/>
                <a:gd name="T38" fmla="*/ 788 w 977"/>
                <a:gd name="T39" fmla="*/ 1055 h 1991"/>
                <a:gd name="T40" fmla="*/ 840 w 977"/>
                <a:gd name="T41" fmla="*/ 1055 h 1991"/>
                <a:gd name="T42" fmla="*/ 840 w 977"/>
                <a:gd name="T43" fmla="*/ 1465 h 1991"/>
                <a:gd name="T44" fmla="*/ 977 w 977"/>
                <a:gd name="T45" fmla="*/ 1465 h 1991"/>
                <a:gd name="T46" fmla="*/ 977 w 977"/>
                <a:gd name="T47" fmla="*/ 763 h 1991"/>
                <a:gd name="T48" fmla="*/ 775 w 977"/>
                <a:gd name="T49" fmla="*/ 562 h 1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77" h="1991">
                  <a:moveTo>
                    <a:pt x="739" y="247"/>
                  </a:moveTo>
                  <a:cubicBezTo>
                    <a:pt x="739" y="111"/>
                    <a:pt x="628" y="0"/>
                    <a:pt x="491" y="0"/>
                  </a:cubicBezTo>
                  <a:cubicBezTo>
                    <a:pt x="355" y="0"/>
                    <a:pt x="244" y="111"/>
                    <a:pt x="244" y="247"/>
                  </a:cubicBezTo>
                  <a:cubicBezTo>
                    <a:pt x="244" y="384"/>
                    <a:pt x="355" y="495"/>
                    <a:pt x="491" y="495"/>
                  </a:cubicBezTo>
                  <a:cubicBezTo>
                    <a:pt x="628" y="495"/>
                    <a:pt x="739" y="384"/>
                    <a:pt x="739" y="247"/>
                  </a:cubicBezTo>
                  <a:close/>
                  <a:moveTo>
                    <a:pt x="775" y="562"/>
                  </a:moveTo>
                  <a:lnTo>
                    <a:pt x="202" y="562"/>
                  </a:lnTo>
                  <a:cubicBezTo>
                    <a:pt x="91" y="562"/>
                    <a:pt x="0" y="652"/>
                    <a:pt x="0" y="763"/>
                  </a:cubicBezTo>
                  <a:lnTo>
                    <a:pt x="0" y="1465"/>
                  </a:lnTo>
                  <a:lnTo>
                    <a:pt x="157" y="1465"/>
                  </a:lnTo>
                  <a:lnTo>
                    <a:pt x="157" y="1057"/>
                  </a:lnTo>
                  <a:lnTo>
                    <a:pt x="210" y="1057"/>
                  </a:lnTo>
                  <a:lnTo>
                    <a:pt x="210" y="1991"/>
                  </a:lnTo>
                  <a:lnTo>
                    <a:pt x="465" y="1991"/>
                  </a:lnTo>
                  <a:lnTo>
                    <a:pt x="465" y="1573"/>
                  </a:lnTo>
                  <a:cubicBezTo>
                    <a:pt x="465" y="1559"/>
                    <a:pt x="477" y="1547"/>
                    <a:pt x="491" y="1547"/>
                  </a:cubicBezTo>
                  <a:cubicBezTo>
                    <a:pt x="506" y="1547"/>
                    <a:pt x="518" y="1559"/>
                    <a:pt x="518" y="1573"/>
                  </a:cubicBezTo>
                  <a:lnTo>
                    <a:pt x="518" y="1991"/>
                  </a:lnTo>
                  <a:lnTo>
                    <a:pt x="788" y="1991"/>
                  </a:lnTo>
                  <a:lnTo>
                    <a:pt x="788" y="1055"/>
                  </a:lnTo>
                  <a:lnTo>
                    <a:pt x="840" y="1055"/>
                  </a:lnTo>
                  <a:lnTo>
                    <a:pt x="840" y="1465"/>
                  </a:lnTo>
                  <a:lnTo>
                    <a:pt x="977" y="1465"/>
                  </a:lnTo>
                  <a:lnTo>
                    <a:pt x="977" y="763"/>
                  </a:lnTo>
                  <a:cubicBezTo>
                    <a:pt x="977" y="652"/>
                    <a:pt x="886" y="562"/>
                    <a:pt x="775" y="562"/>
                  </a:cubicBezTo>
                  <a:close/>
                </a:path>
              </a:pathLst>
            </a:custGeom>
            <a:solidFill>
              <a:srgbClr val="E5B9B5"/>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8">
              <a:extLst>
                <a:ext uri="{FF2B5EF4-FFF2-40B4-BE49-F238E27FC236}">
                  <a16:creationId xmlns:a16="http://schemas.microsoft.com/office/drawing/2014/main" id="{10A8659D-2350-FA21-9788-4BF611E7FF6B}"/>
                </a:ext>
              </a:extLst>
            </p:cNvPr>
            <p:cNvSpPr>
              <a:spLocks noEditPoints="1"/>
            </p:cNvSpPr>
            <p:nvPr/>
          </p:nvSpPr>
          <p:spPr bwMode="auto">
            <a:xfrm>
              <a:off x="5123" y="1393"/>
              <a:ext cx="315" cy="644"/>
            </a:xfrm>
            <a:custGeom>
              <a:avLst/>
              <a:gdLst>
                <a:gd name="T0" fmla="*/ 739 w 977"/>
                <a:gd name="T1" fmla="*/ 247 h 1991"/>
                <a:gd name="T2" fmla="*/ 491 w 977"/>
                <a:gd name="T3" fmla="*/ 0 h 1991"/>
                <a:gd name="T4" fmla="*/ 244 w 977"/>
                <a:gd name="T5" fmla="*/ 247 h 1991"/>
                <a:gd name="T6" fmla="*/ 491 w 977"/>
                <a:gd name="T7" fmla="*/ 495 h 1991"/>
                <a:gd name="T8" fmla="*/ 739 w 977"/>
                <a:gd name="T9" fmla="*/ 247 h 1991"/>
                <a:gd name="T10" fmla="*/ 775 w 977"/>
                <a:gd name="T11" fmla="*/ 562 h 1991"/>
                <a:gd name="T12" fmla="*/ 202 w 977"/>
                <a:gd name="T13" fmla="*/ 562 h 1991"/>
                <a:gd name="T14" fmla="*/ 0 w 977"/>
                <a:gd name="T15" fmla="*/ 763 h 1991"/>
                <a:gd name="T16" fmla="*/ 0 w 977"/>
                <a:gd name="T17" fmla="*/ 1465 h 1991"/>
                <a:gd name="T18" fmla="*/ 157 w 977"/>
                <a:gd name="T19" fmla="*/ 1465 h 1991"/>
                <a:gd name="T20" fmla="*/ 157 w 977"/>
                <a:gd name="T21" fmla="*/ 1057 h 1991"/>
                <a:gd name="T22" fmla="*/ 210 w 977"/>
                <a:gd name="T23" fmla="*/ 1057 h 1991"/>
                <a:gd name="T24" fmla="*/ 210 w 977"/>
                <a:gd name="T25" fmla="*/ 1991 h 1991"/>
                <a:gd name="T26" fmla="*/ 465 w 977"/>
                <a:gd name="T27" fmla="*/ 1991 h 1991"/>
                <a:gd name="T28" fmla="*/ 465 w 977"/>
                <a:gd name="T29" fmla="*/ 1573 h 1991"/>
                <a:gd name="T30" fmla="*/ 491 w 977"/>
                <a:gd name="T31" fmla="*/ 1547 h 1991"/>
                <a:gd name="T32" fmla="*/ 518 w 977"/>
                <a:gd name="T33" fmla="*/ 1573 h 1991"/>
                <a:gd name="T34" fmla="*/ 518 w 977"/>
                <a:gd name="T35" fmla="*/ 1991 h 1991"/>
                <a:gd name="T36" fmla="*/ 788 w 977"/>
                <a:gd name="T37" fmla="*/ 1991 h 1991"/>
                <a:gd name="T38" fmla="*/ 788 w 977"/>
                <a:gd name="T39" fmla="*/ 1055 h 1991"/>
                <a:gd name="T40" fmla="*/ 840 w 977"/>
                <a:gd name="T41" fmla="*/ 1055 h 1991"/>
                <a:gd name="T42" fmla="*/ 840 w 977"/>
                <a:gd name="T43" fmla="*/ 1465 h 1991"/>
                <a:gd name="T44" fmla="*/ 977 w 977"/>
                <a:gd name="T45" fmla="*/ 1465 h 1991"/>
                <a:gd name="T46" fmla="*/ 977 w 977"/>
                <a:gd name="T47" fmla="*/ 763 h 1991"/>
                <a:gd name="T48" fmla="*/ 775 w 977"/>
                <a:gd name="T49" fmla="*/ 562 h 1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77" h="1991">
                  <a:moveTo>
                    <a:pt x="739" y="247"/>
                  </a:moveTo>
                  <a:cubicBezTo>
                    <a:pt x="739" y="111"/>
                    <a:pt x="628" y="0"/>
                    <a:pt x="491" y="0"/>
                  </a:cubicBezTo>
                  <a:cubicBezTo>
                    <a:pt x="355" y="0"/>
                    <a:pt x="244" y="111"/>
                    <a:pt x="244" y="247"/>
                  </a:cubicBezTo>
                  <a:cubicBezTo>
                    <a:pt x="244" y="384"/>
                    <a:pt x="355" y="495"/>
                    <a:pt x="491" y="495"/>
                  </a:cubicBezTo>
                  <a:cubicBezTo>
                    <a:pt x="628" y="495"/>
                    <a:pt x="739" y="384"/>
                    <a:pt x="739" y="247"/>
                  </a:cubicBezTo>
                  <a:close/>
                  <a:moveTo>
                    <a:pt x="775" y="562"/>
                  </a:moveTo>
                  <a:lnTo>
                    <a:pt x="202" y="562"/>
                  </a:lnTo>
                  <a:cubicBezTo>
                    <a:pt x="91" y="562"/>
                    <a:pt x="0" y="652"/>
                    <a:pt x="0" y="763"/>
                  </a:cubicBezTo>
                  <a:lnTo>
                    <a:pt x="0" y="1465"/>
                  </a:lnTo>
                  <a:lnTo>
                    <a:pt x="157" y="1465"/>
                  </a:lnTo>
                  <a:lnTo>
                    <a:pt x="157" y="1057"/>
                  </a:lnTo>
                  <a:lnTo>
                    <a:pt x="210" y="1057"/>
                  </a:lnTo>
                  <a:lnTo>
                    <a:pt x="210" y="1991"/>
                  </a:lnTo>
                  <a:lnTo>
                    <a:pt x="465" y="1991"/>
                  </a:lnTo>
                  <a:lnTo>
                    <a:pt x="465" y="1573"/>
                  </a:lnTo>
                  <a:cubicBezTo>
                    <a:pt x="465" y="1559"/>
                    <a:pt x="477" y="1547"/>
                    <a:pt x="491" y="1547"/>
                  </a:cubicBezTo>
                  <a:cubicBezTo>
                    <a:pt x="506" y="1547"/>
                    <a:pt x="518" y="1559"/>
                    <a:pt x="518" y="1573"/>
                  </a:cubicBezTo>
                  <a:lnTo>
                    <a:pt x="518" y="1991"/>
                  </a:lnTo>
                  <a:lnTo>
                    <a:pt x="788" y="1991"/>
                  </a:lnTo>
                  <a:lnTo>
                    <a:pt x="788" y="1055"/>
                  </a:lnTo>
                  <a:lnTo>
                    <a:pt x="840" y="1055"/>
                  </a:lnTo>
                  <a:lnTo>
                    <a:pt x="840" y="1465"/>
                  </a:lnTo>
                  <a:lnTo>
                    <a:pt x="977" y="1465"/>
                  </a:lnTo>
                  <a:lnTo>
                    <a:pt x="977" y="763"/>
                  </a:lnTo>
                  <a:cubicBezTo>
                    <a:pt x="977" y="652"/>
                    <a:pt x="886" y="562"/>
                    <a:pt x="775" y="562"/>
                  </a:cubicBez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19">
              <a:extLst>
                <a:ext uri="{FF2B5EF4-FFF2-40B4-BE49-F238E27FC236}">
                  <a16:creationId xmlns:a16="http://schemas.microsoft.com/office/drawing/2014/main" id="{63942804-82AC-E8E8-D5C0-4F181F769D4A}"/>
                </a:ext>
              </a:extLst>
            </p:cNvPr>
            <p:cNvSpPr>
              <a:spLocks noChangeShapeType="1"/>
            </p:cNvSpPr>
            <p:nvPr/>
          </p:nvSpPr>
          <p:spPr bwMode="auto">
            <a:xfrm>
              <a:off x="2970" y="3504"/>
              <a:ext cx="1372" cy="0"/>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32902AC3-1F30-706F-143E-F4ACBEAF08D3}"/>
                </a:ext>
              </a:extLst>
            </p:cNvPr>
            <p:cNvSpPr>
              <a:spLocks/>
            </p:cNvSpPr>
            <p:nvPr/>
          </p:nvSpPr>
          <p:spPr bwMode="auto">
            <a:xfrm>
              <a:off x="4335" y="3480"/>
              <a:ext cx="49" cy="49"/>
            </a:xfrm>
            <a:custGeom>
              <a:avLst/>
              <a:gdLst>
                <a:gd name="T0" fmla="*/ 0 w 49"/>
                <a:gd name="T1" fmla="*/ 0 h 49"/>
                <a:gd name="T2" fmla="*/ 49 w 49"/>
                <a:gd name="T3" fmla="*/ 24 h 49"/>
                <a:gd name="T4" fmla="*/ 0 w 49"/>
                <a:gd name="T5" fmla="*/ 49 h 49"/>
                <a:gd name="T6" fmla="*/ 0 w 49"/>
                <a:gd name="T7" fmla="*/ 0 h 49"/>
              </a:gdLst>
              <a:ahLst/>
              <a:cxnLst>
                <a:cxn ang="0">
                  <a:pos x="T0" y="T1"/>
                </a:cxn>
                <a:cxn ang="0">
                  <a:pos x="T2" y="T3"/>
                </a:cxn>
                <a:cxn ang="0">
                  <a:pos x="T4" y="T5"/>
                </a:cxn>
                <a:cxn ang="0">
                  <a:pos x="T6" y="T7"/>
                </a:cxn>
              </a:cxnLst>
              <a:rect l="0" t="0" r="r" b="b"/>
              <a:pathLst>
                <a:path w="49" h="49">
                  <a:moveTo>
                    <a:pt x="0" y="0"/>
                  </a:moveTo>
                  <a:lnTo>
                    <a:pt x="49" y="24"/>
                  </a:lnTo>
                  <a:lnTo>
                    <a:pt x="0" y="49"/>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1FACD1ED-7FD3-A5BD-FCB7-93CF315807BE}"/>
                </a:ext>
              </a:extLst>
            </p:cNvPr>
            <p:cNvSpPr>
              <a:spLocks/>
            </p:cNvSpPr>
            <p:nvPr/>
          </p:nvSpPr>
          <p:spPr bwMode="auto">
            <a:xfrm>
              <a:off x="4843" y="3180"/>
              <a:ext cx="899" cy="682"/>
            </a:xfrm>
            <a:custGeom>
              <a:avLst/>
              <a:gdLst>
                <a:gd name="T0" fmla="*/ 138 w 2779"/>
                <a:gd name="T1" fmla="*/ 979 h 2111"/>
                <a:gd name="T2" fmla="*/ 129 w 2779"/>
                <a:gd name="T3" fmla="*/ 1419 h 2111"/>
                <a:gd name="T4" fmla="*/ 301 w 2779"/>
                <a:gd name="T5" fmla="*/ 1507 h 2111"/>
                <a:gd name="T6" fmla="*/ 704 w 2779"/>
                <a:gd name="T7" fmla="*/ 1896 h 2111"/>
                <a:gd name="T8" fmla="*/ 935 w 2779"/>
                <a:gd name="T9" fmla="*/ 1837 h 2111"/>
                <a:gd name="T10" fmla="*/ 1491 w 2779"/>
                <a:gd name="T11" fmla="*/ 2020 h 2111"/>
                <a:gd name="T12" fmla="*/ 1671 w 2779"/>
                <a:gd name="T13" fmla="*/ 1869 h 2111"/>
                <a:gd name="T14" fmla="*/ 2360 w 2779"/>
                <a:gd name="T15" fmla="*/ 1742 h 2111"/>
                <a:gd name="T16" fmla="*/ 2443 w 2779"/>
                <a:gd name="T17" fmla="*/ 1487 h 2111"/>
                <a:gd name="T18" fmla="*/ 2732 w 2779"/>
                <a:gd name="T19" fmla="*/ 1065 h 2111"/>
                <a:gd name="T20" fmla="*/ 2621 w 2779"/>
                <a:gd name="T21" fmla="*/ 886 h 2111"/>
                <a:gd name="T22" fmla="*/ 2550 w 2779"/>
                <a:gd name="T23" fmla="*/ 500 h 2111"/>
                <a:gd name="T24" fmla="*/ 2384 w 2779"/>
                <a:gd name="T25" fmla="*/ 449 h 2111"/>
                <a:gd name="T26" fmla="*/ 1743 w 2779"/>
                <a:gd name="T27" fmla="*/ 133 h 2111"/>
                <a:gd name="T28" fmla="*/ 1493 w 2779"/>
                <a:gd name="T29" fmla="*/ 285 h 2111"/>
                <a:gd name="T30" fmla="*/ 797 w 2779"/>
                <a:gd name="T31" fmla="*/ 136 h 2111"/>
                <a:gd name="T32" fmla="*/ 603 w 2779"/>
                <a:gd name="T33" fmla="*/ 340 h 2111"/>
                <a:gd name="T34" fmla="*/ 84 w 2779"/>
                <a:gd name="T35" fmla="*/ 730 h 2111"/>
                <a:gd name="T36" fmla="*/ 138 w 2779"/>
                <a:gd name="T37" fmla="*/ 979 h 2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79" h="2111">
                  <a:moveTo>
                    <a:pt x="138" y="979"/>
                  </a:moveTo>
                  <a:cubicBezTo>
                    <a:pt x="4" y="1098"/>
                    <a:pt x="0" y="1295"/>
                    <a:pt x="129" y="1419"/>
                  </a:cubicBezTo>
                  <a:cubicBezTo>
                    <a:pt x="176" y="1463"/>
                    <a:pt x="236" y="1494"/>
                    <a:pt x="301" y="1507"/>
                  </a:cubicBezTo>
                  <a:cubicBezTo>
                    <a:pt x="295" y="1717"/>
                    <a:pt x="476" y="1891"/>
                    <a:pt x="704" y="1896"/>
                  </a:cubicBezTo>
                  <a:cubicBezTo>
                    <a:pt x="785" y="1898"/>
                    <a:pt x="866" y="1877"/>
                    <a:pt x="935" y="1837"/>
                  </a:cubicBezTo>
                  <a:cubicBezTo>
                    <a:pt x="1034" y="2029"/>
                    <a:pt x="1283" y="2111"/>
                    <a:pt x="1491" y="2020"/>
                  </a:cubicBezTo>
                  <a:cubicBezTo>
                    <a:pt x="1566" y="1987"/>
                    <a:pt x="1629" y="1935"/>
                    <a:pt x="1671" y="1869"/>
                  </a:cubicBezTo>
                  <a:cubicBezTo>
                    <a:pt x="1900" y="2009"/>
                    <a:pt x="2208" y="1952"/>
                    <a:pt x="2360" y="1742"/>
                  </a:cubicBezTo>
                  <a:cubicBezTo>
                    <a:pt x="2415" y="1666"/>
                    <a:pt x="2443" y="1578"/>
                    <a:pt x="2443" y="1487"/>
                  </a:cubicBezTo>
                  <a:cubicBezTo>
                    <a:pt x="2650" y="1444"/>
                    <a:pt x="2779" y="1255"/>
                    <a:pt x="2732" y="1065"/>
                  </a:cubicBezTo>
                  <a:cubicBezTo>
                    <a:pt x="2715" y="996"/>
                    <a:pt x="2676" y="934"/>
                    <a:pt x="2621" y="886"/>
                  </a:cubicBezTo>
                  <a:cubicBezTo>
                    <a:pt x="2717" y="762"/>
                    <a:pt x="2685" y="589"/>
                    <a:pt x="2550" y="500"/>
                  </a:cubicBezTo>
                  <a:cubicBezTo>
                    <a:pt x="2501" y="469"/>
                    <a:pt x="2443" y="451"/>
                    <a:pt x="2384" y="449"/>
                  </a:cubicBezTo>
                  <a:cubicBezTo>
                    <a:pt x="2302" y="199"/>
                    <a:pt x="2015" y="57"/>
                    <a:pt x="1743" y="133"/>
                  </a:cubicBezTo>
                  <a:cubicBezTo>
                    <a:pt x="1645" y="160"/>
                    <a:pt x="1558" y="213"/>
                    <a:pt x="1493" y="285"/>
                  </a:cubicBezTo>
                  <a:cubicBezTo>
                    <a:pt x="1346" y="67"/>
                    <a:pt x="1034" y="0"/>
                    <a:pt x="797" y="136"/>
                  </a:cubicBezTo>
                  <a:cubicBezTo>
                    <a:pt x="712" y="185"/>
                    <a:pt x="644" y="256"/>
                    <a:pt x="603" y="340"/>
                  </a:cubicBezTo>
                  <a:cubicBezTo>
                    <a:pt x="343" y="316"/>
                    <a:pt x="110" y="491"/>
                    <a:pt x="84" y="730"/>
                  </a:cubicBezTo>
                  <a:cubicBezTo>
                    <a:pt x="75" y="816"/>
                    <a:pt x="94" y="903"/>
                    <a:pt x="138" y="979"/>
                  </a:cubicBezTo>
                </a:path>
              </a:pathLst>
            </a:custGeom>
            <a:solidFill>
              <a:srgbClr val="F2F2F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4A191EDE-A53B-02A9-5550-567574A8F397}"/>
                </a:ext>
              </a:extLst>
            </p:cNvPr>
            <p:cNvSpPr>
              <a:spLocks/>
            </p:cNvSpPr>
            <p:nvPr/>
          </p:nvSpPr>
          <p:spPr bwMode="auto">
            <a:xfrm>
              <a:off x="4843" y="3180"/>
              <a:ext cx="899" cy="682"/>
            </a:xfrm>
            <a:custGeom>
              <a:avLst/>
              <a:gdLst>
                <a:gd name="T0" fmla="*/ 45 w 899"/>
                <a:gd name="T1" fmla="*/ 316 h 682"/>
                <a:gd name="T2" fmla="*/ 42 w 899"/>
                <a:gd name="T3" fmla="*/ 459 h 682"/>
                <a:gd name="T4" fmla="*/ 98 w 899"/>
                <a:gd name="T5" fmla="*/ 487 h 682"/>
                <a:gd name="T6" fmla="*/ 228 w 899"/>
                <a:gd name="T7" fmla="*/ 613 h 682"/>
                <a:gd name="T8" fmla="*/ 303 w 899"/>
                <a:gd name="T9" fmla="*/ 594 h 682"/>
                <a:gd name="T10" fmla="*/ 482 w 899"/>
                <a:gd name="T11" fmla="*/ 653 h 682"/>
                <a:gd name="T12" fmla="*/ 540 w 899"/>
                <a:gd name="T13" fmla="*/ 604 h 682"/>
                <a:gd name="T14" fmla="*/ 763 w 899"/>
                <a:gd name="T15" fmla="*/ 563 h 682"/>
                <a:gd name="T16" fmla="*/ 790 w 899"/>
                <a:gd name="T17" fmla="*/ 481 h 682"/>
                <a:gd name="T18" fmla="*/ 883 w 899"/>
                <a:gd name="T19" fmla="*/ 344 h 682"/>
                <a:gd name="T20" fmla="*/ 848 w 899"/>
                <a:gd name="T21" fmla="*/ 286 h 682"/>
                <a:gd name="T22" fmla="*/ 825 w 899"/>
                <a:gd name="T23" fmla="*/ 162 h 682"/>
                <a:gd name="T24" fmla="*/ 771 w 899"/>
                <a:gd name="T25" fmla="*/ 145 h 682"/>
                <a:gd name="T26" fmla="*/ 564 w 899"/>
                <a:gd name="T27" fmla="*/ 43 h 682"/>
                <a:gd name="T28" fmla="*/ 483 w 899"/>
                <a:gd name="T29" fmla="*/ 92 h 682"/>
                <a:gd name="T30" fmla="*/ 258 w 899"/>
                <a:gd name="T31" fmla="*/ 44 h 682"/>
                <a:gd name="T32" fmla="*/ 195 w 899"/>
                <a:gd name="T33" fmla="*/ 110 h 682"/>
                <a:gd name="T34" fmla="*/ 27 w 899"/>
                <a:gd name="T35" fmla="*/ 236 h 682"/>
                <a:gd name="T36" fmla="*/ 45 w 899"/>
                <a:gd name="T37" fmla="*/ 316 h 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99" h="682">
                  <a:moveTo>
                    <a:pt x="45" y="316"/>
                  </a:moveTo>
                  <a:cubicBezTo>
                    <a:pt x="2" y="355"/>
                    <a:pt x="0" y="419"/>
                    <a:pt x="42" y="459"/>
                  </a:cubicBezTo>
                  <a:cubicBezTo>
                    <a:pt x="57" y="473"/>
                    <a:pt x="77" y="483"/>
                    <a:pt x="98" y="487"/>
                  </a:cubicBezTo>
                  <a:cubicBezTo>
                    <a:pt x="96" y="555"/>
                    <a:pt x="154" y="611"/>
                    <a:pt x="228" y="613"/>
                  </a:cubicBezTo>
                  <a:cubicBezTo>
                    <a:pt x="254" y="613"/>
                    <a:pt x="280" y="607"/>
                    <a:pt x="303" y="594"/>
                  </a:cubicBezTo>
                  <a:cubicBezTo>
                    <a:pt x="335" y="656"/>
                    <a:pt x="415" y="682"/>
                    <a:pt x="482" y="653"/>
                  </a:cubicBezTo>
                  <a:cubicBezTo>
                    <a:pt x="507" y="642"/>
                    <a:pt x="527" y="625"/>
                    <a:pt x="540" y="604"/>
                  </a:cubicBezTo>
                  <a:cubicBezTo>
                    <a:pt x="614" y="649"/>
                    <a:pt x="714" y="631"/>
                    <a:pt x="763" y="563"/>
                  </a:cubicBezTo>
                  <a:cubicBezTo>
                    <a:pt x="781" y="538"/>
                    <a:pt x="790" y="510"/>
                    <a:pt x="790" y="481"/>
                  </a:cubicBezTo>
                  <a:cubicBezTo>
                    <a:pt x="857" y="467"/>
                    <a:pt x="899" y="406"/>
                    <a:pt x="883" y="344"/>
                  </a:cubicBezTo>
                  <a:cubicBezTo>
                    <a:pt x="878" y="322"/>
                    <a:pt x="865" y="302"/>
                    <a:pt x="848" y="286"/>
                  </a:cubicBezTo>
                  <a:cubicBezTo>
                    <a:pt x="879" y="246"/>
                    <a:pt x="868" y="190"/>
                    <a:pt x="825" y="162"/>
                  </a:cubicBezTo>
                  <a:cubicBezTo>
                    <a:pt x="809" y="151"/>
                    <a:pt x="790" y="146"/>
                    <a:pt x="771" y="145"/>
                  </a:cubicBezTo>
                  <a:cubicBezTo>
                    <a:pt x="744" y="64"/>
                    <a:pt x="652" y="18"/>
                    <a:pt x="564" y="43"/>
                  </a:cubicBezTo>
                  <a:cubicBezTo>
                    <a:pt x="532" y="52"/>
                    <a:pt x="504" y="69"/>
                    <a:pt x="483" y="92"/>
                  </a:cubicBezTo>
                  <a:cubicBezTo>
                    <a:pt x="435" y="22"/>
                    <a:pt x="335" y="0"/>
                    <a:pt x="258" y="44"/>
                  </a:cubicBezTo>
                  <a:cubicBezTo>
                    <a:pt x="230" y="60"/>
                    <a:pt x="208" y="83"/>
                    <a:pt x="195" y="110"/>
                  </a:cubicBezTo>
                  <a:cubicBezTo>
                    <a:pt x="111" y="102"/>
                    <a:pt x="36" y="159"/>
                    <a:pt x="27" y="236"/>
                  </a:cubicBezTo>
                  <a:cubicBezTo>
                    <a:pt x="25" y="264"/>
                    <a:pt x="31" y="292"/>
                    <a:pt x="45" y="316"/>
                  </a:cubicBezTo>
                </a:path>
              </a:pathLst>
            </a:custGeom>
            <a:noFill/>
            <a:ln w="7938" cap="sq">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Rectangle 23">
              <a:extLst>
                <a:ext uri="{FF2B5EF4-FFF2-40B4-BE49-F238E27FC236}">
                  <a16:creationId xmlns:a16="http://schemas.microsoft.com/office/drawing/2014/main" id="{C458C369-36A1-2AE7-BB3F-5BF14EAA9E9B}"/>
                </a:ext>
              </a:extLst>
            </p:cNvPr>
            <p:cNvSpPr>
              <a:spLocks noChangeArrowheads="1"/>
            </p:cNvSpPr>
            <p:nvPr/>
          </p:nvSpPr>
          <p:spPr bwMode="auto">
            <a:xfrm>
              <a:off x="4934" y="3449"/>
              <a:ext cx="812"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Internal Processes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 name="Line 24">
              <a:extLst>
                <a:ext uri="{FF2B5EF4-FFF2-40B4-BE49-F238E27FC236}">
                  <a16:creationId xmlns:a16="http://schemas.microsoft.com/office/drawing/2014/main" id="{FE6BF76E-12F4-1618-0FE6-CB121C715D4A}"/>
                </a:ext>
              </a:extLst>
            </p:cNvPr>
            <p:cNvSpPr>
              <a:spLocks noChangeShapeType="1"/>
            </p:cNvSpPr>
            <p:nvPr/>
          </p:nvSpPr>
          <p:spPr bwMode="auto">
            <a:xfrm>
              <a:off x="4699" y="3523"/>
              <a:ext cx="125" cy="0"/>
            </a:xfrm>
            <a:prstGeom prst="line">
              <a:avLst/>
            </a:prstGeom>
            <a:noFill/>
            <a:ln w="9525"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32D33F93-1347-77C1-3529-AD5ED05F06D7}"/>
                </a:ext>
              </a:extLst>
            </p:cNvPr>
            <p:cNvSpPr>
              <a:spLocks/>
            </p:cNvSpPr>
            <p:nvPr/>
          </p:nvSpPr>
          <p:spPr bwMode="auto">
            <a:xfrm>
              <a:off x="4818" y="3499"/>
              <a:ext cx="49" cy="48"/>
            </a:xfrm>
            <a:custGeom>
              <a:avLst/>
              <a:gdLst>
                <a:gd name="T0" fmla="*/ 0 w 49"/>
                <a:gd name="T1" fmla="*/ 0 h 48"/>
                <a:gd name="T2" fmla="*/ 49 w 49"/>
                <a:gd name="T3" fmla="*/ 24 h 48"/>
                <a:gd name="T4" fmla="*/ 0 w 49"/>
                <a:gd name="T5" fmla="*/ 48 h 48"/>
                <a:gd name="T6" fmla="*/ 0 w 49"/>
                <a:gd name="T7" fmla="*/ 0 h 48"/>
              </a:gdLst>
              <a:ahLst/>
              <a:cxnLst>
                <a:cxn ang="0">
                  <a:pos x="T0" y="T1"/>
                </a:cxn>
                <a:cxn ang="0">
                  <a:pos x="T2" y="T3"/>
                </a:cxn>
                <a:cxn ang="0">
                  <a:pos x="T4" y="T5"/>
                </a:cxn>
                <a:cxn ang="0">
                  <a:pos x="T6" y="T7"/>
                </a:cxn>
              </a:cxnLst>
              <a:rect l="0" t="0" r="r" b="b"/>
              <a:pathLst>
                <a:path w="49" h="48">
                  <a:moveTo>
                    <a:pt x="0" y="0"/>
                  </a:moveTo>
                  <a:lnTo>
                    <a:pt x="49" y="24"/>
                  </a:lnTo>
                  <a:lnTo>
                    <a:pt x="0" y="4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26">
              <a:extLst>
                <a:ext uri="{FF2B5EF4-FFF2-40B4-BE49-F238E27FC236}">
                  <a16:creationId xmlns:a16="http://schemas.microsoft.com/office/drawing/2014/main" id="{CCFD59CF-FE39-655D-7A82-AD35FC07924A}"/>
                </a:ext>
              </a:extLst>
            </p:cNvPr>
            <p:cNvSpPr>
              <a:spLocks noChangeArrowheads="1"/>
            </p:cNvSpPr>
            <p:nvPr/>
          </p:nvSpPr>
          <p:spPr bwMode="auto">
            <a:xfrm>
              <a:off x="4015" y="3371"/>
              <a:ext cx="409"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Download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 name="Rectangle 27">
              <a:extLst>
                <a:ext uri="{FF2B5EF4-FFF2-40B4-BE49-F238E27FC236}">
                  <a16:creationId xmlns:a16="http://schemas.microsoft.com/office/drawing/2014/main" id="{DF9C6277-680D-6BF8-15EA-6FE8B6A6E257}"/>
                </a:ext>
              </a:extLst>
            </p:cNvPr>
            <p:cNvSpPr>
              <a:spLocks noChangeArrowheads="1"/>
            </p:cNvSpPr>
            <p:nvPr/>
          </p:nvSpPr>
          <p:spPr bwMode="auto">
            <a:xfrm>
              <a:off x="2095" y="2942"/>
              <a:ext cx="875" cy="865"/>
            </a:xfrm>
            <a:prstGeom prst="rect">
              <a:avLst/>
            </a:prstGeom>
            <a:solidFill>
              <a:srgbClr val="92CD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28">
              <a:extLst>
                <a:ext uri="{FF2B5EF4-FFF2-40B4-BE49-F238E27FC236}">
                  <a16:creationId xmlns:a16="http://schemas.microsoft.com/office/drawing/2014/main" id="{DB71689B-F7BE-9361-4B29-27C836EC8992}"/>
                </a:ext>
              </a:extLst>
            </p:cNvPr>
            <p:cNvSpPr>
              <a:spLocks noChangeArrowheads="1"/>
            </p:cNvSpPr>
            <p:nvPr/>
          </p:nvSpPr>
          <p:spPr bwMode="auto">
            <a:xfrm>
              <a:off x="2095" y="2942"/>
              <a:ext cx="875" cy="865"/>
            </a:xfrm>
            <a:prstGeom prst="rect">
              <a:avLst/>
            </a:pr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Rectangle 29">
              <a:extLst>
                <a:ext uri="{FF2B5EF4-FFF2-40B4-BE49-F238E27FC236}">
                  <a16:creationId xmlns:a16="http://schemas.microsoft.com/office/drawing/2014/main" id="{1CD0DE27-5F4A-167B-5DF6-996619E97030}"/>
                </a:ext>
              </a:extLst>
            </p:cNvPr>
            <p:cNvSpPr>
              <a:spLocks noChangeArrowheads="1"/>
            </p:cNvSpPr>
            <p:nvPr/>
          </p:nvSpPr>
          <p:spPr bwMode="auto">
            <a:xfrm>
              <a:off x="2125" y="2964"/>
              <a:ext cx="646" cy="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Calibri" panose="020F0502020204030204" pitchFamily="34" charset="0"/>
                </a:rPr>
                <a:t>ERCOT MIS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 name="Freeform 30">
              <a:extLst>
                <a:ext uri="{FF2B5EF4-FFF2-40B4-BE49-F238E27FC236}">
                  <a16:creationId xmlns:a16="http://schemas.microsoft.com/office/drawing/2014/main" id="{EDCCCE3D-869C-E989-E05C-8ABC7CCC61F2}"/>
                </a:ext>
              </a:extLst>
            </p:cNvPr>
            <p:cNvSpPr>
              <a:spLocks/>
            </p:cNvSpPr>
            <p:nvPr/>
          </p:nvSpPr>
          <p:spPr bwMode="auto">
            <a:xfrm>
              <a:off x="2236" y="3342"/>
              <a:ext cx="568" cy="426"/>
            </a:xfrm>
            <a:custGeom>
              <a:avLst/>
              <a:gdLst>
                <a:gd name="T0" fmla="*/ 0 w 1755"/>
                <a:gd name="T1" fmla="*/ 1123 h 1318"/>
                <a:gd name="T2" fmla="*/ 0 w 1755"/>
                <a:gd name="T3" fmla="*/ 0 h 1318"/>
                <a:gd name="T4" fmla="*/ 1755 w 1755"/>
                <a:gd name="T5" fmla="*/ 0 h 1318"/>
                <a:gd name="T6" fmla="*/ 1755 w 1755"/>
                <a:gd name="T7" fmla="*/ 1123 h 1318"/>
                <a:gd name="T8" fmla="*/ 878 w 1755"/>
                <a:gd name="T9" fmla="*/ 1123 h 1318"/>
                <a:gd name="T10" fmla="*/ 0 w 1755"/>
                <a:gd name="T11" fmla="*/ 1123 h 1318"/>
              </a:gdLst>
              <a:ahLst/>
              <a:cxnLst>
                <a:cxn ang="0">
                  <a:pos x="T0" y="T1"/>
                </a:cxn>
                <a:cxn ang="0">
                  <a:pos x="T2" y="T3"/>
                </a:cxn>
                <a:cxn ang="0">
                  <a:pos x="T4" y="T5"/>
                </a:cxn>
                <a:cxn ang="0">
                  <a:pos x="T6" y="T7"/>
                </a:cxn>
                <a:cxn ang="0">
                  <a:pos x="T8" y="T9"/>
                </a:cxn>
                <a:cxn ang="0">
                  <a:pos x="T10" y="T11"/>
                </a:cxn>
              </a:cxnLst>
              <a:rect l="0" t="0" r="r" b="b"/>
              <a:pathLst>
                <a:path w="1755" h="1318">
                  <a:moveTo>
                    <a:pt x="0" y="1123"/>
                  </a:moveTo>
                  <a:lnTo>
                    <a:pt x="0" y="0"/>
                  </a:lnTo>
                  <a:lnTo>
                    <a:pt x="1755" y="0"/>
                  </a:lnTo>
                  <a:lnTo>
                    <a:pt x="1755" y="1123"/>
                  </a:lnTo>
                  <a:cubicBezTo>
                    <a:pt x="1495" y="928"/>
                    <a:pt x="1138" y="928"/>
                    <a:pt x="878" y="1123"/>
                  </a:cubicBezTo>
                  <a:cubicBezTo>
                    <a:pt x="618" y="1318"/>
                    <a:pt x="260" y="1318"/>
                    <a:pt x="0" y="1123"/>
                  </a:cubicBezTo>
                  <a:close/>
                </a:path>
              </a:pathLst>
            </a:custGeom>
            <a:solidFill>
              <a:srgbClr val="F2F2F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31">
              <a:extLst>
                <a:ext uri="{FF2B5EF4-FFF2-40B4-BE49-F238E27FC236}">
                  <a16:creationId xmlns:a16="http://schemas.microsoft.com/office/drawing/2014/main" id="{3D4AB5D9-2314-AB83-127B-8A3C2A1580D6}"/>
                </a:ext>
              </a:extLst>
            </p:cNvPr>
            <p:cNvSpPr>
              <a:spLocks/>
            </p:cNvSpPr>
            <p:nvPr/>
          </p:nvSpPr>
          <p:spPr bwMode="auto">
            <a:xfrm>
              <a:off x="2236" y="3342"/>
              <a:ext cx="568" cy="426"/>
            </a:xfrm>
            <a:custGeom>
              <a:avLst/>
              <a:gdLst>
                <a:gd name="T0" fmla="*/ 0 w 1755"/>
                <a:gd name="T1" fmla="*/ 1123 h 1318"/>
                <a:gd name="T2" fmla="*/ 0 w 1755"/>
                <a:gd name="T3" fmla="*/ 0 h 1318"/>
                <a:gd name="T4" fmla="*/ 1755 w 1755"/>
                <a:gd name="T5" fmla="*/ 0 h 1318"/>
                <a:gd name="T6" fmla="*/ 1755 w 1755"/>
                <a:gd name="T7" fmla="*/ 1123 h 1318"/>
                <a:gd name="T8" fmla="*/ 878 w 1755"/>
                <a:gd name="T9" fmla="*/ 1123 h 1318"/>
                <a:gd name="T10" fmla="*/ 0 w 1755"/>
                <a:gd name="T11" fmla="*/ 1123 h 1318"/>
              </a:gdLst>
              <a:ahLst/>
              <a:cxnLst>
                <a:cxn ang="0">
                  <a:pos x="T0" y="T1"/>
                </a:cxn>
                <a:cxn ang="0">
                  <a:pos x="T2" y="T3"/>
                </a:cxn>
                <a:cxn ang="0">
                  <a:pos x="T4" y="T5"/>
                </a:cxn>
                <a:cxn ang="0">
                  <a:pos x="T6" y="T7"/>
                </a:cxn>
                <a:cxn ang="0">
                  <a:pos x="T8" y="T9"/>
                </a:cxn>
                <a:cxn ang="0">
                  <a:pos x="T10" y="T11"/>
                </a:cxn>
              </a:cxnLst>
              <a:rect l="0" t="0" r="r" b="b"/>
              <a:pathLst>
                <a:path w="1755" h="1318">
                  <a:moveTo>
                    <a:pt x="0" y="1123"/>
                  </a:moveTo>
                  <a:lnTo>
                    <a:pt x="0" y="0"/>
                  </a:lnTo>
                  <a:lnTo>
                    <a:pt x="1755" y="0"/>
                  </a:lnTo>
                  <a:lnTo>
                    <a:pt x="1755" y="1123"/>
                  </a:lnTo>
                  <a:cubicBezTo>
                    <a:pt x="1495" y="928"/>
                    <a:pt x="1138" y="928"/>
                    <a:pt x="878" y="1123"/>
                  </a:cubicBezTo>
                  <a:cubicBezTo>
                    <a:pt x="618" y="1318"/>
                    <a:pt x="260" y="1318"/>
                    <a:pt x="0" y="1123"/>
                  </a:cubicBezTo>
                  <a:close/>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Rectangle 32">
              <a:extLst>
                <a:ext uri="{FF2B5EF4-FFF2-40B4-BE49-F238E27FC236}">
                  <a16:creationId xmlns:a16="http://schemas.microsoft.com/office/drawing/2014/main" id="{0180A3D8-3B21-CF14-28D9-639075EFE1C7}"/>
                </a:ext>
              </a:extLst>
            </p:cNvPr>
            <p:cNvSpPr>
              <a:spLocks noChangeArrowheads="1"/>
            </p:cNvSpPr>
            <p:nvPr/>
          </p:nvSpPr>
          <p:spPr bwMode="auto">
            <a:xfrm>
              <a:off x="2281" y="3351"/>
              <a:ext cx="16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Calibri" panose="020F0502020204030204" pitchFamily="34" charset="0"/>
                </a:rPr>
                <a:t>Pre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 name="Rectangle 33">
              <a:extLst>
                <a:ext uri="{FF2B5EF4-FFF2-40B4-BE49-F238E27FC236}">
                  <a16:creationId xmlns:a16="http://schemas.microsoft.com/office/drawing/2014/main" id="{60972611-05D6-40EB-987B-ED1ED9E06B3E}"/>
                </a:ext>
              </a:extLst>
            </p:cNvPr>
            <p:cNvSpPr>
              <a:spLocks noChangeArrowheads="1"/>
            </p:cNvSpPr>
            <p:nvPr/>
          </p:nvSpPr>
          <p:spPr bwMode="auto">
            <a:xfrm>
              <a:off x="2394" y="3351"/>
              <a:ext cx="72"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 name="Rectangle 34">
              <a:extLst>
                <a:ext uri="{FF2B5EF4-FFF2-40B4-BE49-F238E27FC236}">
                  <a16:creationId xmlns:a16="http://schemas.microsoft.com/office/drawing/2014/main" id="{B4F34A01-95BC-0936-F24B-EF5FB2CB46B6}"/>
                </a:ext>
              </a:extLst>
            </p:cNvPr>
            <p:cNvSpPr>
              <a:spLocks noChangeArrowheads="1"/>
            </p:cNvSpPr>
            <p:nvPr/>
          </p:nvSpPr>
          <p:spPr bwMode="auto">
            <a:xfrm>
              <a:off x="2419" y="3351"/>
              <a:ext cx="43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Calibri" panose="020F0502020204030204" pitchFamily="34" charset="0"/>
                </a:rPr>
                <a:t>Populated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 name="Rectangle 35">
              <a:extLst>
                <a:ext uri="{FF2B5EF4-FFF2-40B4-BE49-F238E27FC236}">
                  <a16:creationId xmlns:a16="http://schemas.microsoft.com/office/drawing/2014/main" id="{6834ACC6-9302-D79D-8CF7-97CE8F7F37FF}"/>
                </a:ext>
              </a:extLst>
            </p:cNvPr>
            <p:cNvSpPr>
              <a:spLocks noChangeArrowheads="1"/>
            </p:cNvSpPr>
            <p:nvPr/>
          </p:nvSpPr>
          <p:spPr bwMode="auto">
            <a:xfrm>
              <a:off x="2444" y="3450"/>
              <a:ext cx="233"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Calibri" panose="020F0502020204030204" pitchFamily="34" charset="0"/>
                </a:rPr>
                <a:t>UDG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 name="Rectangle 36">
              <a:extLst>
                <a:ext uri="{FF2B5EF4-FFF2-40B4-BE49-F238E27FC236}">
                  <a16:creationId xmlns:a16="http://schemas.microsoft.com/office/drawing/2014/main" id="{62B8C7D4-6E9B-072E-32AA-F9C6DE73ED0C}"/>
                </a:ext>
              </a:extLst>
            </p:cNvPr>
            <p:cNvSpPr>
              <a:spLocks noChangeArrowheads="1"/>
            </p:cNvSpPr>
            <p:nvPr/>
          </p:nvSpPr>
          <p:spPr bwMode="auto">
            <a:xfrm>
              <a:off x="2338" y="3548"/>
              <a:ext cx="439"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Calibri" panose="020F0502020204030204" pitchFamily="34" charset="0"/>
                </a:rPr>
                <a:t>Worksheet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 name="Rectangle 37">
              <a:extLst>
                <a:ext uri="{FF2B5EF4-FFF2-40B4-BE49-F238E27FC236}">
                  <a16:creationId xmlns:a16="http://schemas.microsoft.com/office/drawing/2014/main" id="{A8F4CE75-A6E5-3E23-53F8-EA1CBFCF22D3}"/>
                </a:ext>
              </a:extLst>
            </p:cNvPr>
            <p:cNvSpPr>
              <a:spLocks noChangeArrowheads="1"/>
            </p:cNvSpPr>
            <p:nvPr/>
          </p:nvSpPr>
          <p:spPr bwMode="auto">
            <a:xfrm>
              <a:off x="2126" y="3108"/>
              <a:ext cx="67"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1"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 name="Rectangle 38">
              <a:extLst>
                <a:ext uri="{FF2B5EF4-FFF2-40B4-BE49-F238E27FC236}">
                  <a16:creationId xmlns:a16="http://schemas.microsoft.com/office/drawing/2014/main" id="{77BF5567-80DA-FA9F-228F-0F857181C6F1}"/>
                </a:ext>
              </a:extLst>
            </p:cNvPr>
            <p:cNvSpPr>
              <a:spLocks noChangeArrowheads="1"/>
            </p:cNvSpPr>
            <p:nvPr/>
          </p:nvSpPr>
          <p:spPr bwMode="auto">
            <a:xfrm>
              <a:off x="2155" y="3108"/>
              <a:ext cx="703"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1" u="none" strike="noStrike" cap="none" normalizeH="0" baseline="0" dirty="0">
                  <a:ln>
                    <a:noFill/>
                  </a:ln>
                  <a:solidFill>
                    <a:srgbClr val="000000"/>
                  </a:solidFill>
                  <a:effectLst/>
                  <a:latin typeface="Calibri" panose="020F0502020204030204" pitchFamily="34" charset="0"/>
                </a:rPr>
                <a:t>Requested Information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0" name="Rectangle 39">
              <a:extLst>
                <a:ext uri="{FF2B5EF4-FFF2-40B4-BE49-F238E27FC236}">
                  <a16:creationId xmlns:a16="http://schemas.microsoft.com/office/drawing/2014/main" id="{687E9C4B-8243-D413-BFE2-CACA5776962A}"/>
                </a:ext>
              </a:extLst>
            </p:cNvPr>
            <p:cNvSpPr>
              <a:spLocks noChangeArrowheads="1"/>
            </p:cNvSpPr>
            <p:nvPr/>
          </p:nvSpPr>
          <p:spPr bwMode="auto">
            <a:xfrm>
              <a:off x="2795" y="3108"/>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1" name="Rectangle 40">
              <a:extLst>
                <a:ext uri="{FF2B5EF4-FFF2-40B4-BE49-F238E27FC236}">
                  <a16:creationId xmlns:a16="http://schemas.microsoft.com/office/drawing/2014/main" id="{4B8C927C-1B0D-BCC6-6CE8-6EA77FCC4275}"/>
                </a:ext>
              </a:extLst>
            </p:cNvPr>
            <p:cNvSpPr>
              <a:spLocks noChangeArrowheads="1"/>
            </p:cNvSpPr>
            <p:nvPr/>
          </p:nvSpPr>
          <p:spPr bwMode="auto">
            <a:xfrm>
              <a:off x="2143" y="3205"/>
              <a:ext cx="113"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1" u="none" strike="noStrike" cap="none" normalizeH="0" baseline="0" dirty="0">
                  <a:ln>
                    <a:noFill/>
                  </a:ln>
                  <a:solidFill>
                    <a:srgbClr val="000000"/>
                  </a:solidFill>
                  <a:effectLst/>
                  <a:latin typeface="Calibri" panose="020F0502020204030204" pitchFamily="34" charset="0"/>
                </a:rPr>
                <a:t>(TSP</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2" name="Rectangle 41">
              <a:extLst>
                <a:ext uri="{FF2B5EF4-FFF2-40B4-BE49-F238E27FC236}">
                  <a16:creationId xmlns:a16="http://schemas.microsoft.com/office/drawing/2014/main" id="{B280A2D9-E958-FE20-0BD4-BA98871FC63E}"/>
                </a:ext>
              </a:extLst>
            </p:cNvPr>
            <p:cNvSpPr>
              <a:spLocks noChangeArrowheads="1"/>
            </p:cNvSpPr>
            <p:nvPr/>
          </p:nvSpPr>
          <p:spPr bwMode="auto">
            <a:xfrm>
              <a:off x="2242" y="3205"/>
              <a:ext cx="57"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1" u="none" strike="noStrike" cap="none" normalizeH="0" baseline="0" dirty="0">
                  <a:ln>
                    <a:noFill/>
                  </a:ln>
                  <a:solidFill>
                    <a:srgbClr val="000000"/>
                  </a:solidFill>
                  <a:effectLst/>
                  <a:latin typeface="Calibri" panose="020F050202020403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3" name="Rectangle 42">
              <a:extLst>
                <a:ext uri="{FF2B5EF4-FFF2-40B4-BE49-F238E27FC236}">
                  <a16:creationId xmlns:a16="http://schemas.microsoft.com/office/drawing/2014/main" id="{DA33C819-B333-1BDA-1882-9E259CE0491F}"/>
                </a:ext>
              </a:extLst>
            </p:cNvPr>
            <p:cNvSpPr>
              <a:spLocks noChangeArrowheads="1"/>
            </p:cNvSpPr>
            <p:nvPr/>
          </p:nvSpPr>
          <p:spPr bwMode="auto">
            <a:xfrm>
              <a:off x="2264" y="3205"/>
              <a:ext cx="543"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1" u="none" strike="noStrike" cap="none" normalizeH="0" baseline="0" dirty="0">
                  <a:ln>
                    <a:noFill/>
                  </a:ln>
                  <a:solidFill>
                    <a:srgbClr val="000000"/>
                  </a:solidFill>
                  <a:effectLst/>
                  <a:latin typeface="Calibri" panose="020F0502020204030204" pitchFamily="34" charset="0"/>
                </a:rPr>
                <a:t>Specific Location)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4" name="Rectangle 43">
              <a:extLst>
                <a:ext uri="{FF2B5EF4-FFF2-40B4-BE49-F238E27FC236}">
                  <a16:creationId xmlns:a16="http://schemas.microsoft.com/office/drawing/2014/main" id="{30D065CC-7C6A-DDFE-57EA-60BA4F000C78}"/>
                </a:ext>
              </a:extLst>
            </p:cNvPr>
            <p:cNvSpPr>
              <a:spLocks noChangeArrowheads="1"/>
            </p:cNvSpPr>
            <p:nvPr/>
          </p:nvSpPr>
          <p:spPr bwMode="auto">
            <a:xfrm>
              <a:off x="2015" y="1498"/>
              <a:ext cx="916" cy="481"/>
            </a:xfrm>
            <a:prstGeom prst="rect">
              <a:avLst/>
            </a:prstGeom>
            <a:solidFill>
              <a:srgbClr val="F2F2F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Rectangle 44">
              <a:extLst>
                <a:ext uri="{FF2B5EF4-FFF2-40B4-BE49-F238E27FC236}">
                  <a16:creationId xmlns:a16="http://schemas.microsoft.com/office/drawing/2014/main" id="{E13ACE39-5927-15B6-B01E-C299A775FF11}"/>
                </a:ext>
              </a:extLst>
            </p:cNvPr>
            <p:cNvSpPr>
              <a:spLocks noChangeArrowheads="1"/>
            </p:cNvSpPr>
            <p:nvPr/>
          </p:nvSpPr>
          <p:spPr bwMode="auto">
            <a:xfrm>
              <a:off x="2015" y="1498"/>
              <a:ext cx="916" cy="481"/>
            </a:xfrm>
            <a:prstGeom prst="rect">
              <a:avLst/>
            </a:pr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Rectangle 45">
              <a:extLst>
                <a:ext uri="{FF2B5EF4-FFF2-40B4-BE49-F238E27FC236}">
                  <a16:creationId xmlns:a16="http://schemas.microsoft.com/office/drawing/2014/main" id="{FB2351D0-6AB9-C745-5C5E-9989714783CB}"/>
                </a:ext>
              </a:extLst>
            </p:cNvPr>
            <p:cNvSpPr>
              <a:spLocks noChangeArrowheads="1"/>
            </p:cNvSpPr>
            <p:nvPr/>
          </p:nvSpPr>
          <p:spPr bwMode="auto">
            <a:xfrm>
              <a:off x="2060" y="1561"/>
              <a:ext cx="962"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Operations Modeling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 name="Rectangle 46">
              <a:extLst>
                <a:ext uri="{FF2B5EF4-FFF2-40B4-BE49-F238E27FC236}">
                  <a16:creationId xmlns:a16="http://schemas.microsoft.com/office/drawing/2014/main" id="{76405B34-5338-28B5-41E1-F5E593051F45}"/>
                </a:ext>
              </a:extLst>
            </p:cNvPr>
            <p:cNvSpPr>
              <a:spLocks noChangeArrowheads="1"/>
            </p:cNvSpPr>
            <p:nvPr/>
          </p:nvSpPr>
          <p:spPr bwMode="auto">
            <a:xfrm>
              <a:off x="2253" y="1677"/>
              <a:ext cx="548"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Application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 name="Rectangle 47">
              <a:extLst>
                <a:ext uri="{FF2B5EF4-FFF2-40B4-BE49-F238E27FC236}">
                  <a16:creationId xmlns:a16="http://schemas.microsoft.com/office/drawing/2014/main" id="{22142AEE-EF25-8832-D97F-87F9D8A8C23B}"/>
                </a:ext>
              </a:extLst>
            </p:cNvPr>
            <p:cNvSpPr>
              <a:spLocks noChangeArrowheads="1"/>
            </p:cNvSpPr>
            <p:nvPr/>
          </p:nvSpPr>
          <p:spPr bwMode="auto">
            <a:xfrm>
              <a:off x="2310" y="1793"/>
              <a:ext cx="404"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rPr>
                <a:t>(NMMS)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Freeform 48">
              <a:extLst>
                <a:ext uri="{FF2B5EF4-FFF2-40B4-BE49-F238E27FC236}">
                  <a16:creationId xmlns:a16="http://schemas.microsoft.com/office/drawing/2014/main" id="{47323F62-24E5-97FA-557B-1EE26143A09B}"/>
                </a:ext>
              </a:extLst>
            </p:cNvPr>
            <p:cNvSpPr>
              <a:spLocks/>
            </p:cNvSpPr>
            <p:nvPr/>
          </p:nvSpPr>
          <p:spPr bwMode="auto">
            <a:xfrm>
              <a:off x="2086" y="2260"/>
              <a:ext cx="462" cy="347"/>
            </a:xfrm>
            <a:custGeom>
              <a:avLst/>
              <a:gdLst>
                <a:gd name="T0" fmla="*/ 0 w 1429"/>
                <a:gd name="T1" fmla="*/ 915 h 1073"/>
                <a:gd name="T2" fmla="*/ 0 w 1429"/>
                <a:gd name="T3" fmla="*/ 0 h 1073"/>
                <a:gd name="T4" fmla="*/ 1429 w 1429"/>
                <a:gd name="T5" fmla="*/ 0 h 1073"/>
                <a:gd name="T6" fmla="*/ 1429 w 1429"/>
                <a:gd name="T7" fmla="*/ 915 h 1073"/>
                <a:gd name="T8" fmla="*/ 714 w 1429"/>
                <a:gd name="T9" fmla="*/ 915 h 1073"/>
                <a:gd name="T10" fmla="*/ 0 w 1429"/>
                <a:gd name="T11" fmla="*/ 915 h 1073"/>
              </a:gdLst>
              <a:ahLst/>
              <a:cxnLst>
                <a:cxn ang="0">
                  <a:pos x="T0" y="T1"/>
                </a:cxn>
                <a:cxn ang="0">
                  <a:pos x="T2" y="T3"/>
                </a:cxn>
                <a:cxn ang="0">
                  <a:pos x="T4" y="T5"/>
                </a:cxn>
                <a:cxn ang="0">
                  <a:pos x="T6" y="T7"/>
                </a:cxn>
                <a:cxn ang="0">
                  <a:pos x="T8" y="T9"/>
                </a:cxn>
                <a:cxn ang="0">
                  <a:pos x="T10" y="T11"/>
                </a:cxn>
              </a:cxnLst>
              <a:rect l="0" t="0" r="r" b="b"/>
              <a:pathLst>
                <a:path w="1429" h="1073">
                  <a:moveTo>
                    <a:pt x="0" y="915"/>
                  </a:moveTo>
                  <a:lnTo>
                    <a:pt x="0" y="0"/>
                  </a:lnTo>
                  <a:lnTo>
                    <a:pt x="1429" y="0"/>
                  </a:lnTo>
                  <a:lnTo>
                    <a:pt x="1429" y="915"/>
                  </a:lnTo>
                  <a:cubicBezTo>
                    <a:pt x="1217" y="756"/>
                    <a:pt x="926" y="756"/>
                    <a:pt x="714" y="915"/>
                  </a:cubicBezTo>
                  <a:cubicBezTo>
                    <a:pt x="503" y="1073"/>
                    <a:pt x="212" y="1073"/>
                    <a:pt x="0" y="915"/>
                  </a:cubicBezTo>
                  <a:close/>
                </a:path>
              </a:pathLst>
            </a:custGeom>
            <a:solidFill>
              <a:srgbClr val="F2F2F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0" name="Freeform 49">
              <a:extLst>
                <a:ext uri="{FF2B5EF4-FFF2-40B4-BE49-F238E27FC236}">
                  <a16:creationId xmlns:a16="http://schemas.microsoft.com/office/drawing/2014/main" id="{9EE63ABB-F0B7-2B28-0ABA-592103E15CE6}"/>
                </a:ext>
              </a:extLst>
            </p:cNvPr>
            <p:cNvSpPr>
              <a:spLocks/>
            </p:cNvSpPr>
            <p:nvPr/>
          </p:nvSpPr>
          <p:spPr bwMode="auto">
            <a:xfrm>
              <a:off x="2086" y="2260"/>
              <a:ext cx="462" cy="347"/>
            </a:xfrm>
            <a:custGeom>
              <a:avLst/>
              <a:gdLst>
                <a:gd name="T0" fmla="*/ 0 w 1429"/>
                <a:gd name="T1" fmla="*/ 915 h 1073"/>
                <a:gd name="T2" fmla="*/ 0 w 1429"/>
                <a:gd name="T3" fmla="*/ 0 h 1073"/>
                <a:gd name="T4" fmla="*/ 1429 w 1429"/>
                <a:gd name="T5" fmla="*/ 0 h 1073"/>
                <a:gd name="T6" fmla="*/ 1429 w 1429"/>
                <a:gd name="T7" fmla="*/ 915 h 1073"/>
                <a:gd name="T8" fmla="*/ 714 w 1429"/>
                <a:gd name="T9" fmla="*/ 915 h 1073"/>
                <a:gd name="T10" fmla="*/ 0 w 1429"/>
                <a:gd name="T11" fmla="*/ 915 h 1073"/>
              </a:gdLst>
              <a:ahLst/>
              <a:cxnLst>
                <a:cxn ang="0">
                  <a:pos x="T0" y="T1"/>
                </a:cxn>
                <a:cxn ang="0">
                  <a:pos x="T2" y="T3"/>
                </a:cxn>
                <a:cxn ang="0">
                  <a:pos x="T4" y="T5"/>
                </a:cxn>
                <a:cxn ang="0">
                  <a:pos x="T6" y="T7"/>
                </a:cxn>
                <a:cxn ang="0">
                  <a:pos x="T8" y="T9"/>
                </a:cxn>
                <a:cxn ang="0">
                  <a:pos x="T10" y="T11"/>
                </a:cxn>
              </a:cxnLst>
              <a:rect l="0" t="0" r="r" b="b"/>
              <a:pathLst>
                <a:path w="1429" h="1073">
                  <a:moveTo>
                    <a:pt x="0" y="915"/>
                  </a:moveTo>
                  <a:lnTo>
                    <a:pt x="0" y="0"/>
                  </a:lnTo>
                  <a:lnTo>
                    <a:pt x="1429" y="0"/>
                  </a:lnTo>
                  <a:lnTo>
                    <a:pt x="1429" y="915"/>
                  </a:lnTo>
                  <a:cubicBezTo>
                    <a:pt x="1217" y="756"/>
                    <a:pt x="926" y="756"/>
                    <a:pt x="714" y="915"/>
                  </a:cubicBezTo>
                  <a:cubicBezTo>
                    <a:pt x="503" y="1073"/>
                    <a:pt x="212" y="1073"/>
                    <a:pt x="0" y="915"/>
                  </a:cubicBezTo>
                  <a:close/>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Rectangle 50">
              <a:extLst>
                <a:ext uri="{FF2B5EF4-FFF2-40B4-BE49-F238E27FC236}">
                  <a16:creationId xmlns:a16="http://schemas.microsoft.com/office/drawing/2014/main" id="{F16D345B-8CF9-4312-FE39-F3B0B46E4DE2}"/>
                </a:ext>
              </a:extLst>
            </p:cNvPr>
            <p:cNvSpPr>
              <a:spLocks noChangeArrowheads="1"/>
            </p:cNvSpPr>
            <p:nvPr/>
          </p:nvSpPr>
          <p:spPr bwMode="auto">
            <a:xfrm>
              <a:off x="2118" y="2267"/>
              <a:ext cx="135"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Pre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 name="Rectangle 51">
              <a:extLst>
                <a:ext uri="{FF2B5EF4-FFF2-40B4-BE49-F238E27FC236}">
                  <a16:creationId xmlns:a16="http://schemas.microsoft.com/office/drawing/2014/main" id="{7FE3C91D-D8E6-976C-2485-8FC3CE4E4D9E}"/>
                </a:ext>
              </a:extLst>
            </p:cNvPr>
            <p:cNvSpPr>
              <a:spLocks noChangeArrowheads="1"/>
            </p:cNvSpPr>
            <p:nvPr/>
          </p:nvSpPr>
          <p:spPr bwMode="auto">
            <a:xfrm>
              <a:off x="2212" y="2267"/>
              <a:ext cx="57"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Rectangle 52">
              <a:extLst>
                <a:ext uri="{FF2B5EF4-FFF2-40B4-BE49-F238E27FC236}">
                  <a16:creationId xmlns:a16="http://schemas.microsoft.com/office/drawing/2014/main" id="{138A26DC-5E92-1D24-D751-724A019CCFDE}"/>
                </a:ext>
              </a:extLst>
            </p:cNvPr>
            <p:cNvSpPr>
              <a:spLocks noChangeArrowheads="1"/>
            </p:cNvSpPr>
            <p:nvPr/>
          </p:nvSpPr>
          <p:spPr bwMode="auto">
            <a:xfrm>
              <a:off x="2233" y="2267"/>
              <a:ext cx="35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Populated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 name="Rectangle 53">
              <a:extLst>
                <a:ext uri="{FF2B5EF4-FFF2-40B4-BE49-F238E27FC236}">
                  <a16:creationId xmlns:a16="http://schemas.microsoft.com/office/drawing/2014/main" id="{817B1DD9-3DB1-FAFF-1DB7-B7C4393DE7E0}"/>
                </a:ext>
              </a:extLst>
            </p:cNvPr>
            <p:cNvSpPr>
              <a:spLocks noChangeArrowheads="1"/>
            </p:cNvSpPr>
            <p:nvPr/>
          </p:nvSpPr>
          <p:spPr bwMode="auto">
            <a:xfrm>
              <a:off x="2254" y="2350"/>
              <a:ext cx="186"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UDG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Rectangle 54">
              <a:extLst>
                <a:ext uri="{FF2B5EF4-FFF2-40B4-BE49-F238E27FC236}">
                  <a16:creationId xmlns:a16="http://schemas.microsoft.com/office/drawing/2014/main" id="{EEB06113-603A-0F13-F577-003BF6E1DCDE}"/>
                </a:ext>
              </a:extLst>
            </p:cNvPr>
            <p:cNvSpPr>
              <a:spLocks noChangeArrowheads="1"/>
            </p:cNvSpPr>
            <p:nvPr/>
          </p:nvSpPr>
          <p:spPr bwMode="auto">
            <a:xfrm>
              <a:off x="2165" y="2432"/>
              <a:ext cx="357"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Calibri" panose="020F0502020204030204" pitchFamily="34" charset="0"/>
                </a:rPr>
                <a:t>Worksheet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6" name="Freeform 55">
              <a:extLst>
                <a:ext uri="{FF2B5EF4-FFF2-40B4-BE49-F238E27FC236}">
                  <a16:creationId xmlns:a16="http://schemas.microsoft.com/office/drawing/2014/main" id="{622D5884-A1A3-8CE4-F08C-34F11AF81CEE}"/>
                </a:ext>
              </a:extLst>
            </p:cNvPr>
            <p:cNvSpPr>
              <a:spLocks/>
            </p:cNvSpPr>
            <p:nvPr/>
          </p:nvSpPr>
          <p:spPr bwMode="auto">
            <a:xfrm>
              <a:off x="2222" y="2336"/>
              <a:ext cx="462" cy="347"/>
            </a:xfrm>
            <a:custGeom>
              <a:avLst/>
              <a:gdLst>
                <a:gd name="T0" fmla="*/ 0 w 1428"/>
                <a:gd name="T1" fmla="*/ 915 h 1073"/>
                <a:gd name="T2" fmla="*/ 0 w 1428"/>
                <a:gd name="T3" fmla="*/ 0 h 1073"/>
                <a:gd name="T4" fmla="*/ 1428 w 1428"/>
                <a:gd name="T5" fmla="*/ 0 h 1073"/>
                <a:gd name="T6" fmla="*/ 1428 w 1428"/>
                <a:gd name="T7" fmla="*/ 915 h 1073"/>
                <a:gd name="T8" fmla="*/ 714 w 1428"/>
                <a:gd name="T9" fmla="*/ 915 h 1073"/>
                <a:gd name="T10" fmla="*/ 0 w 1428"/>
                <a:gd name="T11" fmla="*/ 915 h 1073"/>
              </a:gdLst>
              <a:ahLst/>
              <a:cxnLst>
                <a:cxn ang="0">
                  <a:pos x="T0" y="T1"/>
                </a:cxn>
                <a:cxn ang="0">
                  <a:pos x="T2" y="T3"/>
                </a:cxn>
                <a:cxn ang="0">
                  <a:pos x="T4" y="T5"/>
                </a:cxn>
                <a:cxn ang="0">
                  <a:pos x="T6" y="T7"/>
                </a:cxn>
                <a:cxn ang="0">
                  <a:pos x="T8" y="T9"/>
                </a:cxn>
                <a:cxn ang="0">
                  <a:pos x="T10" y="T11"/>
                </a:cxn>
              </a:cxnLst>
              <a:rect l="0" t="0" r="r" b="b"/>
              <a:pathLst>
                <a:path w="1428" h="1073">
                  <a:moveTo>
                    <a:pt x="0" y="915"/>
                  </a:moveTo>
                  <a:lnTo>
                    <a:pt x="0" y="0"/>
                  </a:lnTo>
                  <a:lnTo>
                    <a:pt x="1428" y="0"/>
                  </a:lnTo>
                  <a:lnTo>
                    <a:pt x="1428" y="915"/>
                  </a:lnTo>
                  <a:cubicBezTo>
                    <a:pt x="1217" y="756"/>
                    <a:pt x="926" y="756"/>
                    <a:pt x="714" y="915"/>
                  </a:cubicBezTo>
                  <a:cubicBezTo>
                    <a:pt x="503" y="1073"/>
                    <a:pt x="212" y="1073"/>
                    <a:pt x="0" y="915"/>
                  </a:cubicBezTo>
                  <a:close/>
                </a:path>
              </a:pathLst>
            </a:custGeom>
            <a:solidFill>
              <a:srgbClr val="F2F2F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 name="Freeform 56">
              <a:extLst>
                <a:ext uri="{FF2B5EF4-FFF2-40B4-BE49-F238E27FC236}">
                  <a16:creationId xmlns:a16="http://schemas.microsoft.com/office/drawing/2014/main" id="{6517405B-7110-7F26-2994-DF24B6BC6E6A}"/>
                </a:ext>
              </a:extLst>
            </p:cNvPr>
            <p:cNvSpPr>
              <a:spLocks/>
            </p:cNvSpPr>
            <p:nvPr/>
          </p:nvSpPr>
          <p:spPr bwMode="auto">
            <a:xfrm>
              <a:off x="2222" y="2336"/>
              <a:ext cx="462" cy="347"/>
            </a:xfrm>
            <a:custGeom>
              <a:avLst/>
              <a:gdLst>
                <a:gd name="T0" fmla="*/ 0 w 1428"/>
                <a:gd name="T1" fmla="*/ 915 h 1073"/>
                <a:gd name="T2" fmla="*/ 0 w 1428"/>
                <a:gd name="T3" fmla="*/ 0 h 1073"/>
                <a:gd name="T4" fmla="*/ 1428 w 1428"/>
                <a:gd name="T5" fmla="*/ 0 h 1073"/>
                <a:gd name="T6" fmla="*/ 1428 w 1428"/>
                <a:gd name="T7" fmla="*/ 915 h 1073"/>
                <a:gd name="T8" fmla="*/ 714 w 1428"/>
                <a:gd name="T9" fmla="*/ 915 h 1073"/>
                <a:gd name="T10" fmla="*/ 0 w 1428"/>
                <a:gd name="T11" fmla="*/ 915 h 1073"/>
              </a:gdLst>
              <a:ahLst/>
              <a:cxnLst>
                <a:cxn ang="0">
                  <a:pos x="T0" y="T1"/>
                </a:cxn>
                <a:cxn ang="0">
                  <a:pos x="T2" y="T3"/>
                </a:cxn>
                <a:cxn ang="0">
                  <a:pos x="T4" y="T5"/>
                </a:cxn>
                <a:cxn ang="0">
                  <a:pos x="T6" y="T7"/>
                </a:cxn>
                <a:cxn ang="0">
                  <a:pos x="T8" y="T9"/>
                </a:cxn>
                <a:cxn ang="0">
                  <a:pos x="T10" y="T11"/>
                </a:cxn>
              </a:cxnLst>
              <a:rect l="0" t="0" r="r" b="b"/>
              <a:pathLst>
                <a:path w="1428" h="1073">
                  <a:moveTo>
                    <a:pt x="0" y="915"/>
                  </a:moveTo>
                  <a:lnTo>
                    <a:pt x="0" y="0"/>
                  </a:lnTo>
                  <a:lnTo>
                    <a:pt x="1428" y="0"/>
                  </a:lnTo>
                  <a:lnTo>
                    <a:pt x="1428" y="915"/>
                  </a:lnTo>
                  <a:cubicBezTo>
                    <a:pt x="1217" y="756"/>
                    <a:pt x="926" y="756"/>
                    <a:pt x="714" y="915"/>
                  </a:cubicBezTo>
                  <a:cubicBezTo>
                    <a:pt x="503" y="1073"/>
                    <a:pt x="212" y="1073"/>
                    <a:pt x="0" y="915"/>
                  </a:cubicBezTo>
                  <a:close/>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Rectangle 57">
              <a:extLst>
                <a:ext uri="{FF2B5EF4-FFF2-40B4-BE49-F238E27FC236}">
                  <a16:creationId xmlns:a16="http://schemas.microsoft.com/office/drawing/2014/main" id="{B90EF511-9366-4ACA-DBE7-CD5814BFB57B}"/>
                </a:ext>
              </a:extLst>
            </p:cNvPr>
            <p:cNvSpPr>
              <a:spLocks noChangeArrowheads="1"/>
            </p:cNvSpPr>
            <p:nvPr/>
          </p:nvSpPr>
          <p:spPr bwMode="auto">
            <a:xfrm>
              <a:off x="2254" y="2342"/>
              <a:ext cx="135"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Calibri" panose="020F0502020204030204" pitchFamily="34" charset="0"/>
                </a:rPr>
                <a:t>Pre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9" name="Rectangle 58">
              <a:extLst>
                <a:ext uri="{FF2B5EF4-FFF2-40B4-BE49-F238E27FC236}">
                  <a16:creationId xmlns:a16="http://schemas.microsoft.com/office/drawing/2014/main" id="{9A907FBE-D1C9-6FE9-E282-15BB79B2BE01}"/>
                </a:ext>
              </a:extLst>
            </p:cNvPr>
            <p:cNvSpPr>
              <a:spLocks noChangeArrowheads="1"/>
            </p:cNvSpPr>
            <p:nvPr/>
          </p:nvSpPr>
          <p:spPr bwMode="auto">
            <a:xfrm>
              <a:off x="2348" y="2342"/>
              <a:ext cx="57"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0" name="Rectangle 59">
              <a:extLst>
                <a:ext uri="{FF2B5EF4-FFF2-40B4-BE49-F238E27FC236}">
                  <a16:creationId xmlns:a16="http://schemas.microsoft.com/office/drawing/2014/main" id="{D565CB91-48E2-3168-C329-5A741371798D}"/>
                </a:ext>
              </a:extLst>
            </p:cNvPr>
            <p:cNvSpPr>
              <a:spLocks noChangeArrowheads="1"/>
            </p:cNvSpPr>
            <p:nvPr/>
          </p:nvSpPr>
          <p:spPr bwMode="auto">
            <a:xfrm>
              <a:off x="2369" y="2342"/>
              <a:ext cx="352"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Calibri" panose="020F0502020204030204" pitchFamily="34" charset="0"/>
                </a:rPr>
                <a:t>Populated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1" name="Rectangle 60">
              <a:extLst>
                <a:ext uri="{FF2B5EF4-FFF2-40B4-BE49-F238E27FC236}">
                  <a16:creationId xmlns:a16="http://schemas.microsoft.com/office/drawing/2014/main" id="{31B06BAE-1E66-A9A2-FF0C-47D355010830}"/>
                </a:ext>
              </a:extLst>
            </p:cNvPr>
            <p:cNvSpPr>
              <a:spLocks noChangeArrowheads="1"/>
            </p:cNvSpPr>
            <p:nvPr/>
          </p:nvSpPr>
          <p:spPr bwMode="auto">
            <a:xfrm>
              <a:off x="2390" y="2426"/>
              <a:ext cx="186"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UDG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 name="Rectangle 61">
              <a:extLst>
                <a:ext uri="{FF2B5EF4-FFF2-40B4-BE49-F238E27FC236}">
                  <a16:creationId xmlns:a16="http://schemas.microsoft.com/office/drawing/2014/main" id="{A171F218-9932-5DEA-9702-702BFDDA5942}"/>
                </a:ext>
              </a:extLst>
            </p:cNvPr>
            <p:cNvSpPr>
              <a:spLocks noChangeArrowheads="1"/>
            </p:cNvSpPr>
            <p:nvPr/>
          </p:nvSpPr>
          <p:spPr bwMode="auto">
            <a:xfrm>
              <a:off x="2301" y="2509"/>
              <a:ext cx="357"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Worksheet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3" name="Freeform 62">
              <a:extLst>
                <a:ext uri="{FF2B5EF4-FFF2-40B4-BE49-F238E27FC236}">
                  <a16:creationId xmlns:a16="http://schemas.microsoft.com/office/drawing/2014/main" id="{B419DCB9-F210-36CB-0BB2-1DA032594EB4}"/>
                </a:ext>
              </a:extLst>
            </p:cNvPr>
            <p:cNvSpPr>
              <a:spLocks/>
            </p:cNvSpPr>
            <p:nvPr/>
          </p:nvSpPr>
          <p:spPr bwMode="auto">
            <a:xfrm>
              <a:off x="2348" y="2412"/>
              <a:ext cx="462" cy="347"/>
            </a:xfrm>
            <a:custGeom>
              <a:avLst/>
              <a:gdLst>
                <a:gd name="T0" fmla="*/ 0 w 1428"/>
                <a:gd name="T1" fmla="*/ 914 h 1073"/>
                <a:gd name="T2" fmla="*/ 0 w 1428"/>
                <a:gd name="T3" fmla="*/ 0 h 1073"/>
                <a:gd name="T4" fmla="*/ 1428 w 1428"/>
                <a:gd name="T5" fmla="*/ 0 h 1073"/>
                <a:gd name="T6" fmla="*/ 1428 w 1428"/>
                <a:gd name="T7" fmla="*/ 914 h 1073"/>
                <a:gd name="T8" fmla="*/ 714 w 1428"/>
                <a:gd name="T9" fmla="*/ 914 h 1073"/>
                <a:gd name="T10" fmla="*/ 0 w 1428"/>
                <a:gd name="T11" fmla="*/ 914 h 1073"/>
              </a:gdLst>
              <a:ahLst/>
              <a:cxnLst>
                <a:cxn ang="0">
                  <a:pos x="T0" y="T1"/>
                </a:cxn>
                <a:cxn ang="0">
                  <a:pos x="T2" y="T3"/>
                </a:cxn>
                <a:cxn ang="0">
                  <a:pos x="T4" y="T5"/>
                </a:cxn>
                <a:cxn ang="0">
                  <a:pos x="T6" y="T7"/>
                </a:cxn>
                <a:cxn ang="0">
                  <a:pos x="T8" y="T9"/>
                </a:cxn>
                <a:cxn ang="0">
                  <a:pos x="T10" y="T11"/>
                </a:cxn>
              </a:cxnLst>
              <a:rect l="0" t="0" r="r" b="b"/>
              <a:pathLst>
                <a:path w="1428" h="1073">
                  <a:moveTo>
                    <a:pt x="0" y="914"/>
                  </a:moveTo>
                  <a:lnTo>
                    <a:pt x="0" y="0"/>
                  </a:lnTo>
                  <a:lnTo>
                    <a:pt x="1428" y="0"/>
                  </a:lnTo>
                  <a:lnTo>
                    <a:pt x="1428" y="914"/>
                  </a:lnTo>
                  <a:cubicBezTo>
                    <a:pt x="1217" y="755"/>
                    <a:pt x="926" y="755"/>
                    <a:pt x="714" y="914"/>
                  </a:cubicBezTo>
                  <a:cubicBezTo>
                    <a:pt x="502" y="1073"/>
                    <a:pt x="211" y="1073"/>
                    <a:pt x="0" y="914"/>
                  </a:cubicBezTo>
                  <a:close/>
                </a:path>
              </a:pathLst>
            </a:custGeom>
            <a:solidFill>
              <a:srgbClr val="F2F2F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4" name="Freeform 63">
              <a:extLst>
                <a:ext uri="{FF2B5EF4-FFF2-40B4-BE49-F238E27FC236}">
                  <a16:creationId xmlns:a16="http://schemas.microsoft.com/office/drawing/2014/main" id="{4ED4F738-566D-F2EA-ED17-D5DF948E0CD7}"/>
                </a:ext>
              </a:extLst>
            </p:cNvPr>
            <p:cNvSpPr>
              <a:spLocks/>
            </p:cNvSpPr>
            <p:nvPr/>
          </p:nvSpPr>
          <p:spPr bwMode="auto">
            <a:xfrm>
              <a:off x="2348" y="2412"/>
              <a:ext cx="462" cy="347"/>
            </a:xfrm>
            <a:custGeom>
              <a:avLst/>
              <a:gdLst>
                <a:gd name="T0" fmla="*/ 0 w 1428"/>
                <a:gd name="T1" fmla="*/ 914 h 1073"/>
                <a:gd name="T2" fmla="*/ 0 w 1428"/>
                <a:gd name="T3" fmla="*/ 0 h 1073"/>
                <a:gd name="T4" fmla="*/ 1428 w 1428"/>
                <a:gd name="T5" fmla="*/ 0 h 1073"/>
                <a:gd name="T6" fmla="*/ 1428 w 1428"/>
                <a:gd name="T7" fmla="*/ 914 h 1073"/>
                <a:gd name="T8" fmla="*/ 714 w 1428"/>
                <a:gd name="T9" fmla="*/ 914 h 1073"/>
                <a:gd name="T10" fmla="*/ 0 w 1428"/>
                <a:gd name="T11" fmla="*/ 914 h 1073"/>
              </a:gdLst>
              <a:ahLst/>
              <a:cxnLst>
                <a:cxn ang="0">
                  <a:pos x="T0" y="T1"/>
                </a:cxn>
                <a:cxn ang="0">
                  <a:pos x="T2" y="T3"/>
                </a:cxn>
                <a:cxn ang="0">
                  <a:pos x="T4" y="T5"/>
                </a:cxn>
                <a:cxn ang="0">
                  <a:pos x="T6" y="T7"/>
                </a:cxn>
                <a:cxn ang="0">
                  <a:pos x="T8" y="T9"/>
                </a:cxn>
                <a:cxn ang="0">
                  <a:pos x="T10" y="T11"/>
                </a:cxn>
              </a:cxnLst>
              <a:rect l="0" t="0" r="r" b="b"/>
              <a:pathLst>
                <a:path w="1428" h="1073">
                  <a:moveTo>
                    <a:pt x="0" y="914"/>
                  </a:moveTo>
                  <a:lnTo>
                    <a:pt x="0" y="0"/>
                  </a:lnTo>
                  <a:lnTo>
                    <a:pt x="1428" y="0"/>
                  </a:lnTo>
                  <a:lnTo>
                    <a:pt x="1428" y="914"/>
                  </a:lnTo>
                  <a:cubicBezTo>
                    <a:pt x="1217" y="755"/>
                    <a:pt x="926" y="755"/>
                    <a:pt x="714" y="914"/>
                  </a:cubicBezTo>
                  <a:cubicBezTo>
                    <a:pt x="502" y="1073"/>
                    <a:pt x="211" y="1073"/>
                    <a:pt x="0" y="914"/>
                  </a:cubicBezTo>
                  <a:close/>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Rectangle 64">
              <a:extLst>
                <a:ext uri="{FF2B5EF4-FFF2-40B4-BE49-F238E27FC236}">
                  <a16:creationId xmlns:a16="http://schemas.microsoft.com/office/drawing/2014/main" id="{C7D6B1FC-4203-9BA5-80BC-45E2E76A6C70}"/>
                </a:ext>
              </a:extLst>
            </p:cNvPr>
            <p:cNvSpPr>
              <a:spLocks noChangeArrowheads="1"/>
            </p:cNvSpPr>
            <p:nvPr/>
          </p:nvSpPr>
          <p:spPr bwMode="auto">
            <a:xfrm>
              <a:off x="2381" y="2419"/>
              <a:ext cx="134"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Pre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6" name="Rectangle 65">
              <a:extLst>
                <a:ext uri="{FF2B5EF4-FFF2-40B4-BE49-F238E27FC236}">
                  <a16:creationId xmlns:a16="http://schemas.microsoft.com/office/drawing/2014/main" id="{7860F2B8-A79B-D60B-C84E-1B4E552580D8}"/>
                </a:ext>
              </a:extLst>
            </p:cNvPr>
            <p:cNvSpPr>
              <a:spLocks noChangeArrowheads="1"/>
            </p:cNvSpPr>
            <p:nvPr/>
          </p:nvSpPr>
          <p:spPr bwMode="auto">
            <a:xfrm>
              <a:off x="2475" y="2419"/>
              <a:ext cx="56"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7" name="Rectangle 66">
              <a:extLst>
                <a:ext uri="{FF2B5EF4-FFF2-40B4-BE49-F238E27FC236}">
                  <a16:creationId xmlns:a16="http://schemas.microsoft.com/office/drawing/2014/main" id="{D9A0DBE1-EDBC-8A8C-DE0C-E08AF16A2BFC}"/>
                </a:ext>
              </a:extLst>
            </p:cNvPr>
            <p:cNvSpPr>
              <a:spLocks noChangeArrowheads="1"/>
            </p:cNvSpPr>
            <p:nvPr/>
          </p:nvSpPr>
          <p:spPr bwMode="auto">
            <a:xfrm>
              <a:off x="2496" y="2419"/>
              <a:ext cx="351"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Populated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8" name="Rectangle 67">
              <a:extLst>
                <a:ext uri="{FF2B5EF4-FFF2-40B4-BE49-F238E27FC236}">
                  <a16:creationId xmlns:a16="http://schemas.microsoft.com/office/drawing/2014/main" id="{FC9B3DFA-5693-6DB7-6D2D-F3A95499220B}"/>
                </a:ext>
              </a:extLst>
            </p:cNvPr>
            <p:cNvSpPr>
              <a:spLocks noChangeArrowheads="1"/>
            </p:cNvSpPr>
            <p:nvPr/>
          </p:nvSpPr>
          <p:spPr bwMode="auto">
            <a:xfrm>
              <a:off x="2517" y="2502"/>
              <a:ext cx="186" cy="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UDG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9" name="Rectangle 68">
              <a:extLst>
                <a:ext uri="{FF2B5EF4-FFF2-40B4-BE49-F238E27FC236}">
                  <a16:creationId xmlns:a16="http://schemas.microsoft.com/office/drawing/2014/main" id="{8983E6FD-C9E3-0A0C-8B66-1771AD11BADD}"/>
                </a:ext>
              </a:extLst>
            </p:cNvPr>
            <p:cNvSpPr>
              <a:spLocks noChangeArrowheads="1"/>
            </p:cNvSpPr>
            <p:nvPr/>
          </p:nvSpPr>
          <p:spPr bwMode="auto">
            <a:xfrm>
              <a:off x="2428" y="2585"/>
              <a:ext cx="356"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000000"/>
                  </a:solidFill>
                  <a:effectLst/>
                  <a:latin typeface="Calibri" panose="020F0502020204030204" pitchFamily="34" charset="0"/>
                </a:rPr>
                <a:t>Worksheet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0" name="Line 69">
              <a:extLst>
                <a:ext uri="{FF2B5EF4-FFF2-40B4-BE49-F238E27FC236}">
                  <a16:creationId xmlns:a16="http://schemas.microsoft.com/office/drawing/2014/main" id="{79EA9E23-E30F-6319-3E8D-281F0D312D73}"/>
                </a:ext>
              </a:extLst>
            </p:cNvPr>
            <p:cNvSpPr>
              <a:spLocks noChangeShapeType="1"/>
            </p:cNvSpPr>
            <p:nvPr/>
          </p:nvSpPr>
          <p:spPr bwMode="auto">
            <a:xfrm>
              <a:off x="2469" y="1979"/>
              <a:ext cx="0" cy="219"/>
            </a:xfrm>
            <a:prstGeom prst="line">
              <a:avLst/>
            </a:prstGeom>
            <a:noFill/>
            <a:ln w="793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Freeform 70">
              <a:extLst>
                <a:ext uri="{FF2B5EF4-FFF2-40B4-BE49-F238E27FC236}">
                  <a16:creationId xmlns:a16="http://schemas.microsoft.com/office/drawing/2014/main" id="{92495DDC-6FDE-995C-7570-8CDF0C5C92B9}"/>
                </a:ext>
              </a:extLst>
            </p:cNvPr>
            <p:cNvSpPr>
              <a:spLocks/>
            </p:cNvSpPr>
            <p:nvPr/>
          </p:nvSpPr>
          <p:spPr bwMode="auto">
            <a:xfrm>
              <a:off x="2446" y="2192"/>
              <a:ext cx="45" cy="68"/>
            </a:xfrm>
            <a:custGeom>
              <a:avLst/>
              <a:gdLst>
                <a:gd name="T0" fmla="*/ 45 w 45"/>
                <a:gd name="T1" fmla="*/ 0 h 68"/>
                <a:gd name="T2" fmla="*/ 23 w 45"/>
                <a:gd name="T3" fmla="*/ 68 h 68"/>
                <a:gd name="T4" fmla="*/ 0 w 45"/>
                <a:gd name="T5" fmla="*/ 0 h 68"/>
                <a:gd name="T6" fmla="*/ 45 w 45"/>
                <a:gd name="T7" fmla="*/ 0 h 68"/>
              </a:gdLst>
              <a:ahLst/>
              <a:cxnLst>
                <a:cxn ang="0">
                  <a:pos x="T0" y="T1"/>
                </a:cxn>
                <a:cxn ang="0">
                  <a:pos x="T2" y="T3"/>
                </a:cxn>
                <a:cxn ang="0">
                  <a:pos x="T4" y="T5"/>
                </a:cxn>
                <a:cxn ang="0">
                  <a:pos x="T6" y="T7"/>
                </a:cxn>
              </a:cxnLst>
              <a:rect l="0" t="0" r="r" b="b"/>
              <a:pathLst>
                <a:path w="45" h="68">
                  <a:moveTo>
                    <a:pt x="45" y="0"/>
                  </a:moveTo>
                  <a:lnTo>
                    <a:pt x="23" y="68"/>
                  </a:lnTo>
                  <a:lnTo>
                    <a:pt x="0" y="0"/>
                  </a:lnTo>
                  <a:lnTo>
                    <a:pt x="4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Line 71">
              <a:extLst>
                <a:ext uri="{FF2B5EF4-FFF2-40B4-BE49-F238E27FC236}">
                  <a16:creationId xmlns:a16="http://schemas.microsoft.com/office/drawing/2014/main" id="{6FFEF350-FC36-4190-C838-E5C53216EE09}"/>
                </a:ext>
              </a:extLst>
            </p:cNvPr>
            <p:cNvSpPr>
              <a:spLocks noChangeShapeType="1"/>
            </p:cNvSpPr>
            <p:nvPr/>
          </p:nvSpPr>
          <p:spPr bwMode="auto">
            <a:xfrm>
              <a:off x="2475" y="2746"/>
              <a:ext cx="0" cy="134"/>
            </a:xfrm>
            <a:prstGeom prst="line">
              <a:avLst/>
            </a:prstGeom>
            <a:noFill/>
            <a:ln w="793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Freeform 72">
              <a:extLst>
                <a:ext uri="{FF2B5EF4-FFF2-40B4-BE49-F238E27FC236}">
                  <a16:creationId xmlns:a16="http://schemas.microsoft.com/office/drawing/2014/main" id="{56188D9B-8D10-BDE5-EBE2-6CF1FB690C08}"/>
                </a:ext>
              </a:extLst>
            </p:cNvPr>
            <p:cNvSpPr>
              <a:spLocks/>
            </p:cNvSpPr>
            <p:nvPr/>
          </p:nvSpPr>
          <p:spPr bwMode="auto">
            <a:xfrm>
              <a:off x="2452" y="2874"/>
              <a:ext cx="45" cy="68"/>
            </a:xfrm>
            <a:custGeom>
              <a:avLst/>
              <a:gdLst>
                <a:gd name="T0" fmla="*/ 45 w 45"/>
                <a:gd name="T1" fmla="*/ 0 h 68"/>
                <a:gd name="T2" fmla="*/ 23 w 45"/>
                <a:gd name="T3" fmla="*/ 68 h 68"/>
                <a:gd name="T4" fmla="*/ 0 w 45"/>
                <a:gd name="T5" fmla="*/ 0 h 68"/>
                <a:gd name="T6" fmla="*/ 45 w 45"/>
                <a:gd name="T7" fmla="*/ 0 h 68"/>
              </a:gdLst>
              <a:ahLst/>
              <a:cxnLst>
                <a:cxn ang="0">
                  <a:pos x="T0" y="T1"/>
                </a:cxn>
                <a:cxn ang="0">
                  <a:pos x="T2" y="T3"/>
                </a:cxn>
                <a:cxn ang="0">
                  <a:pos x="T4" y="T5"/>
                </a:cxn>
                <a:cxn ang="0">
                  <a:pos x="T6" y="T7"/>
                </a:cxn>
              </a:cxnLst>
              <a:rect l="0" t="0" r="r" b="b"/>
              <a:pathLst>
                <a:path w="45" h="68">
                  <a:moveTo>
                    <a:pt x="45" y="0"/>
                  </a:moveTo>
                  <a:lnTo>
                    <a:pt x="23" y="68"/>
                  </a:lnTo>
                  <a:lnTo>
                    <a:pt x="0" y="0"/>
                  </a:lnTo>
                  <a:lnTo>
                    <a:pt x="4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73">
              <a:extLst>
                <a:ext uri="{FF2B5EF4-FFF2-40B4-BE49-F238E27FC236}">
                  <a16:creationId xmlns:a16="http://schemas.microsoft.com/office/drawing/2014/main" id="{5E832BC7-81B9-5F81-785F-C5088F0B4D66}"/>
                </a:ext>
              </a:extLst>
            </p:cNvPr>
            <p:cNvSpPr>
              <a:spLocks/>
            </p:cNvSpPr>
            <p:nvPr/>
          </p:nvSpPr>
          <p:spPr bwMode="auto">
            <a:xfrm>
              <a:off x="5008" y="2472"/>
              <a:ext cx="567" cy="426"/>
            </a:xfrm>
            <a:custGeom>
              <a:avLst/>
              <a:gdLst>
                <a:gd name="T0" fmla="*/ 0 w 1755"/>
                <a:gd name="T1" fmla="*/ 1124 h 1319"/>
                <a:gd name="T2" fmla="*/ 0 w 1755"/>
                <a:gd name="T3" fmla="*/ 0 h 1319"/>
                <a:gd name="T4" fmla="*/ 1755 w 1755"/>
                <a:gd name="T5" fmla="*/ 0 h 1319"/>
                <a:gd name="T6" fmla="*/ 1755 w 1755"/>
                <a:gd name="T7" fmla="*/ 1124 h 1319"/>
                <a:gd name="T8" fmla="*/ 878 w 1755"/>
                <a:gd name="T9" fmla="*/ 1124 h 1319"/>
                <a:gd name="T10" fmla="*/ 0 w 1755"/>
                <a:gd name="T11" fmla="*/ 1124 h 1319"/>
              </a:gdLst>
              <a:ahLst/>
              <a:cxnLst>
                <a:cxn ang="0">
                  <a:pos x="T0" y="T1"/>
                </a:cxn>
                <a:cxn ang="0">
                  <a:pos x="T2" y="T3"/>
                </a:cxn>
                <a:cxn ang="0">
                  <a:pos x="T4" y="T5"/>
                </a:cxn>
                <a:cxn ang="0">
                  <a:pos x="T6" y="T7"/>
                </a:cxn>
                <a:cxn ang="0">
                  <a:pos x="T8" y="T9"/>
                </a:cxn>
                <a:cxn ang="0">
                  <a:pos x="T10" y="T11"/>
                </a:cxn>
              </a:cxnLst>
              <a:rect l="0" t="0" r="r" b="b"/>
              <a:pathLst>
                <a:path w="1755" h="1319">
                  <a:moveTo>
                    <a:pt x="0" y="1124"/>
                  </a:moveTo>
                  <a:lnTo>
                    <a:pt x="0" y="0"/>
                  </a:lnTo>
                  <a:lnTo>
                    <a:pt x="1755" y="0"/>
                  </a:lnTo>
                  <a:lnTo>
                    <a:pt x="1755" y="1124"/>
                  </a:lnTo>
                  <a:cubicBezTo>
                    <a:pt x="1495" y="929"/>
                    <a:pt x="1138" y="929"/>
                    <a:pt x="878" y="1124"/>
                  </a:cubicBezTo>
                  <a:cubicBezTo>
                    <a:pt x="618" y="1319"/>
                    <a:pt x="260" y="1319"/>
                    <a:pt x="0" y="1124"/>
                  </a:cubicBezTo>
                  <a:close/>
                </a:path>
              </a:pathLst>
            </a:custGeom>
            <a:solidFill>
              <a:srgbClr val="CCC2D9"/>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5" name="Freeform 74">
              <a:extLst>
                <a:ext uri="{FF2B5EF4-FFF2-40B4-BE49-F238E27FC236}">
                  <a16:creationId xmlns:a16="http://schemas.microsoft.com/office/drawing/2014/main" id="{0C07487E-FB45-48DB-6832-014036A33BEE}"/>
                </a:ext>
              </a:extLst>
            </p:cNvPr>
            <p:cNvSpPr>
              <a:spLocks/>
            </p:cNvSpPr>
            <p:nvPr/>
          </p:nvSpPr>
          <p:spPr bwMode="auto">
            <a:xfrm>
              <a:off x="5008" y="2472"/>
              <a:ext cx="567" cy="426"/>
            </a:xfrm>
            <a:custGeom>
              <a:avLst/>
              <a:gdLst>
                <a:gd name="T0" fmla="*/ 0 w 1755"/>
                <a:gd name="T1" fmla="*/ 1124 h 1319"/>
                <a:gd name="T2" fmla="*/ 0 w 1755"/>
                <a:gd name="T3" fmla="*/ 0 h 1319"/>
                <a:gd name="T4" fmla="*/ 1755 w 1755"/>
                <a:gd name="T5" fmla="*/ 0 h 1319"/>
                <a:gd name="T6" fmla="*/ 1755 w 1755"/>
                <a:gd name="T7" fmla="*/ 1124 h 1319"/>
                <a:gd name="T8" fmla="*/ 878 w 1755"/>
                <a:gd name="T9" fmla="*/ 1124 h 1319"/>
                <a:gd name="T10" fmla="*/ 0 w 1755"/>
                <a:gd name="T11" fmla="*/ 1124 h 1319"/>
              </a:gdLst>
              <a:ahLst/>
              <a:cxnLst>
                <a:cxn ang="0">
                  <a:pos x="T0" y="T1"/>
                </a:cxn>
                <a:cxn ang="0">
                  <a:pos x="T2" y="T3"/>
                </a:cxn>
                <a:cxn ang="0">
                  <a:pos x="T4" y="T5"/>
                </a:cxn>
                <a:cxn ang="0">
                  <a:pos x="T6" y="T7"/>
                </a:cxn>
                <a:cxn ang="0">
                  <a:pos x="T8" y="T9"/>
                </a:cxn>
                <a:cxn ang="0">
                  <a:pos x="T10" y="T11"/>
                </a:cxn>
              </a:cxnLst>
              <a:rect l="0" t="0" r="r" b="b"/>
              <a:pathLst>
                <a:path w="1755" h="1319">
                  <a:moveTo>
                    <a:pt x="0" y="1124"/>
                  </a:moveTo>
                  <a:lnTo>
                    <a:pt x="0" y="0"/>
                  </a:lnTo>
                  <a:lnTo>
                    <a:pt x="1755" y="0"/>
                  </a:lnTo>
                  <a:lnTo>
                    <a:pt x="1755" y="1124"/>
                  </a:lnTo>
                  <a:cubicBezTo>
                    <a:pt x="1495" y="929"/>
                    <a:pt x="1138" y="929"/>
                    <a:pt x="878" y="1124"/>
                  </a:cubicBezTo>
                  <a:cubicBezTo>
                    <a:pt x="618" y="1319"/>
                    <a:pt x="260" y="1319"/>
                    <a:pt x="0" y="1124"/>
                  </a:cubicBezTo>
                  <a:close/>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 name="Rectangle 75">
              <a:extLst>
                <a:ext uri="{FF2B5EF4-FFF2-40B4-BE49-F238E27FC236}">
                  <a16:creationId xmlns:a16="http://schemas.microsoft.com/office/drawing/2014/main" id="{EE9664A9-15B0-F076-2CC2-679B038ADC7F}"/>
                </a:ext>
              </a:extLst>
            </p:cNvPr>
            <p:cNvSpPr>
              <a:spLocks noChangeArrowheads="1"/>
            </p:cNvSpPr>
            <p:nvPr/>
          </p:nvSpPr>
          <p:spPr bwMode="auto">
            <a:xfrm>
              <a:off x="5061" y="2531"/>
              <a:ext cx="56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Calibri" panose="020F0502020204030204" pitchFamily="34" charset="0"/>
                </a:rPr>
                <a:t>Updated UDG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7" name="Rectangle 76">
              <a:extLst>
                <a:ext uri="{FF2B5EF4-FFF2-40B4-BE49-F238E27FC236}">
                  <a16:creationId xmlns:a16="http://schemas.microsoft.com/office/drawing/2014/main" id="{FA3DC06C-0010-1413-07D9-A792F2A38490}"/>
                </a:ext>
              </a:extLst>
            </p:cNvPr>
            <p:cNvSpPr>
              <a:spLocks noChangeArrowheads="1"/>
            </p:cNvSpPr>
            <p:nvPr/>
          </p:nvSpPr>
          <p:spPr bwMode="auto">
            <a:xfrm>
              <a:off x="5110" y="2630"/>
              <a:ext cx="43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Calibri" panose="020F0502020204030204" pitchFamily="34" charset="0"/>
                </a:rPr>
                <a:t>Worksheet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8" name="Line 77">
              <a:extLst>
                <a:ext uri="{FF2B5EF4-FFF2-40B4-BE49-F238E27FC236}">
                  <a16:creationId xmlns:a16="http://schemas.microsoft.com/office/drawing/2014/main" id="{A2DD0856-7818-D4F7-86DC-8C8526B4BF20}"/>
                </a:ext>
              </a:extLst>
            </p:cNvPr>
            <p:cNvSpPr>
              <a:spLocks noChangeShapeType="1"/>
            </p:cNvSpPr>
            <p:nvPr/>
          </p:nvSpPr>
          <p:spPr bwMode="auto">
            <a:xfrm flipV="1">
              <a:off x="5292" y="2869"/>
              <a:ext cx="0" cy="367"/>
            </a:xfrm>
            <a:prstGeom prst="line">
              <a:avLst/>
            </a:prstGeom>
            <a:noFill/>
            <a:ln w="793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Freeform 78">
              <a:extLst>
                <a:ext uri="{FF2B5EF4-FFF2-40B4-BE49-F238E27FC236}">
                  <a16:creationId xmlns:a16="http://schemas.microsoft.com/office/drawing/2014/main" id="{85ADB248-91AB-EDEF-F666-25D171613C71}"/>
                </a:ext>
              </a:extLst>
            </p:cNvPr>
            <p:cNvSpPr>
              <a:spLocks/>
            </p:cNvSpPr>
            <p:nvPr/>
          </p:nvSpPr>
          <p:spPr bwMode="auto">
            <a:xfrm>
              <a:off x="5269" y="2835"/>
              <a:ext cx="46" cy="45"/>
            </a:xfrm>
            <a:custGeom>
              <a:avLst/>
              <a:gdLst>
                <a:gd name="T0" fmla="*/ 70 w 140"/>
                <a:gd name="T1" fmla="*/ 0 h 139"/>
                <a:gd name="T2" fmla="*/ 140 w 140"/>
                <a:gd name="T3" fmla="*/ 139 h 139"/>
                <a:gd name="T4" fmla="*/ 0 w 140"/>
                <a:gd name="T5" fmla="*/ 139 h 139"/>
                <a:gd name="T6" fmla="*/ 70 w 140"/>
                <a:gd name="T7" fmla="*/ 0 h 139"/>
              </a:gdLst>
              <a:ahLst/>
              <a:cxnLst>
                <a:cxn ang="0">
                  <a:pos x="T0" y="T1"/>
                </a:cxn>
                <a:cxn ang="0">
                  <a:pos x="T2" y="T3"/>
                </a:cxn>
                <a:cxn ang="0">
                  <a:pos x="T4" y="T5"/>
                </a:cxn>
                <a:cxn ang="0">
                  <a:pos x="T6" y="T7"/>
                </a:cxn>
              </a:cxnLst>
              <a:rect l="0" t="0" r="r" b="b"/>
              <a:pathLst>
                <a:path w="140" h="139">
                  <a:moveTo>
                    <a:pt x="70" y="0"/>
                  </a:moveTo>
                  <a:lnTo>
                    <a:pt x="140" y="139"/>
                  </a:lnTo>
                  <a:cubicBezTo>
                    <a:pt x="96" y="117"/>
                    <a:pt x="44" y="117"/>
                    <a:pt x="0" y="139"/>
                  </a:cubicBezTo>
                  <a:lnTo>
                    <a:pt x="70" y="0"/>
                  </a:lnTo>
                  <a:close/>
                </a:path>
              </a:pathLst>
            </a:custGeom>
            <a:solidFill>
              <a:srgbClr val="00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0" name="Freeform 79">
              <a:extLst>
                <a:ext uri="{FF2B5EF4-FFF2-40B4-BE49-F238E27FC236}">
                  <a16:creationId xmlns:a16="http://schemas.microsoft.com/office/drawing/2014/main" id="{FC6787A1-BCA5-691C-95EF-2F29B7E17C5E}"/>
                </a:ext>
              </a:extLst>
            </p:cNvPr>
            <p:cNvSpPr>
              <a:spLocks/>
            </p:cNvSpPr>
            <p:nvPr/>
          </p:nvSpPr>
          <p:spPr bwMode="auto">
            <a:xfrm>
              <a:off x="4186" y="1533"/>
              <a:ext cx="567" cy="426"/>
            </a:xfrm>
            <a:custGeom>
              <a:avLst/>
              <a:gdLst>
                <a:gd name="T0" fmla="*/ 0 w 1755"/>
                <a:gd name="T1" fmla="*/ 1124 h 1319"/>
                <a:gd name="T2" fmla="*/ 0 w 1755"/>
                <a:gd name="T3" fmla="*/ 0 h 1319"/>
                <a:gd name="T4" fmla="*/ 1755 w 1755"/>
                <a:gd name="T5" fmla="*/ 0 h 1319"/>
                <a:gd name="T6" fmla="*/ 1755 w 1755"/>
                <a:gd name="T7" fmla="*/ 1124 h 1319"/>
                <a:gd name="T8" fmla="*/ 878 w 1755"/>
                <a:gd name="T9" fmla="*/ 1124 h 1319"/>
                <a:gd name="T10" fmla="*/ 0 w 1755"/>
                <a:gd name="T11" fmla="*/ 1124 h 1319"/>
              </a:gdLst>
              <a:ahLst/>
              <a:cxnLst>
                <a:cxn ang="0">
                  <a:pos x="T0" y="T1"/>
                </a:cxn>
                <a:cxn ang="0">
                  <a:pos x="T2" y="T3"/>
                </a:cxn>
                <a:cxn ang="0">
                  <a:pos x="T4" y="T5"/>
                </a:cxn>
                <a:cxn ang="0">
                  <a:pos x="T6" y="T7"/>
                </a:cxn>
                <a:cxn ang="0">
                  <a:pos x="T8" y="T9"/>
                </a:cxn>
                <a:cxn ang="0">
                  <a:pos x="T10" y="T11"/>
                </a:cxn>
              </a:cxnLst>
              <a:rect l="0" t="0" r="r" b="b"/>
              <a:pathLst>
                <a:path w="1755" h="1319">
                  <a:moveTo>
                    <a:pt x="0" y="1124"/>
                  </a:moveTo>
                  <a:lnTo>
                    <a:pt x="0" y="0"/>
                  </a:lnTo>
                  <a:lnTo>
                    <a:pt x="1755" y="0"/>
                  </a:lnTo>
                  <a:lnTo>
                    <a:pt x="1755" y="1124"/>
                  </a:lnTo>
                  <a:cubicBezTo>
                    <a:pt x="1495" y="929"/>
                    <a:pt x="1138" y="929"/>
                    <a:pt x="878" y="1124"/>
                  </a:cubicBezTo>
                  <a:cubicBezTo>
                    <a:pt x="618" y="1319"/>
                    <a:pt x="260" y="1319"/>
                    <a:pt x="0" y="1124"/>
                  </a:cubicBezTo>
                  <a:close/>
                </a:path>
              </a:pathLst>
            </a:custGeom>
            <a:solidFill>
              <a:srgbClr val="CCC2D9"/>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1" name="Freeform 80">
              <a:extLst>
                <a:ext uri="{FF2B5EF4-FFF2-40B4-BE49-F238E27FC236}">
                  <a16:creationId xmlns:a16="http://schemas.microsoft.com/office/drawing/2014/main" id="{5F102D1D-070F-5CDB-1566-53847E8488B5}"/>
                </a:ext>
              </a:extLst>
            </p:cNvPr>
            <p:cNvSpPr>
              <a:spLocks/>
            </p:cNvSpPr>
            <p:nvPr/>
          </p:nvSpPr>
          <p:spPr bwMode="auto">
            <a:xfrm>
              <a:off x="4186" y="1533"/>
              <a:ext cx="567" cy="426"/>
            </a:xfrm>
            <a:custGeom>
              <a:avLst/>
              <a:gdLst>
                <a:gd name="T0" fmla="*/ 0 w 1755"/>
                <a:gd name="T1" fmla="*/ 1124 h 1319"/>
                <a:gd name="T2" fmla="*/ 0 w 1755"/>
                <a:gd name="T3" fmla="*/ 0 h 1319"/>
                <a:gd name="T4" fmla="*/ 1755 w 1755"/>
                <a:gd name="T5" fmla="*/ 0 h 1319"/>
                <a:gd name="T6" fmla="*/ 1755 w 1755"/>
                <a:gd name="T7" fmla="*/ 1124 h 1319"/>
                <a:gd name="T8" fmla="*/ 878 w 1755"/>
                <a:gd name="T9" fmla="*/ 1124 h 1319"/>
                <a:gd name="T10" fmla="*/ 0 w 1755"/>
                <a:gd name="T11" fmla="*/ 1124 h 1319"/>
              </a:gdLst>
              <a:ahLst/>
              <a:cxnLst>
                <a:cxn ang="0">
                  <a:pos x="T0" y="T1"/>
                </a:cxn>
                <a:cxn ang="0">
                  <a:pos x="T2" y="T3"/>
                </a:cxn>
                <a:cxn ang="0">
                  <a:pos x="T4" y="T5"/>
                </a:cxn>
                <a:cxn ang="0">
                  <a:pos x="T6" y="T7"/>
                </a:cxn>
                <a:cxn ang="0">
                  <a:pos x="T8" y="T9"/>
                </a:cxn>
                <a:cxn ang="0">
                  <a:pos x="T10" y="T11"/>
                </a:cxn>
              </a:cxnLst>
              <a:rect l="0" t="0" r="r" b="b"/>
              <a:pathLst>
                <a:path w="1755" h="1319">
                  <a:moveTo>
                    <a:pt x="0" y="1124"/>
                  </a:moveTo>
                  <a:lnTo>
                    <a:pt x="0" y="0"/>
                  </a:lnTo>
                  <a:lnTo>
                    <a:pt x="1755" y="0"/>
                  </a:lnTo>
                  <a:lnTo>
                    <a:pt x="1755" y="1124"/>
                  </a:lnTo>
                  <a:cubicBezTo>
                    <a:pt x="1495" y="929"/>
                    <a:pt x="1138" y="929"/>
                    <a:pt x="878" y="1124"/>
                  </a:cubicBezTo>
                  <a:cubicBezTo>
                    <a:pt x="618" y="1319"/>
                    <a:pt x="260" y="1319"/>
                    <a:pt x="0" y="1124"/>
                  </a:cubicBezTo>
                  <a:close/>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Rectangle 81">
              <a:extLst>
                <a:ext uri="{FF2B5EF4-FFF2-40B4-BE49-F238E27FC236}">
                  <a16:creationId xmlns:a16="http://schemas.microsoft.com/office/drawing/2014/main" id="{E82DA0F7-25ED-305E-A443-076BF9B60DA6}"/>
                </a:ext>
              </a:extLst>
            </p:cNvPr>
            <p:cNvSpPr>
              <a:spLocks noChangeArrowheads="1"/>
            </p:cNvSpPr>
            <p:nvPr/>
          </p:nvSpPr>
          <p:spPr bwMode="auto">
            <a:xfrm>
              <a:off x="4238" y="1592"/>
              <a:ext cx="56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Calibri" panose="020F0502020204030204" pitchFamily="34" charset="0"/>
                </a:rPr>
                <a:t>Updated UDG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3" name="Rectangle 82">
              <a:extLst>
                <a:ext uri="{FF2B5EF4-FFF2-40B4-BE49-F238E27FC236}">
                  <a16:creationId xmlns:a16="http://schemas.microsoft.com/office/drawing/2014/main" id="{C3B863E4-542C-3996-DBE2-34F90FC4370B}"/>
                </a:ext>
              </a:extLst>
            </p:cNvPr>
            <p:cNvSpPr>
              <a:spLocks noChangeArrowheads="1"/>
            </p:cNvSpPr>
            <p:nvPr/>
          </p:nvSpPr>
          <p:spPr bwMode="auto">
            <a:xfrm>
              <a:off x="4287" y="1690"/>
              <a:ext cx="440"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Calibri" panose="020F0502020204030204" pitchFamily="34" charset="0"/>
                </a:rPr>
                <a:t>Worksheet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Line 83">
              <a:extLst>
                <a:ext uri="{FF2B5EF4-FFF2-40B4-BE49-F238E27FC236}">
                  <a16:creationId xmlns:a16="http://schemas.microsoft.com/office/drawing/2014/main" id="{F31BDA98-7548-0E3A-CF45-F71B40FB89B5}"/>
                </a:ext>
              </a:extLst>
            </p:cNvPr>
            <p:cNvSpPr>
              <a:spLocks noChangeShapeType="1"/>
            </p:cNvSpPr>
            <p:nvPr/>
          </p:nvSpPr>
          <p:spPr bwMode="auto">
            <a:xfrm flipV="1">
              <a:off x="5292" y="2099"/>
              <a:ext cx="0" cy="373"/>
            </a:xfrm>
            <a:prstGeom prst="line">
              <a:avLst/>
            </a:prstGeom>
            <a:noFill/>
            <a:ln w="793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Freeform 84">
              <a:extLst>
                <a:ext uri="{FF2B5EF4-FFF2-40B4-BE49-F238E27FC236}">
                  <a16:creationId xmlns:a16="http://schemas.microsoft.com/office/drawing/2014/main" id="{88D05278-4079-3AE5-C395-8DAB4F73EC63}"/>
                </a:ext>
              </a:extLst>
            </p:cNvPr>
            <p:cNvSpPr>
              <a:spLocks/>
            </p:cNvSpPr>
            <p:nvPr/>
          </p:nvSpPr>
          <p:spPr bwMode="auto">
            <a:xfrm>
              <a:off x="5269" y="2037"/>
              <a:ext cx="46" cy="68"/>
            </a:xfrm>
            <a:custGeom>
              <a:avLst/>
              <a:gdLst>
                <a:gd name="T0" fmla="*/ 0 w 46"/>
                <a:gd name="T1" fmla="*/ 68 h 68"/>
                <a:gd name="T2" fmla="*/ 23 w 46"/>
                <a:gd name="T3" fmla="*/ 0 h 68"/>
                <a:gd name="T4" fmla="*/ 46 w 46"/>
                <a:gd name="T5" fmla="*/ 68 h 68"/>
                <a:gd name="T6" fmla="*/ 0 w 46"/>
                <a:gd name="T7" fmla="*/ 68 h 68"/>
              </a:gdLst>
              <a:ahLst/>
              <a:cxnLst>
                <a:cxn ang="0">
                  <a:pos x="T0" y="T1"/>
                </a:cxn>
                <a:cxn ang="0">
                  <a:pos x="T2" y="T3"/>
                </a:cxn>
                <a:cxn ang="0">
                  <a:pos x="T4" y="T5"/>
                </a:cxn>
                <a:cxn ang="0">
                  <a:pos x="T6" y="T7"/>
                </a:cxn>
              </a:cxnLst>
              <a:rect l="0" t="0" r="r" b="b"/>
              <a:pathLst>
                <a:path w="46" h="68">
                  <a:moveTo>
                    <a:pt x="0" y="68"/>
                  </a:moveTo>
                  <a:lnTo>
                    <a:pt x="23" y="0"/>
                  </a:lnTo>
                  <a:lnTo>
                    <a:pt x="46" y="68"/>
                  </a:lnTo>
                  <a:lnTo>
                    <a:pt x="0"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Line 85">
              <a:extLst>
                <a:ext uri="{FF2B5EF4-FFF2-40B4-BE49-F238E27FC236}">
                  <a16:creationId xmlns:a16="http://schemas.microsoft.com/office/drawing/2014/main" id="{8A0F1B08-BE25-6D51-C44E-FA9D94DFB7B0}"/>
                </a:ext>
              </a:extLst>
            </p:cNvPr>
            <p:cNvSpPr>
              <a:spLocks noChangeShapeType="1"/>
            </p:cNvSpPr>
            <p:nvPr/>
          </p:nvSpPr>
          <p:spPr bwMode="auto">
            <a:xfrm flipH="1">
              <a:off x="4815" y="1738"/>
              <a:ext cx="308" cy="0"/>
            </a:xfrm>
            <a:prstGeom prst="line">
              <a:avLst/>
            </a:prstGeom>
            <a:noFill/>
            <a:ln w="793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Freeform 86">
              <a:extLst>
                <a:ext uri="{FF2B5EF4-FFF2-40B4-BE49-F238E27FC236}">
                  <a16:creationId xmlns:a16="http://schemas.microsoft.com/office/drawing/2014/main" id="{04528F24-7C5A-49FB-01DC-6F9921401B10}"/>
                </a:ext>
              </a:extLst>
            </p:cNvPr>
            <p:cNvSpPr>
              <a:spLocks/>
            </p:cNvSpPr>
            <p:nvPr/>
          </p:nvSpPr>
          <p:spPr bwMode="auto">
            <a:xfrm>
              <a:off x="4753" y="1716"/>
              <a:ext cx="68" cy="45"/>
            </a:xfrm>
            <a:custGeom>
              <a:avLst/>
              <a:gdLst>
                <a:gd name="T0" fmla="*/ 68 w 68"/>
                <a:gd name="T1" fmla="*/ 45 h 45"/>
                <a:gd name="T2" fmla="*/ 0 w 68"/>
                <a:gd name="T3" fmla="*/ 22 h 45"/>
                <a:gd name="T4" fmla="*/ 68 w 68"/>
                <a:gd name="T5" fmla="*/ 0 h 45"/>
                <a:gd name="T6" fmla="*/ 68 w 68"/>
                <a:gd name="T7" fmla="*/ 45 h 45"/>
              </a:gdLst>
              <a:ahLst/>
              <a:cxnLst>
                <a:cxn ang="0">
                  <a:pos x="T0" y="T1"/>
                </a:cxn>
                <a:cxn ang="0">
                  <a:pos x="T2" y="T3"/>
                </a:cxn>
                <a:cxn ang="0">
                  <a:pos x="T4" y="T5"/>
                </a:cxn>
                <a:cxn ang="0">
                  <a:pos x="T6" y="T7"/>
                </a:cxn>
              </a:cxnLst>
              <a:rect l="0" t="0" r="r" b="b"/>
              <a:pathLst>
                <a:path w="68" h="45">
                  <a:moveTo>
                    <a:pt x="68" y="45"/>
                  </a:moveTo>
                  <a:lnTo>
                    <a:pt x="0" y="22"/>
                  </a:lnTo>
                  <a:lnTo>
                    <a:pt x="68" y="0"/>
                  </a:lnTo>
                  <a:lnTo>
                    <a:pt x="68"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Line 87">
              <a:extLst>
                <a:ext uri="{FF2B5EF4-FFF2-40B4-BE49-F238E27FC236}">
                  <a16:creationId xmlns:a16="http://schemas.microsoft.com/office/drawing/2014/main" id="{2FBABD70-E493-911B-8926-EEDE2DF1B814}"/>
                </a:ext>
              </a:extLst>
            </p:cNvPr>
            <p:cNvSpPr>
              <a:spLocks noChangeShapeType="1"/>
            </p:cNvSpPr>
            <p:nvPr/>
          </p:nvSpPr>
          <p:spPr bwMode="auto">
            <a:xfrm flipH="1">
              <a:off x="3716" y="1738"/>
              <a:ext cx="470" cy="0"/>
            </a:xfrm>
            <a:prstGeom prst="line">
              <a:avLst/>
            </a:prstGeom>
            <a:noFill/>
            <a:ln w="793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Freeform 88">
              <a:extLst>
                <a:ext uri="{FF2B5EF4-FFF2-40B4-BE49-F238E27FC236}">
                  <a16:creationId xmlns:a16="http://schemas.microsoft.com/office/drawing/2014/main" id="{B030079F-9FC4-0F52-C3CC-DEF914B13070}"/>
                </a:ext>
              </a:extLst>
            </p:cNvPr>
            <p:cNvSpPr>
              <a:spLocks/>
            </p:cNvSpPr>
            <p:nvPr/>
          </p:nvSpPr>
          <p:spPr bwMode="auto">
            <a:xfrm>
              <a:off x="3654" y="1716"/>
              <a:ext cx="68" cy="45"/>
            </a:xfrm>
            <a:custGeom>
              <a:avLst/>
              <a:gdLst>
                <a:gd name="T0" fmla="*/ 68 w 68"/>
                <a:gd name="T1" fmla="*/ 45 h 45"/>
                <a:gd name="T2" fmla="*/ 0 w 68"/>
                <a:gd name="T3" fmla="*/ 22 h 45"/>
                <a:gd name="T4" fmla="*/ 68 w 68"/>
                <a:gd name="T5" fmla="*/ 0 h 45"/>
                <a:gd name="T6" fmla="*/ 68 w 68"/>
                <a:gd name="T7" fmla="*/ 45 h 45"/>
              </a:gdLst>
              <a:ahLst/>
              <a:cxnLst>
                <a:cxn ang="0">
                  <a:pos x="T0" y="T1"/>
                </a:cxn>
                <a:cxn ang="0">
                  <a:pos x="T2" y="T3"/>
                </a:cxn>
                <a:cxn ang="0">
                  <a:pos x="T4" y="T5"/>
                </a:cxn>
                <a:cxn ang="0">
                  <a:pos x="T6" y="T7"/>
                </a:cxn>
              </a:cxnLst>
              <a:rect l="0" t="0" r="r" b="b"/>
              <a:pathLst>
                <a:path w="68" h="45">
                  <a:moveTo>
                    <a:pt x="68" y="45"/>
                  </a:moveTo>
                  <a:lnTo>
                    <a:pt x="0" y="22"/>
                  </a:lnTo>
                  <a:lnTo>
                    <a:pt x="68" y="0"/>
                  </a:lnTo>
                  <a:lnTo>
                    <a:pt x="68"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Line 89">
              <a:extLst>
                <a:ext uri="{FF2B5EF4-FFF2-40B4-BE49-F238E27FC236}">
                  <a16:creationId xmlns:a16="http://schemas.microsoft.com/office/drawing/2014/main" id="{BE02827E-BF7B-83EA-0F60-8DA92C9ABAA1}"/>
                </a:ext>
              </a:extLst>
            </p:cNvPr>
            <p:cNvSpPr>
              <a:spLocks noChangeShapeType="1"/>
            </p:cNvSpPr>
            <p:nvPr/>
          </p:nvSpPr>
          <p:spPr bwMode="auto">
            <a:xfrm flipH="1">
              <a:off x="2993" y="1738"/>
              <a:ext cx="345" cy="0"/>
            </a:xfrm>
            <a:prstGeom prst="line">
              <a:avLst/>
            </a:prstGeom>
            <a:noFill/>
            <a:ln w="7938"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Freeform 90">
              <a:extLst>
                <a:ext uri="{FF2B5EF4-FFF2-40B4-BE49-F238E27FC236}">
                  <a16:creationId xmlns:a16="http://schemas.microsoft.com/office/drawing/2014/main" id="{EA279BD8-AAA9-B162-4F3A-EF613E6EE9BF}"/>
                </a:ext>
              </a:extLst>
            </p:cNvPr>
            <p:cNvSpPr>
              <a:spLocks/>
            </p:cNvSpPr>
            <p:nvPr/>
          </p:nvSpPr>
          <p:spPr bwMode="auto">
            <a:xfrm>
              <a:off x="2931" y="1716"/>
              <a:ext cx="67" cy="45"/>
            </a:xfrm>
            <a:custGeom>
              <a:avLst/>
              <a:gdLst>
                <a:gd name="T0" fmla="*/ 67 w 67"/>
                <a:gd name="T1" fmla="*/ 45 h 45"/>
                <a:gd name="T2" fmla="*/ 0 w 67"/>
                <a:gd name="T3" fmla="*/ 22 h 45"/>
                <a:gd name="T4" fmla="*/ 67 w 67"/>
                <a:gd name="T5" fmla="*/ 0 h 45"/>
                <a:gd name="T6" fmla="*/ 67 w 67"/>
                <a:gd name="T7" fmla="*/ 45 h 45"/>
              </a:gdLst>
              <a:ahLst/>
              <a:cxnLst>
                <a:cxn ang="0">
                  <a:pos x="T0" y="T1"/>
                </a:cxn>
                <a:cxn ang="0">
                  <a:pos x="T2" y="T3"/>
                </a:cxn>
                <a:cxn ang="0">
                  <a:pos x="T4" y="T5"/>
                </a:cxn>
                <a:cxn ang="0">
                  <a:pos x="T6" y="T7"/>
                </a:cxn>
              </a:cxnLst>
              <a:rect l="0" t="0" r="r" b="b"/>
              <a:pathLst>
                <a:path w="67" h="45">
                  <a:moveTo>
                    <a:pt x="67" y="45"/>
                  </a:moveTo>
                  <a:lnTo>
                    <a:pt x="0" y="22"/>
                  </a:lnTo>
                  <a:lnTo>
                    <a:pt x="67" y="0"/>
                  </a:lnTo>
                  <a:lnTo>
                    <a:pt x="67"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Rectangle 91">
              <a:extLst>
                <a:ext uri="{FF2B5EF4-FFF2-40B4-BE49-F238E27FC236}">
                  <a16:creationId xmlns:a16="http://schemas.microsoft.com/office/drawing/2014/main" id="{DBD82663-3CCE-AD3E-681C-E3FF989AECED}"/>
                </a:ext>
              </a:extLst>
            </p:cNvPr>
            <p:cNvSpPr>
              <a:spLocks noChangeArrowheads="1"/>
            </p:cNvSpPr>
            <p:nvPr/>
          </p:nvSpPr>
          <p:spPr bwMode="auto">
            <a:xfrm>
              <a:off x="2837" y="2437"/>
              <a:ext cx="605"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Files generated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3" name="Rectangle 92">
              <a:extLst>
                <a:ext uri="{FF2B5EF4-FFF2-40B4-BE49-F238E27FC236}">
                  <a16:creationId xmlns:a16="http://schemas.microsoft.com/office/drawing/2014/main" id="{098A6E73-3079-02A4-7783-85F430B5F2D5}"/>
                </a:ext>
              </a:extLst>
            </p:cNvPr>
            <p:cNvSpPr>
              <a:spLocks noChangeArrowheads="1"/>
            </p:cNvSpPr>
            <p:nvPr/>
          </p:nvSpPr>
          <p:spPr bwMode="auto">
            <a:xfrm>
              <a:off x="2837" y="2538"/>
              <a:ext cx="40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dirty="0">
                  <a:ln>
                    <a:noFill/>
                  </a:ln>
                  <a:solidFill>
                    <a:srgbClr val="000000"/>
                  </a:solidFill>
                  <a:effectLst/>
                  <a:latin typeface="Calibri" panose="020F0502020204030204" pitchFamily="34" charset="0"/>
                </a:rPr>
                <a:t>for each TSP</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4" name="Rectangle 93">
              <a:extLst>
                <a:ext uri="{FF2B5EF4-FFF2-40B4-BE49-F238E27FC236}">
                  <a16:creationId xmlns:a16="http://schemas.microsoft.com/office/drawing/2014/main" id="{F73A638E-7237-31F7-7CBA-23EE78094A58}"/>
                </a:ext>
              </a:extLst>
            </p:cNvPr>
            <p:cNvSpPr>
              <a:spLocks noChangeArrowheads="1"/>
            </p:cNvSpPr>
            <p:nvPr/>
          </p:nvSpPr>
          <p:spPr bwMode="auto">
            <a:xfrm>
              <a:off x="3000" y="2942"/>
              <a:ext cx="11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dirty="0">
                  <a:ln>
                    <a:noFill/>
                  </a:ln>
                  <a:solidFill>
                    <a:srgbClr val="000000"/>
                  </a:solidFill>
                  <a:effectLst/>
                  <a:latin typeface="Calibri" panose="020F0502020204030204" pitchFamily="34" charset="0"/>
                </a:rPr>
                <a:t>TSP</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5" name="Rectangle 94">
              <a:extLst>
                <a:ext uri="{FF2B5EF4-FFF2-40B4-BE49-F238E27FC236}">
                  <a16:creationId xmlns:a16="http://schemas.microsoft.com/office/drawing/2014/main" id="{77F3BC71-DE04-9D55-C05B-646845F70857}"/>
                </a:ext>
              </a:extLst>
            </p:cNvPr>
            <p:cNvSpPr>
              <a:spLocks noChangeArrowheads="1"/>
            </p:cNvSpPr>
            <p:nvPr/>
          </p:nvSpPr>
          <p:spPr bwMode="auto">
            <a:xfrm>
              <a:off x="3094" y="2942"/>
              <a:ext cx="73"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6" name="Rectangle 95">
              <a:extLst>
                <a:ext uri="{FF2B5EF4-FFF2-40B4-BE49-F238E27FC236}">
                  <a16:creationId xmlns:a16="http://schemas.microsoft.com/office/drawing/2014/main" id="{6CF4AD4D-2241-5FE7-52E4-3A56598456A0}"/>
                </a:ext>
              </a:extLst>
            </p:cNvPr>
            <p:cNvSpPr>
              <a:spLocks noChangeArrowheads="1"/>
            </p:cNvSpPr>
            <p:nvPr/>
          </p:nvSpPr>
          <p:spPr bwMode="auto">
            <a:xfrm>
              <a:off x="3119" y="2942"/>
              <a:ext cx="331"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dirty="0">
                  <a:ln>
                    <a:noFill/>
                  </a:ln>
                  <a:solidFill>
                    <a:srgbClr val="000000"/>
                  </a:solidFill>
                  <a:effectLst/>
                  <a:latin typeface="Calibri" panose="020F0502020204030204" pitchFamily="34" charset="0"/>
                </a:rPr>
                <a:t>specific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7" name="Rectangle 96">
              <a:extLst>
                <a:ext uri="{FF2B5EF4-FFF2-40B4-BE49-F238E27FC236}">
                  <a16:creationId xmlns:a16="http://schemas.microsoft.com/office/drawing/2014/main" id="{DEC1FB41-3DA0-7B2A-7905-06DAD4FBEDB1}"/>
                </a:ext>
              </a:extLst>
            </p:cNvPr>
            <p:cNvSpPr>
              <a:spLocks noChangeArrowheads="1"/>
            </p:cNvSpPr>
            <p:nvPr/>
          </p:nvSpPr>
          <p:spPr bwMode="auto">
            <a:xfrm>
              <a:off x="3000" y="3043"/>
              <a:ext cx="729"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worksheets posted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8" name="Rectangle 97">
              <a:extLst>
                <a:ext uri="{FF2B5EF4-FFF2-40B4-BE49-F238E27FC236}">
                  <a16:creationId xmlns:a16="http://schemas.microsoft.com/office/drawing/2014/main" id="{CA78433F-1924-B1A3-D680-9F2A8208005C}"/>
                </a:ext>
              </a:extLst>
            </p:cNvPr>
            <p:cNvSpPr>
              <a:spLocks noChangeArrowheads="1"/>
            </p:cNvSpPr>
            <p:nvPr/>
          </p:nvSpPr>
          <p:spPr bwMode="auto">
            <a:xfrm>
              <a:off x="3000" y="3141"/>
              <a:ext cx="279"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to MIS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9" name="Rectangle 98">
              <a:extLst>
                <a:ext uri="{FF2B5EF4-FFF2-40B4-BE49-F238E27FC236}">
                  <a16:creationId xmlns:a16="http://schemas.microsoft.com/office/drawing/2014/main" id="{B40A9A8C-6C88-0BFB-BC7A-50D7684B1B70}"/>
                </a:ext>
              </a:extLst>
            </p:cNvPr>
            <p:cNvSpPr>
              <a:spLocks noChangeArrowheads="1"/>
            </p:cNvSpPr>
            <p:nvPr/>
          </p:nvSpPr>
          <p:spPr bwMode="auto">
            <a:xfrm>
              <a:off x="4085" y="1956"/>
              <a:ext cx="926"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Worksheet submitted to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0" name="Rectangle 99">
              <a:extLst>
                <a:ext uri="{FF2B5EF4-FFF2-40B4-BE49-F238E27FC236}">
                  <a16:creationId xmlns:a16="http://schemas.microsoft.com/office/drawing/2014/main" id="{98A4F921-83A8-EEE1-2396-6AAAFB249F1A}"/>
                </a:ext>
              </a:extLst>
            </p:cNvPr>
            <p:cNvSpPr>
              <a:spLocks noChangeArrowheads="1"/>
            </p:cNvSpPr>
            <p:nvPr/>
          </p:nvSpPr>
          <p:spPr bwMode="auto">
            <a:xfrm>
              <a:off x="4195" y="2055"/>
              <a:ext cx="21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dirty="0">
                  <a:ln>
                    <a:noFill/>
                  </a:ln>
                  <a:solidFill>
                    <a:srgbClr val="000000"/>
                  </a:solidFill>
                  <a:effectLst/>
                  <a:latin typeface="Calibri" panose="020F0502020204030204" pitchFamily="34" charset="0"/>
                </a:rPr>
                <a:t>ERCOT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1" name="Rectangle 100">
              <a:extLst>
                <a:ext uri="{FF2B5EF4-FFF2-40B4-BE49-F238E27FC236}">
                  <a16:creationId xmlns:a16="http://schemas.microsoft.com/office/drawing/2014/main" id="{584EDD9A-7F9D-0BA6-3894-14E778BFFA7E}"/>
                </a:ext>
              </a:extLst>
            </p:cNvPr>
            <p:cNvSpPr>
              <a:spLocks noChangeArrowheads="1"/>
            </p:cNvSpPr>
            <p:nvPr/>
          </p:nvSpPr>
          <p:spPr bwMode="auto">
            <a:xfrm>
              <a:off x="3004" y="1754"/>
              <a:ext cx="367"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Changes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 name="Rectangle 101">
              <a:extLst>
                <a:ext uri="{FF2B5EF4-FFF2-40B4-BE49-F238E27FC236}">
                  <a16:creationId xmlns:a16="http://schemas.microsoft.com/office/drawing/2014/main" id="{EA562B6E-BBEB-7D38-F68E-E62E14AA1242}"/>
                </a:ext>
              </a:extLst>
            </p:cNvPr>
            <p:cNvSpPr>
              <a:spLocks noChangeArrowheads="1"/>
            </p:cNvSpPr>
            <p:nvPr/>
          </p:nvSpPr>
          <p:spPr bwMode="auto">
            <a:xfrm>
              <a:off x="2993" y="1855"/>
              <a:ext cx="372"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imported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3" name="Freeform 102">
              <a:extLst>
                <a:ext uri="{FF2B5EF4-FFF2-40B4-BE49-F238E27FC236}">
                  <a16:creationId xmlns:a16="http://schemas.microsoft.com/office/drawing/2014/main" id="{E7E4E951-E14D-E3CE-8FAD-7AEFF62A886C}"/>
                </a:ext>
              </a:extLst>
            </p:cNvPr>
            <p:cNvSpPr>
              <a:spLocks/>
            </p:cNvSpPr>
            <p:nvPr/>
          </p:nvSpPr>
          <p:spPr bwMode="auto">
            <a:xfrm>
              <a:off x="3492" y="1265"/>
              <a:ext cx="1784" cy="124"/>
            </a:xfrm>
            <a:custGeom>
              <a:avLst/>
              <a:gdLst>
                <a:gd name="T0" fmla="*/ 0 w 1784"/>
                <a:gd name="T1" fmla="*/ 124 h 124"/>
                <a:gd name="T2" fmla="*/ 0 w 1784"/>
                <a:gd name="T3" fmla="*/ 0 h 124"/>
                <a:gd name="T4" fmla="*/ 1784 w 1784"/>
                <a:gd name="T5" fmla="*/ 0 h 124"/>
                <a:gd name="T6" fmla="*/ 1784 w 1784"/>
                <a:gd name="T7" fmla="*/ 62 h 124"/>
              </a:gdLst>
              <a:ahLst/>
              <a:cxnLst>
                <a:cxn ang="0">
                  <a:pos x="T0" y="T1"/>
                </a:cxn>
                <a:cxn ang="0">
                  <a:pos x="T2" y="T3"/>
                </a:cxn>
                <a:cxn ang="0">
                  <a:pos x="T4" y="T5"/>
                </a:cxn>
                <a:cxn ang="0">
                  <a:pos x="T6" y="T7"/>
                </a:cxn>
              </a:cxnLst>
              <a:rect l="0" t="0" r="r" b="b"/>
              <a:pathLst>
                <a:path w="1784" h="124">
                  <a:moveTo>
                    <a:pt x="0" y="124"/>
                  </a:moveTo>
                  <a:lnTo>
                    <a:pt x="0" y="0"/>
                  </a:lnTo>
                  <a:lnTo>
                    <a:pt x="1784" y="0"/>
                  </a:lnTo>
                  <a:lnTo>
                    <a:pt x="1784" y="62"/>
                  </a:lnTo>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Freeform 103">
              <a:extLst>
                <a:ext uri="{FF2B5EF4-FFF2-40B4-BE49-F238E27FC236}">
                  <a16:creationId xmlns:a16="http://schemas.microsoft.com/office/drawing/2014/main" id="{8FE1C837-3D64-0D49-76E8-607AC7FF54F8}"/>
                </a:ext>
              </a:extLst>
            </p:cNvPr>
            <p:cNvSpPr>
              <a:spLocks/>
            </p:cNvSpPr>
            <p:nvPr/>
          </p:nvSpPr>
          <p:spPr bwMode="auto">
            <a:xfrm>
              <a:off x="5254" y="1322"/>
              <a:ext cx="45" cy="67"/>
            </a:xfrm>
            <a:custGeom>
              <a:avLst/>
              <a:gdLst>
                <a:gd name="T0" fmla="*/ 45 w 45"/>
                <a:gd name="T1" fmla="*/ 0 h 67"/>
                <a:gd name="T2" fmla="*/ 22 w 45"/>
                <a:gd name="T3" fmla="*/ 67 h 67"/>
                <a:gd name="T4" fmla="*/ 0 w 45"/>
                <a:gd name="T5" fmla="*/ 0 h 67"/>
                <a:gd name="T6" fmla="*/ 45 w 45"/>
                <a:gd name="T7" fmla="*/ 0 h 67"/>
              </a:gdLst>
              <a:ahLst/>
              <a:cxnLst>
                <a:cxn ang="0">
                  <a:pos x="T0" y="T1"/>
                </a:cxn>
                <a:cxn ang="0">
                  <a:pos x="T2" y="T3"/>
                </a:cxn>
                <a:cxn ang="0">
                  <a:pos x="T4" y="T5"/>
                </a:cxn>
                <a:cxn ang="0">
                  <a:pos x="T6" y="T7"/>
                </a:cxn>
              </a:cxnLst>
              <a:rect l="0" t="0" r="r" b="b"/>
              <a:pathLst>
                <a:path w="45" h="67">
                  <a:moveTo>
                    <a:pt x="45" y="0"/>
                  </a:moveTo>
                  <a:lnTo>
                    <a:pt x="22" y="67"/>
                  </a:lnTo>
                  <a:lnTo>
                    <a:pt x="0" y="0"/>
                  </a:lnTo>
                  <a:lnTo>
                    <a:pt x="4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Rectangle 104">
              <a:extLst>
                <a:ext uri="{FF2B5EF4-FFF2-40B4-BE49-F238E27FC236}">
                  <a16:creationId xmlns:a16="http://schemas.microsoft.com/office/drawing/2014/main" id="{47F5A166-EBD5-EC97-3D48-4B39538730B7}"/>
                </a:ext>
              </a:extLst>
            </p:cNvPr>
            <p:cNvSpPr>
              <a:spLocks noChangeArrowheads="1"/>
            </p:cNvSpPr>
            <p:nvPr/>
          </p:nvSpPr>
          <p:spPr bwMode="auto">
            <a:xfrm>
              <a:off x="3049" y="1213"/>
              <a:ext cx="470"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Corrections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6" name="Rectangle 105">
              <a:extLst>
                <a:ext uri="{FF2B5EF4-FFF2-40B4-BE49-F238E27FC236}">
                  <a16:creationId xmlns:a16="http://schemas.microsoft.com/office/drawing/2014/main" id="{69A7096B-6EC1-6F17-606A-B6128801D03D}"/>
                </a:ext>
              </a:extLst>
            </p:cNvPr>
            <p:cNvSpPr>
              <a:spLocks noChangeArrowheads="1"/>
            </p:cNvSpPr>
            <p:nvPr/>
          </p:nvSpPr>
          <p:spPr bwMode="auto">
            <a:xfrm>
              <a:off x="3095" y="1312"/>
              <a:ext cx="398"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1" u="none" strike="noStrike" cap="none" normalizeH="0" baseline="0">
                  <a:ln>
                    <a:noFill/>
                  </a:ln>
                  <a:solidFill>
                    <a:srgbClr val="000000"/>
                  </a:solidFill>
                  <a:effectLst/>
                  <a:latin typeface="Calibri" panose="020F0502020204030204" pitchFamily="34" charset="0"/>
                </a:rPr>
                <a:t>requested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117" name="Freeform 17">
            <a:extLst>
              <a:ext uri="{FF2B5EF4-FFF2-40B4-BE49-F238E27FC236}">
                <a16:creationId xmlns:a16="http://schemas.microsoft.com/office/drawing/2014/main" id="{66B2DE0A-7806-2AFE-FBA1-839B66BDDEEF}"/>
              </a:ext>
            </a:extLst>
          </p:cNvPr>
          <p:cNvSpPr>
            <a:spLocks noEditPoints="1"/>
          </p:cNvSpPr>
          <p:nvPr/>
        </p:nvSpPr>
        <p:spPr bwMode="auto">
          <a:xfrm>
            <a:off x="10668793" y="3466306"/>
            <a:ext cx="500063" cy="1022350"/>
          </a:xfrm>
          <a:custGeom>
            <a:avLst/>
            <a:gdLst>
              <a:gd name="T0" fmla="*/ 739 w 977"/>
              <a:gd name="T1" fmla="*/ 247 h 1991"/>
              <a:gd name="T2" fmla="*/ 491 w 977"/>
              <a:gd name="T3" fmla="*/ 0 h 1991"/>
              <a:gd name="T4" fmla="*/ 244 w 977"/>
              <a:gd name="T5" fmla="*/ 247 h 1991"/>
              <a:gd name="T6" fmla="*/ 491 w 977"/>
              <a:gd name="T7" fmla="*/ 495 h 1991"/>
              <a:gd name="T8" fmla="*/ 739 w 977"/>
              <a:gd name="T9" fmla="*/ 247 h 1991"/>
              <a:gd name="T10" fmla="*/ 775 w 977"/>
              <a:gd name="T11" fmla="*/ 562 h 1991"/>
              <a:gd name="T12" fmla="*/ 202 w 977"/>
              <a:gd name="T13" fmla="*/ 562 h 1991"/>
              <a:gd name="T14" fmla="*/ 0 w 977"/>
              <a:gd name="T15" fmla="*/ 763 h 1991"/>
              <a:gd name="T16" fmla="*/ 0 w 977"/>
              <a:gd name="T17" fmla="*/ 1465 h 1991"/>
              <a:gd name="T18" fmla="*/ 157 w 977"/>
              <a:gd name="T19" fmla="*/ 1465 h 1991"/>
              <a:gd name="T20" fmla="*/ 157 w 977"/>
              <a:gd name="T21" fmla="*/ 1057 h 1991"/>
              <a:gd name="T22" fmla="*/ 210 w 977"/>
              <a:gd name="T23" fmla="*/ 1057 h 1991"/>
              <a:gd name="T24" fmla="*/ 210 w 977"/>
              <a:gd name="T25" fmla="*/ 1991 h 1991"/>
              <a:gd name="T26" fmla="*/ 465 w 977"/>
              <a:gd name="T27" fmla="*/ 1991 h 1991"/>
              <a:gd name="T28" fmla="*/ 465 w 977"/>
              <a:gd name="T29" fmla="*/ 1573 h 1991"/>
              <a:gd name="T30" fmla="*/ 491 w 977"/>
              <a:gd name="T31" fmla="*/ 1547 h 1991"/>
              <a:gd name="T32" fmla="*/ 518 w 977"/>
              <a:gd name="T33" fmla="*/ 1573 h 1991"/>
              <a:gd name="T34" fmla="*/ 518 w 977"/>
              <a:gd name="T35" fmla="*/ 1991 h 1991"/>
              <a:gd name="T36" fmla="*/ 788 w 977"/>
              <a:gd name="T37" fmla="*/ 1991 h 1991"/>
              <a:gd name="T38" fmla="*/ 788 w 977"/>
              <a:gd name="T39" fmla="*/ 1055 h 1991"/>
              <a:gd name="T40" fmla="*/ 840 w 977"/>
              <a:gd name="T41" fmla="*/ 1055 h 1991"/>
              <a:gd name="T42" fmla="*/ 840 w 977"/>
              <a:gd name="T43" fmla="*/ 1465 h 1991"/>
              <a:gd name="T44" fmla="*/ 977 w 977"/>
              <a:gd name="T45" fmla="*/ 1465 h 1991"/>
              <a:gd name="T46" fmla="*/ 977 w 977"/>
              <a:gd name="T47" fmla="*/ 763 h 1991"/>
              <a:gd name="T48" fmla="*/ 775 w 977"/>
              <a:gd name="T49" fmla="*/ 562 h 1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77" h="1991">
                <a:moveTo>
                  <a:pt x="739" y="247"/>
                </a:moveTo>
                <a:cubicBezTo>
                  <a:pt x="739" y="111"/>
                  <a:pt x="628" y="0"/>
                  <a:pt x="491" y="0"/>
                </a:cubicBezTo>
                <a:cubicBezTo>
                  <a:pt x="355" y="0"/>
                  <a:pt x="244" y="111"/>
                  <a:pt x="244" y="247"/>
                </a:cubicBezTo>
                <a:cubicBezTo>
                  <a:pt x="244" y="384"/>
                  <a:pt x="355" y="495"/>
                  <a:pt x="491" y="495"/>
                </a:cubicBezTo>
                <a:cubicBezTo>
                  <a:pt x="628" y="495"/>
                  <a:pt x="739" y="384"/>
                  <a:pt x="739" y="247"/>
                </a:cubicBezTo>
                <a:close/>
                <a:moveTo>
                  <a:pt x="775" y="562"/>
                </a:moveTo>
                <a:lnTo>
                  <a:pt x="202" y="562"/>
                </a:lnTo>
                <a:cubicBezTo>
                  <a:pt x="91" y="562"/>
                  <a:pt x="0" y="652"/>
                  <a:pt x="0" y="763"/>
                </a:cubicBezTo>
                <a:lnTo>
                  <a:pt x="0" y="1465"/>
                </a:lnTo>
                <a:lnTo>
                  <a:pt x="157" y="1465"/>
                </a:lnTo>
                <a:lnTo>
                  <a:pt x="157" y="1057"/>
                </a:lnTo>
                <a:lnTo>
                  <a:pt x="210" y="1057"/>
                </a:lnTo>
                <a:lnTo>
                  <a:pt x="210" y="1991"/>
                </a:lnTo>
                <a:lnTo>
                  <a:pt x="465" y="1991"/>
                </a:lnTo>
                <a:lnTo>
                  <a:pt x="465" y="1573"/>
                </a:lnTo>
                <a:cubicBezTo>
                  <a:pt x="465" y="1559"/>
                  <a:pt x="477" y="1547"/>
                  <a:pt x="491" y="1547"/>
                </a:cubicBezTo>
                <a:cubicBezTo>
                  <a:pt x="506" y="1547"/>
                  <a:pt x="518" y="1559"/>
                  <a:pt x="518" y="1573"/>
                </a:cubicBezTo>
                <a:lnTo>
                  <a:pt x="518" y="1991"/>
                </a:lnTo>
                <a:lnTo>
                  <a:pt x="788" y="1991"/>
                </a:lnTo>
                <a:lnTo>
                  <a:pt x="788" y="1055"/>
                </a:lnTo>
                <a:lnTo>
                  <a:pt x="840" y="1055"/>
                </a:lnTo>
                <a:lnTo>
                  <a:pt x="840" y="1465"/>
                </a:lnTo>
                <a:lnTo>
                  <a:pt x="977" y="1465"/>
                </a:lnTo>
                <a:lnTo>
                  <a:pt x="977" y="763"/>
                </a:lnTo>
                <a:cubicBezTo>
                  <a:pt x="977" y="652"/>
                  <a:pt x="886" y="562"/>
                  <a:pt x="775" y="562"/>
                </a:cubicBezTo>
                <a:close/>
              </a:path>
            </a:pathLst>
          </a:custGeom>
          <a:solidFill>
            <a:srgbClr val="E5B9B5"/>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1100" dirty="0"/>
          </a:p>
          <a:p>
            <a:endParaRPr lang="en-US" sz="1100" dirty="0"/>
          </a:p>
          <a:p>
            <a:r>
              <a:rPr lang="en-US" sz="1100" dirty="0"/>
              <a:t>DSP</a:t>
            </a:r>
          </a:p>
        </p:txBody>
      </p:sp>
      <p:cxnSp>
        <p:nvCxnSpPr>
          <p:cNvPr id="118" name="Straight Arrow Connector 117">
            <a:extLst>
              <a:ext uri="{FF2B5EF4-FFF2-40B4-BE49-F238E27FC236}">
                <a16:creationId xmlns:a16="http://schemas.microsoft.com/office/drawing/2014/main" id="{59100728-BDBF-F134-1E9E-02C1E113F142}"/>
              </a:ext>
            </a:extLst>
          </p:cNvPr>
          <p:cNvCxnSpPr>
            <a:cxnSpLocks/>
          </p:cNvCxnSpPr>
          <p:nvPr/>
        </p:nvCxnSpPr>
        <p:spPr>
          <a:xfrm flipH="1">
            <a:off x="9077325" y="4150705"/>
            <a:ext cx="1557337" cy="11430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6187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
        <p:nvSpPr>
          <p:cNvPr id="5" name="Title 4"/>
          <p:cNvSpPr>
            <a:spLocks noGrp="1"/>
          </p:cNvSpPr>
          <p:nvPr>
            <p:ph type="title"/>
          </p:nvPr>
        </p:nvSpPr>
        <p:spPr/>
        <p:txBody>
          <a:bodyPr/>
          <a:lstStyle/>
          <a:p>
            <a:r>
              <a:rPr lang="en-US" dirty="0"/>
              <a:t>Sample Pre-Populated UDG Worksheet</a:t>
            </a:r>
          </a:p>
        </p:txBody>
      </p:sp>
      <p:sp>
        <p:nvSpPr>
          <p:cNvPr id="6" name="Content Placeholder 5"/>
          <p:cNvSpPr>
            <a:spLocks noGrp="1"/>
          </p:cNvSpPr>
          <p:nvPr>
            <p:ph idx="1"/>
          </p:nvPr>
        </p:nvSpPr>
        <p:spPr>
          <a:xfrm>
            <a:off x="-37123" y="818646"/>
            <a:ext cx="12090400" cy="1142999"/>
          </a:xfrm>
        </p:spPr>
        <p:txBody>
          <a:bodyPr/>
          <a:lstStyle/>
          <a:p>
            <a:pPr algn="just"/>
            <a:r>
              <a:rPr lang="en-US" sz="2000" dirty="0"/>
              <a:t>ERCOT will create a pre-populated worksheet for each Transmission Service Provider (TSPs) at the start of each UDG data collection cycle</a:t>
            </a:r>
          </a:p>
          <a:p>
            <a:pPr algn="just"/>
            <a:r>
              <a:rPr lang="en-US" sz="2000" dirty="0"/>
              <a:t>The spreadsheet will provide the existing UDG characteristics of all loads associated to the Transmission Service Provider (TSPs)</a:t>
            </a:r>
          </a:p>
          <a:p>
            <a:pPr marL="0" indent="0" algn="just">
              <a:buNone/>
            </a:pPr>
            <a:endParaRPr lang="en-US" sz="2000" dirty="0"/>
          </a:p>
        </p:txBody>
      </p:sp>
      <p:sp>
        <p:nvSpPr>
          <p:cNvPr id="2" name="Content Placeholder 5">
            <a:extLst>
              <a:ext uri="{FF2B5EF4-FFF2-40B4-BE49-F238E27FC236}">
                <a16:creationId xmlns:a16="http://schemas.microsoft.com/office/drawing/2014/main" id="{F60C7CE5-8BE2-3EBA-CD85-C156E38A68A2}"/>
              </a:ext>
            </a:extLst>
          </p:cNvPr>
          <p:cNvSpPr txBox="1">
            <a:spLocks/>
          </p:cNvSpPr>
          <p:nvPr/>
        </p:nvSpPr>
        <p:spPr>
          <a:xfrm>
            <a:off x="88899" y="5606319"/>
            <a:ext cx="12014200" cy="95481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1800" dirty="0"/>
          </a:p>
        </p:txBody>
      </p:sp>
      <p:pic>
        <p:nvPicPr>
          <p:cNvPr id="7" name="Picture 6" descr="Table&#10;&#10;Description automatically generated with medium confidence">
            <a:extLst>
              <a:ext uri="{FF2B5EF4-FFF2-40B4-BE49-F238E27FC236}">
                <a16:creationId xmlns:a16="http://schemas.microsoft.com/office/drawing/2014/main" id="{A78A5D2E-3C0B-3048-BD60-C272811F77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6485" y="2209800"/>
            <a:ext cx="10463184" cy="4022930"/>
          </a:xfrm>
          <a:prstGeom prst="rect">
            <a:avLst/>
          </a:prstGeom>
        </p:spPr>
      </p:pic>
    </p:spTree>
    <p:extLst>
      <p:ext uri="{BB962C8B-B14F-4D97-AF65-F5344CB8AC3E}">
        <p14:creationId xmlns:p14="http://schemas.microsoft.com/office/powerpoint/2010/main" val="1036516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
        <p:nvSpPr>
          <p:cNvPr id="5" name="Title 4"/>
          <p:cNvSpPr>
            <a:spLocks noGrp="1"/>
          </p:cNvSpPr>
          <p:nvPr>
            <p:ph type="title"/>
          </p:nvPr>
        </p:nvSpPr>
        <p:spPr/>
        <p:txBody>
          <a:bodyPr/>
          <a:lstStyle/>
          <a:p>
            <a:r>
              <a:rPr lang="en-US" dirty="0"/>
              <a:t>Sample Pre-Populated UDG Worksheet</a:t>
            </a:r>
          </a:p>
        </p:txBody>
      </p:sp>
      <p:sp>
        <p:nvSpPr>
          <p:cNvPr id="6" name="Content Placeholder 5"/>
          <p:cNvSpPr>
            <a:spLocks noGrp="1"/>
          </p:cNvSpPr>
          <p:nvPr>
            <p:ph idx="1"/>
          </p:nvPr>
        </p:nvSpPr>
        <p:spPr>
          <a:xfrm>
            <a:off x="-37123" y="818646"/>
            <a:ext cx="12090400" cy="1142999"/>
          </a:xfrm>
        </p:spPr>
        <p:txBody>
          <a:bodyPr/>
          <a:lstStyle/>
          <a:p>
            <a:pPr algn="just"/>
            <a:r>
              <a:rPr lang="en-US" sz="2000" dirty="0"/>
              <a:t>ERCOT will create a pre-populated worksheet for each Transmission Service Provider (TSPs) at the start of each UDG data collection cycle</a:t>
            </a:r>
          </a:p>
          <a:p>
            <a:pPr algn="just"/>
            <a:r>
              <a:rPr lang="en-US" sz="2000" dirty="0"/>
              <a:t>The spreadsheet will provide the existing UDG characteristics of all loads associated to the Transmission Service Provider (TSPs)</a:t>
            </a:r>
          </a:p>
          <a:p>
            <a:pPr marL="0" indent="0" algn="just">
              <a:buNone/>
            </a:pPr>
            <a:endParaRPr lang="en-US" sz="2000" dirty="0"/>
          </a:p>
        </p:txBody>
      </p:sp>
      <p:sp>
        <p:nvSpPr>
          <p:cNvPr id="2" name="Content Placeholder 5">
            <a:extLst>
              <a:ext uri="{FF2B5EF4-FFF2-40B4-BE49-F238E27FC236}">
                <a16:creationId xmlns:a16="http://schemas.microsoft.com/office/drawing/2014/main" id="{F60C7CE5-8BE2-3EBA-CD85-C156E38A68A2}"/>
              </a:ext>
            </a:extLst>
          </p:cNvPr>
          <p:cNvSpPr txBox="1">
            <a:spLocks/>
          </p:cNvSpPr>
          <p:nvPr/>
        </p:nvSpPr>
        <p:spPr>
          <a:xfrm>
            <a:off x="88899" y="5606319"/>
            <a:ext cx="12014200" cy="95481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1800" dirty="0"/>
          </a:p>
        </p:txBody>
      </p:sp>
      <p:pic>
        <p:nvPicPr>
          <p:cNvPr id="7" name="Picture 6">
            <a:extLst>
              <a:ext uri="{FF2B5EF4-FFF2-40B4-BE49-F238E27FC236}">
                <a16:creationId xmlns:a16="http://schemas.microsoft.com/office/drawing/2014/main" id="{96B00618-362D-5450-3296-2326BF3381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00" y="2206940"/>
            <a:ext cx="12192000" cy="997342"/>
          </a:xfrm>
          <a:prstGeom prst="rect">
            <a:avLst/>
          </a:prstGeom>
        </p:spPr>
      </p:pic>
      <p:pic>
        <p:nvPicPr>
          <p:cNvPr id="11" name="Picture 10">
            <a:extLst>
              <a:ext uri="{FF2B5EF4-FFF2-40B4-BE49-F238E27FC236}">
                <a16:creationId xmlns:a16="http://schemas.microsoft.com/office/drawing/2014/main" id="{A97BA7E3-21D3-5D46-8F48-4632DBB24D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855" y="3800089"/>
            <a:ext cx="12192000" cy="1279860"/>
          </a:xfrm>
          <a:prstGeom prst="rect">
            <a:avLst/>
          </a:prstGeom>
        </p:spPr>
      </p:pic>
    </p:spTree>
    <p:extLst>
      <p:ext uri="{BB962C8B-B14F-4D97-AF65-F5344CB8AC3E}">
        <p14:creationId xmlns:p14="http://schemas.microsoft.com/office/powerpoint/2010/main" val="2648951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D93BD3E-1E9A-4970-A6F7-E7AC52762E0C}" type="slidenum">
              <a:rPr lang="en-US" smtClean="0"/>
              <a:pPr/>
              <a:t>6</a:t>
            </a:fld>
            <a:endParaRPr lang="en-US"/>
          </a:p>
        </p:txBody>
      </p:sp>
      <p:sp>
        <p:nvSpPr>
          <p:cNvPr id="2" name="Title 1"/>
          <p:cNvSpPr>
            <a:spLocks noGrp="1"/>
          </p:cNvSpPr>
          <p:nvPr>
            <p:ph type="title"/>
          </p:nvPr>
        </p:nvSpPr>
        <p:spPr/>
        <p:txBody>
          <a:bodyPr/>
          <a:lstStyle/>
          <a:p>
            <a:r>
              <a:rPr lang="en-US" dirty="0"/>
              <a:t>Example with Feeders Armed for UFLS/UVLS </a:t>
            </a:r>
            <a:br>
              <a:rPr lang="en-US" dirty="0"/>
            </a:br>
            <a:endParaRPr lang="en-US" dirty="0"/>
          </a:p>
        </p:txBody>
      </p:sp>
      <p:sp>
        <p:nvSpPr>
          <p:cNvPr id="12" name="Rectangle 11">
            <a:extLst>
              <a:ext uri="{FF2B5EF4-FFF2-40B4-BE49-F238E27FC236}">
                <a16:creationId xmlns:a16="http://schemas.microsoft.com/office/drawing/2014/main" id="{09B66973-DA12-4CC6-8DF6-45CED072EBDF}"/>
              </a:ext>
            </a:extLst>
          </p:cNvPr>
          <p:cNvSpPr/>
          <p:nvPr/>
        </p:nvSpPr>
        <p:spPr>
          <a:xfrm>
            <a:off x="3124200" y="1586352"/>
            <a:ext cx="5029200" cy="1382526"/>
          </a:xfrm>
          <a:prstGeom prst="rect">
            <a:avLst/>
          </a:prstGeom>
          <a:noFill/>
          <a:ln w="38100">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A20F3D7C-3AD2-4BCA-A695-CD24F60F4632}"/>
              </a:ext>
            </a:extLst>
          </p:cNvPr>
          <p:cNvCxnSpPr>
            <a:cxnSpLocks/>
          </p:cNvCxnSpPr>
          <p:nvPr/>
        </p:nvCxnSpPr>
        <p:spPr>
          <a:xfrm>
            <a:off x="5601349" y="2204624"/>
            <a:ext cx="0" cy="43156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5C3F5BC-1127-4C77-9DF7-3E1E8DD05672}"/>
              </a:ext>
            </a:extLst>
          </p:cNvPr>
          <p:cNvCxnSpPr>
            <a:cxnSpLocks/>
          </p:cNvCxnSpPr>
          <p:nvPr/>
        </p:nvCxnSpPr>
        <p:spPr>
          <a:xfrm flipH="1">
            <a:off x="3253482" y="2236126"/>
            <a:ext cx="4670827" cy="154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6D8C946A-1FE2-4B2E-AF57-865AD07A8F12}"/>
              </a:ext>
            </a:extLst>
          </p:cNvPr>
          <p:cNvSpPr txBox="1"/>
          <p:nvPr/>
        </p:nvSpPr>
        <p:spPr>
          <a:xfrm>
            <a:off x="1882156" y="1642002"/>
            <a:ext cx="1151277" cy="307777"/>
          </a:xfrm>
          <a:prstGeom prst="rect">
            <a:avLst/>
          </a:prstGeom>
          <a:noFill/>
        </p:spPr>
        <p:txBody>
          <a:bodyPr wrap="none" rtlCol="0">
            <a:spAutoFit/>
          </a:bodyPr>
          <a:lstStyle/>
          <a:p>
            <a:r>
              <a:rPr lang="en-US" sz="1400" dirty="0">
                <a:solidFill>
                  <a:schemeClr val="accent6">
                    <a:lumMod val="75000"/>
                  </a:schemeClr>
                </a:solidFill>
              </a:rPr>
              <a:t>Substation</a:t>
            </a:r>
            <a:r>
              <a:rPr lang="en-US" sz="1050" dirty="0">
                <a:solidFill>
                  <a:schemeClr val="accent6">
                    <a:lumMod val="75000"/>
                  </a:schemeClr>
                </a:solidFill>
              </a:rPr>
              <a:t> X</a:t>
            </a:r>
          </a:p>
        </p:txBody>
      </p:sp>
      <p:sp>
        <p:nvSpPr>
          <p:cNvPr id="45" name="TextBox 44">
            <a:extLst>
              <a:ext uri="{FF2B5EF4-FFF2-40B4-BE49-F238E27FC236}">
                <a16:creationId xmlns:a16="http://schemas.microsoft.com/office/drawing/2014/main" id="{DD452F36-B72E-4A64-8CCB-2804182FC701}"/>
              </a:ext>
            </a:extLst>
          </p:cNvPr>
          <p:cNvSpPr txBox="1"/>
          <p:nvPr/>
        </p:nvSpPr>
        <p:spPr>
          <a:xfrm>
            <a:off x="5650913" y="2545607"/>
            <a:ext cx="436338" cy="215444"/>
          </a:xfrm>
          <a:prstGeom prst="rect">
            <a:avLst/>
          </a:prstGeom>
          <a:noFill/>
        </p:spPr>
        <p:txBody>
          <a:bodyPr wrap="none" rtlCol="0">
            <a:spAutoFit/>
          </a:bodyPr>
          <a:lstStyle/>
          <a:p>
            <a:r>
              <a:rPr lang="en-US" sz="800" dirty="0"/>
              <a:t>TSF1</a:t>
            </a:r>
          </a:p>
        </p:txBody>
      </p:sp>
      <p:cxnSp>
        <p:nvCxnSpPr>
          <p:cNvPr id="48" name="Straight Connector 47">
            <a:extLst>
              <a:ext uri="{FF2B5EF4-FFF2-40B4-BE49-F238E27FC236}">
                <a16:creationId xmlns:a16="http://schemas.microsoft.com/office/drawing/2014/main" id="{F1D06514-4CEB-4E00-8500-92B5E6539F80}"/>
              </a:ext>
            </a:extLst>
          </p:cNvPr>
          <p:cNvCxnSpPr>
            <a:cxnSpLocks/>
          </p:cNvCxnSpPr>
          <p:nvPr/>
        </p:nvCxnSpPr>
        <p:spPr>
          <a:xfrm>
            <a:off x="5608340" y="2719576"/>
            <a:ext cx="0" cy="14737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B4AC4E6-061F-41D3-A49E-F760681FC354}"/>
              </a:ext>
            </a:extLst>
          </p:cNvPr>
          <p:cNvCxnSpPr>
            <a:cxnSpLocks/>
          </p:cNvCxnSpPr>
          <p:nvPr/>
        </p:nvCxnSpPr>
        <p:spPr>
          <a:xfrm>
            <a:off x="5601349" y="1374970"/>
            <a:ext cx="0" cy="84184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E52B1080-6380-4358-9FB0-A3A14AEBE54B}"/>
              </a:ext>
            </a:extLst>
          </p:cNvPr>
          <p:cNvSpPr txBox="1"/>
          <p:nvPr/>
        </p:nvSpPr>
        <p:spPr>
          <a:xfrm>
            <a:off x="5021600" y="1062320"/>
            <a:ext cx="1019831" cy="215444"/>
          </a:xfrm>
          <a:prstGeom prst="rect">
            <a:avLst/>
          </a:prstGeom>
          <a:noFill/>
        </p:spPr>
        <p:txBody>
          <a:bodyPr wrap="none" rtlCol="0">
            <a:spAutoFit/>
          </a:bodyPr>
          <a:lstStyle/>
          <a:p>
            <a:r>
              <a:rPr lang="en-US" sz="800" dirty="0"/>
              <a:t>Transmission Line</a:t>
            </a:r>
          </a:p>
        </p:txBody>
      </p:sp>
      <p:sp>
        <p:nvSpPr>
          <p:cNvPr id="51" name="TextBox 50">
            <a:extLst>
              <a:ext uri="{FF2B5EF4-FFF2-40B4-BE49-F238E27FC236}">
                <a16:creationId xmlns:a16="http://schemas.microsoft.com/office/drawing/2014/main" id="{C0013E69-E9A0-4B01-B69B-DF86E6FC0814}"/>
              </a:ext>
            </a:extLst>
          </p:cNvPr>
          <p:cNvSpPr txBox="1"/>
          <p:nvPr/>
        </p:nvSpPr>
        <p:spPr>
          <a:xfrm>
            <a:off x="7729773" y="3024190"/>
            <a:ext cx="540533" cy="830997"/>
          </a:xfrm>
          <a:prstGeom prst="rect">
            <a:avLst/>
          </a:prstGeom>
          <a:noFill/>
        </p:spPr>
        <p:txBody>
          <a:bodyPr wrap="none" rtlCol="0">
            <a:spAutoFit/>
          </a:bodyPr>
          <a:lstStyle/>
          <a:p>
            <a:r>
              <a:rPr lang="en-US" sz="800" dirty="0"/>
              <a:t>UFLS:</a:t>
            </a:r>
          </a:p>
          <a:p>
            <a:r>
              <a:rPr lang="en-US" sz="800" dirty="0"/>
              <a:t>59.3 Hz</a:t>
            </a:r>
          </a:p>
          <a:p>
            <a:endParaRPr lang="en-US" sz="800" dirty="0"/>
          </a:p>
          <a:p>
            <a:r>
              <a:rPr lang="en-US" sz="800" dirty="0"/>
              <a:t>UVLS:</a:t>
            </a:r>
          </a:p>
          <a:p>
            <a:r>
              <a:rPr lang="en-US" sz="800" dirty="0"/>
              <a:t>None</a:t>
            </a:r>
          </a:p>
          <a:p>
            <a:endParaRPr lang="en-US" sz="800" dirty="0"/>
          </a:p>
        </p:txBody>
      </p:sp>
      <p:sp>
        <p:nvSpPr>
          <p:cNvPr id="52" name="TextBox 51">
            <a:extLst>
              <a:ext uri="{FF2B5EF4-FFF2-40B4-BE49-F238E27FC236}">
                <a16:creationId xmlns:a16="http://schemas.microsoft.com/office/drawing/2014/main" id="{A7D1AD2C-4E23-4751-892B-D9A8CD5DC3AD}"/>
              </a:ext>
            </a:extLst>
          </p:cNvPr>
          <p:cNvSpPr txBox="1"/>
          <p:nvPr/>
        </p:nvSpPr>
        <p:spPr>
          <a:xfrm rot="5400000">
            <a:off x="3368460" y="3193322"/>
            <a:ext cx="598241" cy="215444"/>
          </a:xfrm>
          <a:prstGeom prst="rect">
            <a:avLst/>
          </a:prstGeom>
          <a:noFill/>
        </p:spPr>
        <p:txBody>
          <a:bodyPr wrap="none" rtlCol="0">
            <a:spAutoFit/>
          </a:bodyPr>
          <a:lstStyle/>
          <a:p>
            <a:r>
              <a:rPr lang="en-US" sz="800" dirty="0"/>
              <a:t>Feeder 1</a:t>
            </a:r>
          </a:p>
        </p:txBody>
      </p:sp>
      <p:sp>
        <p:nvSpPr>
          <p:cNvPr id="53" name="TextBox 52">
            <a:extLst>
              <a:ext uri="{FF2B5EF4-FFF2-40B4-BE49-F238E27FC236}">
                <a16:creationId xmlns:a16="http://schemas.microsoft.com/office/drawing/2014/main" id="{512F23F1-965D-4F65-90DD-9399AF7DC7B8}"/>
              </a:ext>
            </a:extLst>
          </p:cNvPr>
          <p:cNvSpPr txBox="1"/>
          <p:nvPr/>
        </p:nvSpPr>
        <p:spPr>
          <a:xfrm rot="5400000">
            <a:off x="5876986" y="3222049"/>
            <a:ext cx="598241" cy="215444"/>
          </a:xfrm>
          <a:prstGeom prst="rect">
            <a:avLst/>
          </a:prstGeom>
          <a:noFill/>
        </p:spPr>
        <p:txBody>
          <a:bodyPr wrap="none" rtlCol="0">
            <a:spAutoFit/>
          </a:bodyPr>
          <a:lstStyle/>
          <a:p>
            <a:r>
              <a:rPr lang="en-US" sz="800" dirty="0"/>
              <a:t>Feeder 4</a:t>
            </a:r>
          </a:p>
        </p:txBody>
      </p:sp>
      <p:sp>
        <p:nvSpPr>
          <p:cNvPr id="54" name="TextBox 53">
            <a:extLst>
              <a:ext uri="{FF2B5EF4-FFF2-40B4-BE49-F238E27FC236}">
                <a16:creationId xmlns:a16="http://schemas.microsoft.com/office/drawing/2014/main" id="{FE148B88-452A-4637-827A-A0CC1934DFAD}"/>
              </a:ext>
            </a:extLst>
          </p:cNvPr>
          <p:cNvSpPr txBox="1"/>
          <p:nvPr/>
        </p:nvSpPr>
        <p:spPr>
          <a:xfrm rot="5400000">
            <a:off x="6640627" y="3190222"/>
            <a:ext cx="598241" cy="215444"/>
          </a:xfrm>
          <a:prstGeom prst="rect">
            <a:avLst/>
          </a:prstGeom>
          <a:noFill/>
        </p:spPr>
        <p:txBody>
          <a:bodyPr wrap="none" rtlCol="0">
            <a:spAutoFit/>
          </a:bodyPr>
          <a:lstStyle/>
          <a:p>
            <a:r>
              <a:rPr lang="en-US" sz="800" dirty="0"/>
              <a:t>Feeder 5</a:t>
            </a:r>
          </a:p>
        </p:txBody>
      </p:sp>
      <p:sp>
        <p:nvSpPr>
          <p:cNvPr id="56" name="Rectangle: Rounded Corners 55">
            <a:extLst>
              <a:ext uri="{FF2B5EF4-FFF2-40B4-BE49-F238E27FC236}">
                <a16:creationId xmlns:a16="http://schemas.microsoft.com/office/drawing/2014/main" id="{2790A557-CD72-4041-BC90-A200AF61B40C}"/>
              </a:ext>
            </a:extLst>
          </p:cNvPr>
          <p:cNvSpPr/>
          <p:nvPr/>
        </p:nvSpPr>
        <p:spPr>
          <a:xfrm>
            <a:off x="2667001" y="2389723"/>
            <a:ext cx="5871331" cy="3595231"/>
          </a:xfrm>
          <a:prstGeom prst="round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89" name="TextBox 88">
            <a:extLst>
              <a:ext uri="{FF2B5EF4-FFF2-40B4-BE49-F238E27FC236}">
                <a16:creationId xmlns:a16="http://schemas.microsoft.com/office/drawing/2014/main" id="{6045D075-E322-4894-9DE4-EA38CB3AD62C}"/>
              </a:ext>
            </a:extLst>
          </p:cNvPr>
          <p:cNvSpPr txBox="1"/>
          <p:nvPr/>
        </p:nvSpPr>
        <p:spPr>
          <a:xfrm>
            <a:off x="5404898" y="2361632"/>
            <a:ext cx="425116" cy="584775"/>
          </a:xfrm>
          <a:prstGeom prst="rect">
            <a:avLst/>
          </a:prstGeom>
          <a:noFill/>
        </p:spPr>
        <p:txBody>
          <a:bodyPr wrap="none" rtlCol="0">
            <a:spAutoFit/>
          </a:bodyPr>
          <a:lstStyle/>
          <a:p>
            <a:r>
              <a:rPr lang="en-US" sz="3200" dirty="0">
                <a:solidFill>
                  <a:schemeClr val="accent1">
                    <a:lumMod val="75000"/>
                  </a:schemeClr>
                </a:solidFill>
              </a:rPr>
              <a:t>~</a:t>
            </a:r>
          </a:p>
        </p:txBody>
      </p:sp>
      <p:sp>
        <p:nvSpPr>
          <p:cNvPr id="90" name="TextBox 89">
            <a:extLst>
              <a:ext uri="{FF2B5EF4-FFF2-40B4-BE49-F238E27FC236}">
                <a16:creationId xmlns:a16="http://schemas.microsoft.com/office/drawing/2014/main" id="{BD32F6C9-B8D0-487E-86BF-6BE700825A4D}"/>
              </a:ext>
            </a:extLst>
          </p:cNvPr>
          <p:cNvSpPr txBox="1"/>
          <p:nvPr/>
        </p:nvSpPr>
        <p:spPr>
          <a:xfrm>
            <a:off x="5408056" y="2433408"/>
            <a:ext cx="400571" cy="584775"/>
          </a:xfrm>
          <a:prstGeom prst="rect">
            <a:avLst/>
          </a:prstGeom>
          <a:noFill/>
        </p:spPr>
        <p:txBody>
          <a:bodyPr wrap="square" rtlCol="0">
            <a:spAutoFit/>
          </a:bodyPr>
          <a:lstStyle/>
          <a:p>
            <a:r>
              <a:rPr lang="en-US" sz="3200" dirty="0">
                <a:solidFill>
                  <a:schemeClr val="accent1">
                    <a:lumMod val="75000"/>
                  </a:schemeClr>
                </a:solidFill>
              </a:rPr>
              <a:t>~</a:t>
            </a:r>
          </a:p>
        </p:txBody>
      </p:sp>
      <p:sp>
        <p:nvSpPr>
          <p:cNvPr id="97" name="Rectangle 96">
            <a:extLst>
              <a:ext uri="{FF2B5EF4-FFF2-40B4-BE49-F238E27FC236}">
                <a16:creationId xmlns:a16="http://schemas.microsoft.com/office/drawing/2014/main" id="{B30A72EF-3A20-4CEB-8E1E-9E2B1317B9D6}"/>
              </a:ext>
            </a:extLst>
          </p:cNvPr>
          <p:cNvSpPr/>
          <p:nvPr/>
        </p:nvSpPr>
        <p:spPr>
          <a:xfrm>
            <a:off x="5522698" y="1817207"/>
            <a:ext cx="178764" cy="2208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AD5C9591-BFB9-4295-909B-1FA0381349FF}"/>
              </a:ext>
            </a:extLst>
          </p:cNvPr>
          <p:cNvCxnSpPr>
            <a:cxnSpLocks/>
          </p:cNvCxnSpPr>
          <p:nvPr/>
        </p:nvCxnSpPr>
        <p:spPr>
          <a:xfrm flipH="1">
            <a:off x="3404168" y="2866954"/>
            <a:ext cx="2252089" cy="11506"/>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FF2132A7-AA3A-464B-8F37-CA7661A8EFA2}"/>
              </a:ext>
            </a:extLst>
          </p:cNvPr>
          <p:cNvCxnSpPr>
            <a:cxnSpLocks/>
          </p:cNvCxnSpPr>
          <p:nvPr/>
        </p:nvCxnSpPr>
        <p:spPr>
          <a:xfrm flipH="1">
            <a:off x="5522699" y="2866954"/>
            <a:ext cx="238058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53BEC8FD-BC91-4E07-8820-F9F9E435138F}"/>
              </a:ext>
            </a:extLst>
          </p:cNvPr>
          <p:cNvCxnSpPr>
            <a:cxnSpLocks/>
          </p:cNvCxnSpPr>
          <p:nvPr/>
        </p:nvCxnSpPr>
        <p:spPr>
          <a:xfrm flipH="1" flipV="1">
            <a:off x="7924001" y="2899995"/>
            <a:ext cx="987948" cy="5856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92EA82AA-0430-4E5F-99E2-283CAD0DAF83}"/>
              </a:ext>
            </a:extLst>
          </p:cNvPr>
          <p:cNvSpPr txBox="1"/>
          <p:nvPr/>
        </p:nvSpPr>
        <p:spPr>
          <a:xfrm>
            <a:off x="8538331" y="1587114"/>
            <a:ext cx="1870394" cy="307777"/>
          </a:xfrm>
          <a:prstGeom prst="rect">
            <a:avLst/>
          </a:prstGeom>
          <a:noFill/>
        </p:spPr>
        <p:txBody>
          <a:bodyPr wrap="square" rtlCol="0">
            <a:spAutoFit/>
          </a:bodyPr>
          <a:lstStyle/>
          <a:p>
            <a:r>
              <a:rPr lang="en-US" sz="1400" b="1" dirty="0">
                <a:solidFill>
                  <a:srgbClr val="00AEC7"/>
                </a:solidFill>
              </a:rPr>
              <a:t>HV Bus/PSSE Bus</a:t>
            </a:r>
          </a:p>
        </p:txBody>
      </p:sp>
      <p:cxnSp>
        <p:nvCxnSpPr>
          <p:cNvPr id="103" name="Straight Arrow Connector 102">
            <a:extLst>
              <a:ext uri="{FF2B5EF4-FFF2-40B4-BE49-F238E27FC236}">
                <a16:creationId xmlns:a16="http://schemas.microsoft.com/office/drawing/2014/main" id="{AFB03A6D-CC41-450E-866F-701DA46F0F79}"/>
              </a:ext>
            </a:extLst>
          </p:cNvPr>
          <p:cNvCxnSpPr>
            <a:cxnSpLocks/>
          </p:cNvCxnSpPr>
          <p:nvPr/>
        </p:nvCxnSpPr>
        <p:spPr>
          <a:xfrm flipH="1">
            <a:off x="7629299" y="1741003"/>
            <a:ext cx="911170" cy="4115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4" name="TextBox 113">
            <a:extLst>
              <a:ext uri="{FF2B5EF4-FFF2-40B4-BE49-F238E27FC236}">
                <a16:creationId xmlns:a16="http://schemas.microsoft.com/office/drawing/2014/main" id="{ED7E0741-AE60-4CA7-AA92-55CE23D97FDF}"/>
              </a:ext>
            </a:extLst>
          </p:cNvPr>
          <p:cNvSpPr txBox="1"/>
          <p:nvPr/>
        </p:nvSpPr>
        <p:spPr>
          <a:xfrm rot="5400000">
            <a:off x="4182516" y="3226845"/>
            <a:ext cx="598241" cy="215444"/>
          </a:xfrm>
          <a:prstGeom prst="rect">
            <a:avLst/>
          </a:prstGeom>
          <a:noFill/>
        </p:spPr>
        <p:txBody>
          <a:bodyPr wrap="none" rtlCol="0">
            <a:spAutoFit/>
          </a:bodyPr>
          <a:lstStyle/>
          <a:p>
            <a:r>
              <a:rPr lang="en-US" sz="800" dirty="0"/>
              <a:t>Feeder 2</a:t>
            </a:r>
          </a:p>
        </p:txBody>
      </p:sp>
      <p:cxnSp>
        <p:nvCxnSpPr>
          <p:cNvPr id="131" name="Straight Arrow Connector 130">
            <a:extLst>
              <a:ext uri="{FF2B5EF4-FFF2-40B4-BE49-F238E27FC236}">
                <a16:creationId xmlns:a16="http://schemas.microsoft.com/office/drawing/2014/main" id="{F33C6571-BBA4-492D-B811-BD8C0601D730}"/>
              </a:ext>
            </a:extLst>
          </p:cNvPr>
          <p:cNvCxnSpPr>
            <a:cxnSpLocks/>
          </p:cNvCxnSpPr>
          <p:nvPr/>
        </p:nvCxnSpPr>
        <p:spPr>
          <a:xfrm flipH="1" flipV="1">
            <a:off x="6096000" y="2636193"/>
            <a:ext cx="2487572" cy="227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6" name="TextBox 135">
            <a:extLst>
              <a:ext uri="{FF2B5EF4-FFF2-40B4-BE49-F238E27FC236}">
                <a16:creationId xmlns:a16="http://schemas.microsoft.com/office/drawing/2014/main" id="{C3173943-7463-43E0-ABC8-20560D85E2EF}"/>
              </a:ext>
            </a:extLst>
          </p:cNvPr>
          <p:cNvSpPr txBox="1"/>
          <p:nvPr/>
        </p:nvSpPr>
        <p:spPr>
          <a:xfrm>
            <a:off x="8569006" y="2501029"/>
            <a:ext cx="1870394" cy="523220"/>
          </a:xfrm>
          <a:prstGeom prst="rect">
            <a:avLst/>
          </a:prstGeom>
          <a:noFill/>
        </p:spPr>
        <p:txBody>
          <a:bodyPr wrap="square" rtlCol="0">
            <a:spAutoFit/>
          </a:bodyPr>
          <a:lstStyle/>
          <a:p>
            <a:r>
              <a:rPr lang="en-US" sz="1400" b="1" dirty="0">
                <a:solidFill>
                  <a:srgbClr val="00AEC7"/>
                </a:solidFill>
              </a:rPr>
              <a:t>Substation XFMR  (CIM Load-TYP)</a:t>
            </a:r>
          </a:p>
        </p:txBody>
      </p:sp>
      <p:sp>
        <p:nvSpPr>
          <p:cNvPr id="145" name="TextBox 144">
            <a:extLst>
              <a:ext uri="{FF2B5EF4-FFF2-40B4-BE49-F238E27FC236}">
                <a16:creationId xmlns:a16="http://schemas.microsoft.com/office/drawing/2014/main" id="{B9BC4DCA-81BA-419F-A0FA-B603A9D7DA07}"/>
              </a:ext>
            </a:extLst>
          </p:cNvPr>
          <p:cNvSpPr txBox="1"/>
          <p:nvPr/>
        </p:nvSpPr>
        <p:spPr>
          <a:xfrm>
            <a:off x="8897384" y="3344976"/>
            <a:ext cx="1161017" cy="307777"/>
          </a:xfrm>
          <a:prstGeom prst="rect">
            <a:avLst/>
          </a:prstGeom>
          <a:noFill/>
        </p:spPr>
        <p:txBody>
          <a:bodyPr wrap="square" rtlCol="0">
            <a:spAutoFit/>
          </a:bodyPr>
          <a:lstStyle/>
          <a:p>
            <a:r>
              <a:rPr lang="en-US" sz="1400" b="1" dirty="0">
                <a:solidFill>
                  <a:srgbClr val="00AEC7"/>
                </a:solidFill>
              </a:rPr>
              <a:t>MV Bus</a:t>
            </a:r>
          </a:p>
        </p:txBody>
      </p:sp>
      <p:sp>
        <p:nvSpPr>
          <p:cNvPr id="146" name="TextBox 145">
            <a:extLst>
              <a:ext uri="{FF2B5EF4-FFF2-40B4-BE49-F238E27FC236}">
                <a16:creationId xmlns:a16="http://schemas.microsoft.com/office/drawing/2014/main" id="{18B94106-79E2-4FA5-A173-F4503884ABD3}"/>
              </a:ext>
            </a:extLst>
          </p:cNvPr>
          <p:cNvSpPr txBox="1"/>
          <p:nvPr/>
        </p:nvSpPr>
        <p:spPr>
          <a:xfrm>
            <a:off x="8569006" y="5192518"/>
            <a:ext cx="1870394" cy="307777"/>
          </a:xfrm>
          <a:prstGeom prst="rect">
            <a:avLst/>
          </a:prstGeom>
          <a:noFill/>
        </p:spPr>
        <p:txBody>
          <a:bodyPr wrap="square" rtlCol="0">
            <a:spAutoFit/>
          </a:bodyPr>
          <a:lstStyle/>
          <a:p>
            <a:r>
              <a:rPr lang="en-US" sz="1400" b="1" dirty="0">
                <a:solidFill>
                  <a:srgbClr val="00AEC7"/>
                </a:solidFill>
              </a:rPr>
              <a:t>Distribution system</a:t>
            </a:r>
          </a:p>
        </p:txBody>
      </p:sp>
      <p:cxnSp>
        <p:nvCxnSpPr>
          <p:cNvPr id="147" name="Straight Arrow Connector 146">
            <a:extLst>
              <a:ext uri="{FF2B5EF4-FFF2-40B4-BE49-F238E27FC236}">
                <a16:creationId xmlns:a16="http://schemas.microsoft.com/office/drawing/2014/main" id="{E186E1CC-7B59-4053-8F8F-F19B4F57D460}"/>
              </a:ext>
            </a:extLst>
          </p:cNvPr>
          <p:cNvCxnSpPr>
            <a:cxnSpLocks/>
          </p:cNvCxnSpPr>
          <p:nvPr/>
        </p:nvCxnSpPr>
        <p:spPr>
          <a:xfrm flipH="1" flipV="1">
            <a:off x="8602565" y="4928825"/>
            <a:ext cx="644698" cy="2476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81F40CF-752D-53FF-0BA2-F9AC3607B4E9}"/>
              </a:ext>
            </a:extLst>
          </p:cNvPr>
          <p:cNvSpPr txBox="1"/>
          <p:nvPr/>
        </p:nvSpPr>
        <p:spPr>
          <a:xfrm rot="5400000">
            <a:off x="7434944" y="3199864"/>
            <a:ext cx="598241" cy="215444"/>
          </a:xfrm>
          <a:prstGeom prst="rect">
            <a:avLst/>
          </a:prstGeom>
          <a:noFill/>
        </p:spPr>
        <p:txBody>
          <a:bodyPr wrap="none" rtlCol="0">
            <a:spAutoFit/>
          </a:bodyPr>
          <a:lstStyle/>
          <a:p>
            <a:r>
              <a:rPr lang="en-US" sz="800" dirty="0"/>
              <a:t>Feeder 6</a:t>
            </a:r>
          </a:p>
        </p:txBody>
      </p:sp>
      <p:grpSp>
        <p:nvGrpSpPr>
          <p:cNvPr id="165" name="Group 164">
            <a:extLst>
              <a:ext uri="{FF2B5EF4-FFF2-40B4-BE49-F238E27FC236}">
                <a16:creationId xmlns:a16="http://schemas.microsoft.com/office/drawing/2014/main" id="{A1D49440-3C29-C959-7858-5A4EE4675C2E}"/>
              </a:ext>
            </a:extLst>
          </p:cNvPr>
          <p:cNvGrpSpPr/>
          <p:nvPr/>
        </p:nvGrpSpPr>
        <p:grpSpPr>
          <a:xfrm>
            <a:off x="3574763" y="2858258"/>
            <a:ext cx="4070817" cy="2070567"/>
            <a:chOff x="2050762" y="2858257"/>
            <a:chExt cx="4070817" cy="2524843"/>
          </a:xfrm>
        </p:grpSpPr>
        <p:cxnSp>
          <p:nvCxnSpPr>
            <p:cNvPr id="20" name="Straight Connector 19">
              <a:extLst>
                <a:ext uri="{FF2B5EF4-FFF2-40B4-BE49-F238E27FC236}">
                  <a16:creationId xmlns:a16="http://schemas.microsoft.com/office/drawing/2014/main" id="{42A3EE4D-4D9C-40F1-85E4-100B0AE7414F}"/>
                </a:ext>
              </a:extLst>
            </p:cNvPr>
            <p:cNvCxnSpPr>
              <a:cxnSpLocks/>
            </p:cNvCxnSpPr>
            <p:nvPr/>
          </p:nvCxnSpPr>
          <p:spPr>
            <a:xfrm>
              <a:off x="2050762" y="2878460"/>
              <a:ext cx="0" cy="2470445"/>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2ED89F8-4CFE-41B6-A38B-9275CD30F77B}"/>
                </a:ext>
              </a:extLst>
            </p:cNvPr>
            <p:cNvCxnSpPr>
              <a:cxnSpLocks/>
            </p:cNvCxnSpPr>
            <p:nvPr/>
          </p:nvCxnSpPr>
          <p:spPr>
            <a:xfrm>
              <a:off x="4546226" y="2858257"/>
              <a:ext cx="0" cy="1797653"/>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35E823A-5BEC-43E9-B287-05F8DE6F8243}"/>
                </a:ext>
              </a:extLst>
            </p:cNvPr>
            <p:cNvCxnSpPr>
              <a:cxnSpLocks/>
            </p:cNvCxnSpPr>
            <p:nvPr/>
          </p:nvCxnSpPr>
          <p:spPr>
            <a:xfrm>
              <a:off x="5308024" y="2868372"/>
              <a:ext cx="27433" cy="251472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E6F5E544-C122-4155-816D-15D9C67C4838}"/>
                </a:ext>
              </a:extLst>
            </p:cNvPr>
            <p:cNvCxnSpPr>
              <a:cxnSpLocks/>
            </p:cNvCxnSpPr>
            <p:nvPr/>
          </p:nvCxnSpPr>
          <p:spPr>
            <a:xfrm>
              <a:off x="2864164" y="2866955"/>
              <a:ext cx="0" cy="1741501"/>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0EFA739-0FBA-5793-3112-77C91604D361}"/>
                </a:ext>
              </a:extLst>
            </p:cNvPr>
            <p:cNvCxnSpPr>
              <a:cxnSpLocks/>
            </p:cNvCxnSpPr>
            <p:nvPr/>
          </p:nvCxnSpPr>
          <p:spPr>
            <a:xfrm>
              <a:off x="6102341" y="2878014"/>
              <a:ext cx="19238" cy="1763486"/>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DE2B205-7947-9B8A-7180-A30312F67419}"/>
                </a:ext>
              </a:extLst>
            </p:cNvPr>
            <p:cNvCxnSpPr>
              <a:cxnSpLocks/>
              <a:endCxn id="154" idx="0"/>
            </p:cNvCxnSpPr>
            <p:nvPr/>
          </p:nvCxnSpPr>
          <p:spPr>
            <a:xfrm>
              <a:off x="3740172" y="2858257"/>
              <a:ext cx="9649" cy="2502749"/>
            </a:xfrm>
            <a:prstGeom prst="line">
              <a:avLst/>
            </a:prstGeom>
            <a:ln w="22225"/>
          </p:spPr>
          <p:style>
            <a:lnRef idx="1">
              <a:schemeClr val="accent1"/>
            </a:lnRef>
            <a:fillRef idx="0">
              <a:schemeClr val="accent1"/>
            </a:fillRef>
            <a:effectRef idx="0">
              <a:schemeClr val="accent1"/>
            </a:effectRef>
            <a:fontRef idx="minor">
              <a:schemeClr val="tx1"/>
            </a:fontRef>
          </p:style>
        </p:cxnSp>
      </p:grpSp>
      <p:sp>
        <p:nvSpPr>
          <p:cNvPr id="11" name="TextBox 10">
            <a:extLst>
              <a:ext uri="{FF2B5EF4-FFF2-40B4-BE49-F238E27FC236}">
                <a16:creationId xmlns:a16="http://schemas.microsoft.com/office/drawing/2014/main" id="{DA2AA46F-F2E8-FA99-DAEA-5C8397726E3F}"/>
              </a:ext>
            </a:extLst>
          </p:cNvPr>
          <p:cNvSpPr txBox="1"/>
          <p:nvPr/>
        </p:nvSpPr>
        <p:spPr>
          <a:xfrm rot="5400000">
            <a:off x="5056991" y="3216049"/>
            <a:ext cx="598241" cy="215444"/>
          </a:xfrm>
          <a:prstGeom prst="rect">
            <a:avLst/>
          </a:prstGeom>
          <a:noFill/>
        </p:spPr>
        <p:txBody>
          <a:bodyPr wrap="none" rtlCol="0">
            <a:spAutoFit/>
          </a:bodyPr>
          <a:lstStyle/>
          <a:p>
            <a:r>
              <a:rPr lang="en-US" sz="800" dirty="0"/>
              <a:t>Feeder 3</a:t>
            </a:r>
          </a:p>
        </p:txBody>
      </p:sp>
      <p:sp>
        <p:nvSpPr>
          <p:cNvPr id="148" name="TextBox 147">
            <a:extLst>
              <a:ext uri="{FF2B5EF4-FFF2-40B4-BE49-F238E27FC236}">
                <a16:creationId xmlns:a16="http://schemas.microsoft.com/office/drawing/2014/main" id="{E23FA1F3-32F0-0D98-45DF-DC940940D2DC}"/>
              </a:ext>
            </a:extLst>
          </p:cNvPr>
          <p:cNvSpPr txBox="1"/>
          <p:nvPr/>
        </p:nvSpPr>
        <p:spPr>
          <a:xfrm>
            <a:off x="6950248" y="3006784"/>
            <a:ext cx="540533" cy="707886"/>
          </a:xfrm>
          <a:prstGeom prst="rect">
            <a:avLst/>
          </a:prstGeom>
          <a:noFill/>
        </p:spPr>
        <p:txBody>
          <a:bodyPr wrap="none" rtlCol="0">
            <a:spAutoFit/>
          </a:bodyPr>
          <a:lstStyle/>
          <a:p>
            <a:r>
              <a:rPr lang="en-US" sz="800" dirty="0"/>
              <a:t>UFLS:</a:t>
            </a:r>
          </a:p>
          <a:p>
            <a:r>
              <a:rPr lang="en-US" sz="800" dirty="0"/>
              <a:t>58.9 Hz</a:t>
            </a:r>
          </a:p>
          <a:p>
            <a:endParaRPr lang="en-US" sz="800" dirty="0"/>
          </a:p>
          <a:p>
            <a:r>
              <a:rPr lang="en-US" sz="800" dirty="0"/>
              <a:t>UVLS:</a:t>
            </a:r>
          </a:p>
          <a:p>
            <a:r>
              <a:rPr lang="en-US" sz="800" dirty="0"/>
              <a:t>0.91pu</a:t>
            </a:r>
          </a:p>
        </p:txBody>
      </p:sp>
      <p:sp>
        <p:nvSpPr>
          <p:cNvPr id="149" name="TextBox 148">
            <a:extLst>
              <a:ext uri="{FF2B5EF4-FFF2-40B4-BE49-F238E27FC236}">
                <a16:creationId xmlns:a16="http://schemas.microsoft.com/office/drawing/2014/main" id="{557AD511-1096-E9C6-2EA1-19E5A7330D98}"/>
              </a:ext>
            </a:extLst>
          </p:cNvPr>
          <p:cNvSpPr txBox="1"/>
          <p:nvPr/>
        </p:nvSpPr>
        <p:spPr>
          <a:xfrm>
            <a:off x="6187239" y="3013210"/>
            <a:ext cx="511679" cy="707886"/>
          </a:xfrm>
          <a:prstGeom prst="rect">
            <a:avLst/>
          </a:prstGeom>
          <a:noFill/>
        </p:spPr>
        <p:txBody>
          <a:bodyPr wrap="none" rtlCol="0">
            <a:spAutoFit/>
          </a:bodyPr>
          <a:lstStyle/>
          <a:p>
            <a:r>
              <a:rPr lang="en-US" sz="800" dirty="0"/>
              <a:t>UFLS:</a:t>
            </a:r>
          </a:p>
          <a:p>
            <a:r>
              <a:rPr lang="en-US" sz="800" dirty="0"/>
              <a:t>58.9Hz</a:t>
            </a:r>
          </a:p>
          <a:p>
            <a:endParaRPr lang="en-US" sz="800" dirty="0"/>
          </a:p>
          <a:p>
            <a:r>
              <a:rPr lang="en-US" sz="800" dirty="0"/>
              <a:t>UVLS:</a:t>
            </a:r>
          </a:p>
          <a:p>
            <a:r>
              <a:rPr lang="en-US" sz="800" dirty="0"/>
              <a:t>None</a:t>
            </a:r>
          </a:p>
        </p:txBody>
      </p:sp>
      <p:sp>
        <p:nvSpPr>
          <p:cNvPr id="150" name="TextBox 149">
            <a:extLst>
              <a:ext uri="{FF2B5EF4-FFF2-40B4-BE49-F238E27FC236}">
                <a16:creationId xmlns:a16="http://schemas.microsoft.com/office/drawing/2014/main" id="{0EE94763-0370-A2C0-F65F-D8D0FF2F7B87}"/>
              </a:ext>
            </a:extLst>
          </p:cNvPr>
          <p:cNvSpPr txBox="1"/>
          <p:nvPr/>
        </p:nvSpPr>
        <p:spPr>
          <a:xfrm>
            <a:off x="3696947" y="3024189"/>
            <a:ext cx="540533" cy="707886"/>
          </a:xfrm>
          <a:prstGeom prst="rect">
            <a:avLst/>
          </a:prstGeom>
          <a:noFill/>
        </p:spPr>
        <p:txBody>
          <a:bodyPr wrap="none" rtlCol="0">
            <a:spAutoFit/>
          </a:bodyPr>
          <a:lstStyle/>
          <a:p>
            <a:r>
              <a:rPr lang="en-US" sz="800" dirty="0"/>
              <a:t>UFLS:</a:t>
            </a:r>
          </a:p>
          <a:p>
            <a:r>
              <a:rPr lang="en-US" sz="800" dirty="0"/>
              <a:t>59.3 Hz</a:t>
            </a:r>
          </a:p>
          <a:p>
            <a:endParaRPr lang="en-US" sz="800" dirty="0"/>
          </a:p>
          <a:p>
            <a:r>
              <a:rPr lang="en-US" sz="800" dirty="0"/>
              <a:t>UVLS:</a:t>
            </a:r>
          </a:p>
          <a:p>
            <a:r>
              <a:rPr lang="en-US" sz="800" dirty="0"/>
              <a:t>None</a:t>
            </a:r>
          </a:p>
        </p:txBody>
      </p:sp>
      <p:sp>
        <p:nvSpPr>
          <p:cNvPr id="151" name="TextBox 150">
            <a:extLst>
              <a:ext uri="{FF2B5EF4-FFF2-40B4-BE49-F238E27FC236}">
                <a16:creationId xmlns:a16="http://schemas.microsoft.com/office/drawing/2014/main" id="{877F982F-9932-4163-AD5C-CA5901E9A466}"/>
              </a:ext>
            </a:extLst>
          </p:cNvPr>
          <p:cNvSpPr txBox="1"/>
          <p:nvPr/>
        </p:nvSpPr>
        <p:spPr>
          <a:xfrm>
            <a:off x="5381185" y="3013210"/>
            <a:ext cx="540533" cy="707886"/>
          </a:xfrm>
          <a:prstGeom prst="rect">
            <a:avLst/>
          </a:prstGeom>
          <a:noFill/>
        </p:spPr>
        <p:txBody>
          <a:bodyPr wrap="none" rtlCol="0">
            <a:spAutoFit/>
          </a:bodyPr>
          <a:lstStyle/>
          <a:p>
            <a:r>
              <a:rPr lang="en-US" sz="800" dirty="0"/>
              <a:t>UFLS:</a:t>
            </a:r>
          </a:p>
          <a:p>
            <a:r>
              <a:rPr lang="en-US" sz="800" dirty="0"/>
              <a:t>59.1 Hz</a:t>
            </a:r>
          </a:p>
          <a:p>
            <a:endParaRPr lang="en-US" sz="800" dirty="0"/>
          </a:p>
          <a:p>
            <a:r>
              <a:rPr lang="en-US" sz="800" dirty="0"/>
              <a:t>UVLS:</a:t>
            </a:r>
          </a:p>
          <a:p>
            <a:r>
              <a:rPr lang="en-US" sz="800" dirty="0"/>
              <a:t>None</a:t>
            </a:r>
          </a:p>
        </p:txBody>
      </p:sp>
      <p:sp>
        <p:nvSpPr>
          <p:cNvPr id="152" name="TextBox 151">
            <a:extLst>
              <a:ext uri="{FF2B5EF4-FFF2-40B4-BE49-F238E27FC236}">
                <a16:creationId xmlns:a16="http://schemas.microsoft.com/office/drawing/2014/main" id="{F424F600-AEEA-80A4-20A1-9F26C801A6B7}"/>
              </a:ext>
            </a:extLst>
          </p:cNvPr>
          <p:cNvSpPr txBox="1"/>
          <p:nvPr/>
        </p:nvSpPr>
        <p:spPr>
          <a:xfrm>
            <a:off x="4505805" y="3004962"/>
            <a:ext cx="482824" cy="707886"/>
          </a:xfrm>
          <a:prstGeom prst="rect">
            <a:avLst/>
          </a:prstGeom>
          <a:noFill/>
        </p:spPr>
        <p:txBody>
          <a:bodyPr wrap="none" rtlCol="0">
            <a:spAutoFit/>
          </a:bodyPr>
          <a:lstStyle/>
          <a:p>
            <a:r>
              <a:rPr lang="en-US" sz="800" dirty="0"/>
              <a:t>UFLS:</a:t>
            </a:r>
          </a:p>
          <a:p>
            <a:r>
              <a:rPr lang="en-US" sz="800" dirty="0"/>
              <a:t>None</a:t>
            </a:r>
          </a:p>
          <a:p>
            <a:endParaRPr lang="en-US" sz="800" dirty="0"/>
          </a:p>
          <a:p>
            <a:r>
              <a:rPr lang="en-US" sz="800" dirty="0"/>
              <a:t>UVLS:</a:t>
            </a:r>
          </a:p>
          <a:p>
            <a:r>
              <a:rPr lang="en-US" sz="800" dirty="0"/>
              <a:t>None</a:t>
            </a:r>
          </a:p>
        </p:txBody>
      </p:sp>
      <p:sp>
        <p:nvSpPr>
          <p:cNvPr id="153" name="TextBox 152">
            <a:extLst>
              <a:ext uri="{FF2B5EF4-FFF2-40B4-BE49-F238E27FC236}">
                <a16:creationId xmlns:a16="http://schemas.microsoft.com/office/drawing/2014/main" id="{19A50D59-F9FF-7750-3D5E-5E254D4F6AD1}"/>
              </a:ext>
            </a:extLst>
          </p:cNvPr>
          <p:cNvSpPr txBox="1"/>
          <p:nvPr/>
        </p:nvSpPr>
        <p:spPr>
          <a:xfrm>
            <a:off x="3086010" y="4889856"/>
            <a:ext cx="947696" cy="461665"/>
          </a:xfrm>
          <a:prstGeom prst="rect">
            <a:avLst/>
          </a:prstGeom>
          <a:noFill/>
          <a:ln>
            <a:solidFill>
              <a:schemeClr val="accent1"/>
            </a:solidFill>
          </a:ln>
        </p:spPr>
        <p:txBody>
          <a:bodyPr wrap="square" rtlCol="0">
            <a:spAutoFit/>
          </a:bodyPr>
          <a:lstStyle/>
          <a:p>
            <a:r>
              <a:rPr lang="en-US" sz="800" dirty="0"/>
              <a:t>Aggregate UDG:</a:t>
            </a:r>
          </a:p>
          <a:p>
            <a:r>
              <a:rPr lang="en-US" sz="800" dirty="0">
                <a:highlight>
                  <a:srgbClr val="FFFF00"/>
                </a:highlight>
              </a:rPr>
              <a:t>2 MW solar</a:t>
            </a:r>
          </a:p>
          <a:p>
            <a:r>
              <a:rPr lang="en-US" sz="800" dirty="0">
                <a:solidFill>
                  <a:schemeClr val="accent6">
                    <a:lumMod val="60000"/>
                    <a:lumOff val="40000"/>
                  </a:schemeClr>
                </a:solidFill>
              </a:rPr>
              <a:t>1 MW solar*</a:t>
            </a:r>
          </a:p>
        </p:txBody>
      </p:sp>
      <p:sp>
        <p:nvSpPr>
          <p:cNvPr id="154" name="TextBox 153">
            <a:extLst>
              <a:ext uri="{FF2B5EF4-FFF2-40B4-BE49-F238E27FC236}">
                <a16:creationId xmlns:a16="http://schemas.microsoft.com/office/drawing/2014/main" id="{CB930594-F211-1DCA-93E0-338E512D1E6E}"/>
              </a:ext>
            </a:extLst>
          </p:cNvPr>
          <p:cNvSpPr txBox="1"/>
          <p:nvPr/>
        </p:nvSpPr>
        <p:spPr>
          <a:xfrm>
            <a:off x="4799974" y="4910706"/>
            <a:ext cx="947695" cy="461665"/>
          </a:xfrm>
          <a:prstGeom prst="rect">
            <a:avLst/>
          </a:prstGeom>
          <a:noFill/>
          <a:ln>
            <a:solidFill>
              <a:schemeClr val="accent1"/>
            </a:solidFill>
          </a:ln>
        </p:spPr>
        <p:txBody>
          <a:bodyPr wrap="none" rtlCol="0">
            <a:spAutoFit/>
          </a:bodyPr>
          <a:lstStyle/>
          <a:p>
            <a:r>
              <a:rPr lang="en-US" sz="800" dirty="0"/>
              <a:t>Aggregate UDG:</a:t>
            </a:r>
          </a:p>
          <a:p>
            <a:r>
              <a:rPr lang="en-US" sz="800" dirty="0">
                <a:highlight>
                  <a:srgbClr val="00FFFF"/>
                </a:highlight>
              </a:rPr>
              <a:t>1 MW solar</a:t>
            </a:r>
          </a:p>
          <a:p>
            <a:r>
              <a:rPr lang="en-US" sz="800" dirty="0">
                <a:solidFill>
                  <a:schemeClr val="accent6"/>
                </a:solidFill>
              </a:rPr>
              <a:t>1 MW battery*</a:t>
            </a:r>
          </a:p>
        </p:txBody>
      </p:sp>
      <p:sp>
        <p:nvSpPr>
          <p:cNvPr id="155" name="TextBox 154">
            <a:extLst>
              <a:ext uri="{FF2B5EF4-FFF2-40B4-BE49-F238E27FC236}">
                <a16:creationId xmlns:a16="http://schemas.microsoft.com/office/drawing/2014/main" id="{04A9C061-7DE2-5125-0C72-436F564518BE}"/>
              </a:ext>
            </a:extLst>
          </p:cNvPr>
          <p:cNvSpPr txBox="1"/>
          <p:nvPr/>
        </p:nvSpPr>
        <p:spPr>
          <a:xfrm>
            <a:off x="6444332" y="4917491"/>
            <a:ext cx="947695" cy="338554"/>
          </a:xfrm>
          <a:prstGeom prst="rect">
            <a:avLst/>
          </a:prstGeom>
          <a:noFill/>
          <a:ln>
            <a:solidFill>
              <a:schemeClr val="accent1"/>
            </a:solidFill>
          </a:ln>
        </p:spPr>
        <p:txBody>
          <a:bodyPr wrap="none" rtlCol="0">
            <a:spAutoFit/>
          </a:bodyPr>
          <a:lstStyle/>
          <a:p>
            <a:r>
              <a:rPr lang="en-US" sz="800" dirty="0"/>
              <a:t>Aggregate UDG:</a:t>
            </a:r>
          </a:p>
          <a:p>
            <a:r>
              <a:rPr lang="en-US" sz="800" dirty="0">
                <a:solidFill>
                  <a:schemeClr val="accent5"/>
                </a:solidFill>
              </a:rPr>
              <a:t>1 MW solar*</a:t>
            </a:r>
          </a:p>
        </p:txBody>
      </p:sp>
      <p:sp>
        <p:nvSpPr>
          <p:cNvPr id="156" name="TextBox 155">
            <a:extLst>
              <a:ext uri="{FF2B5EF4-FFF2-40B4-BE49-F238E27FC236}">
                <a16:creationId xmlns:a16="http://schemas.microsoft.com/office/drawing/2014/main" id="{A8F2CE8E-391A-CC49-0113-93D342060963}"/>
              </a:ext>
            </a:extLst>
          </p:cNvPr>
          <p:cNvSpPr txBox="1"/>
          <p:nvPr/>
        </p:nvSpPr>
        <p:spPr>
          <a:xfrm>
            <a:off x="3947988" y="4293557"/>
            <a:ext cx="942961" cy="461665"/>
          </a:xfrm>
          <a:prstGeom prst="rect">
            <a:avLst/>
          </a:prstGeom>
          <a:noFill/>
          <a:ln>
            <a:solidFill>
              <a:schemeClr val="accent1"/>
            </a:solidFill>
          </a:ln>
        </p:spPr>
        <p:txBody>
          <a:bodyPr wrap="square" rtlCol="0">
            <a:spAutoFit/>
          </a:bodyPr>
          <a:lstStyle/>
          <a:p>
            <a:r>
              <a:rPr lang="en-US" sz="800" dirty="0"/>
              <a:t>Aggregate UDG:</a:t>
            </a:r>
          </a:p>
          <a:p>
            <a:r>
              <a:rPr lang="en-US" sz="800" dirty="0">
                <a:highlight>
                  <a:srgbClr val="00FF00"/>
                </a:highlight>
              </a:rPr>
              <a:t>2 MW solar</a:t>
            </a:r>
          </a:p>
          <a:p>
            <a:endParaRPr lang="en-US" sz="800" dirty="0"/>
          </a:p>
        </p:txBody>
      </p:sp>
      <p:sp>
        <p:nvSpPr>
          <p:cNvPr id="157" name="TextBox 156">
            <a:extLst>
              <a:ext uri="{FF2B5EF4-FFF2-40B4-BE49-F238E27FC236}">
                <a16:creationId xmlns:a16="http://schemas.microsoft.com/office/drawing/2014/main" id="{84999413-E6C6-C4F4-80EC-44154F1CB365}"/>
              </a:ext>
            </a:extLst>
          </p:cNvPr>
          <p:cNvSpPr txBox="1"/>
          <p:nvPr/>
        </p:nvSpPr>
        <p:spPr>
          <a:xfrm>
            <a:off x="5628841" y="4332402"/>
            <a:ext cx="947695" cy="461665"/>
          </a:xfrm>
          <a:prstGeom prst="rect">
            <a:avLst/>
          </a:prstGeom>
          <a:noFill/>
          <a:ln>
            <a:solidFill>
              <a:schemeClr val="accent1"/>
            </a:solidFill>
          </a:ln>
        </p:spPr>
        <p:txBody>
          <a:bodyPr wrap="none" rtlCol="0">
            <a:spAutoFit/>
          </a:bodyPr>
          <a:lstStyle/>
          <a:p>
            <a:r>
              <a:rPr lang="en-US" sz="800" dirty="0"/>
              <a:t>Aggregate UDG:</a:t>
            </a:r>
          </a:p>
          <a:p>
            <a:r>
              <a:rPr lang="en-US" sz="800" dirty="0">
                <a:solidFill>
                  <a:schemeClr val="accent4">
                    <a:lumMod val="75000"/>
                    <a:lumOff val="25000"/>
                  </a:schemeClr>
                </a:solidFill>
              </a:rPr>
              <a:t>2 MW solar</a:t>
            </a:r>
          </a:p>
          <a:p>
            <a:r>
              <a:rPr lang="en-US" sz="800" dirty="0">
                <a:solidFill>
                  <a:schemeClr val="accent3">
                    <a:lumMod val="75000"/>
                  </a:schemeClr>
                </a:solidFill>
              </a:rPr>
              <a:t>2 MW battery</a:t>
            </a:r>
          </a:p>
        </p:txBody>
      </p:sp>
      <p:sp>
        <p:nvSpPr>
          <p:cNvPr id="158" name="TextBox 157">
            <a:extLst>
              <a:ext uri="{FF2B5EF4-FFF2-40B4-BE49-F238E27FC236}">
                <a16:creationId xmlns:a16="http://schemas.microsoft.com/office/drawing/2014/main" id="{E5CFCD28-D71D-EC73-BC27-6BFCDD69DBFF}"/>
              </a:ext>
            </a:extLst>
          </p:cNvPr>
          <p:cNvSpPr txBox="1"/>
          <p:nvPr/>
        </p:nvSpPr>
        <p:spPr>
          <a:xfrm>
            <a:off x="7220514" y="4320655"/>
            <a:ext cx="947695" cy="461665"/>
          </a:xfrm>
          <a:prstGeom prst="rect">
            <a:avLst/>
          </a:prstGeom>
          <a:noFill/>
          <a:ln>
            <a:solidFill>
              <a:schemeClr val="accent1"/>
            </a:solidFill>
          </a:ln>
        </p:spPr>
        <p:txBody>
          <a:bodyPr wrap="none" rtlCol="0">
            <a:spAutoFit/>
          </a:bodyPr>
          <a:lstStyle/>
          <a:p>
            <a:r>
              <a:rPr lang="en-US" sz="800" dirty="0"/>
              <a:t>Aggregate UDG:</a:t>
            </a:r>
          </a:p>
          <a:p>
            <a:r>
              <a:rPr lang="en-US" sz="800" dirty="0"/>
              <a:t>1 MW diesel</a:t>
            </a:r>
          </a:p>
          <a:p>
            <a:r>
              <a:rPr lang="en-US" sz="800" dirty="0">
                <a:highlight>
                  <a:srgbClr val="FFFF00"/>
                </a:highlight>
              </a:rPr>
              <a:t>2 MW solar</a:t>
            </a:r>
          </a:p>
        </p:txBody>
      </p:sp>
      <p:sp>
        <p:nvSpPr>
          <p:cNvPr id="166" name="TextBox 165">
            <a:extLst>
              <a:ext uri="{FF2B5EF4-FFF2-40B4-BE49-F238E27FC236}">
                <a16:creationId xmlns:a16="http://schemas.microsoft.com/office/drawing/2014/main" id="{103D7418-2BEC-AD47-03EF-77248FD8D657}"/>
              </a:ext>
            </a:extLst>
          </p:cNvPr>
          <p:cNvSpPr txBox="1"/>
          <p:nvPr/>
        </p:nvSpPr>
        <p:spPr>
          <a:xfrm>
            <a:off x="3141037" y="5619378"/>
            <a:ext cx="4578497" cy="215444"/>
          </a:xfrm>
          <a:prstGeom prst="rect">
            <a:avLst/>
          </a:prstGeom>
          <a:noFill/>
        </p:spPr>
        <p:txBody>
          <a:bodyPr wrap="none" rtlCol="0">
            <a:spAutoFit/>
          </a:bodyPr>
          <a:lstStyle/>
          <a:p>
            <a:r>
              <a:rPr lang="en-US" sz="800" dirty="0"/>
              <a:t>* Indicates UDG installed with IEEE1547-2018 capabilities aligned with potential new PUC ruling.</a:t>
            </a:r>
          </a:p>
        </p:txBody>
      </p:sp>
    </p:spTree>
    <p:extLst>
      <p:ext uri="{BB962C8B-B14F-4D97-AF65-F5344CB8AC3E}">
        <p14:creationId xmlns:p14="http://schemas.microsoft.com/office/powerpoint/2010/main" val="3252364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05C4EC-788C-1F64-AA4D-4DE608286578}"/>
              </a:ext>
            </a:extLst>
          </p:cNvPr>
          <p:cNvSpPr>
            <a:spLocks noGrp="1"/>
          </p:cNvSpPr>
          <p:nvPr>
            <p:ph type="sldNum" sz="quarter" idx="11"/>
          </p:nvPr>
        </p:nvSpPr>
        <p:spPr/>
        <p:txBody>
          <a:bodyPr/>
          <a:lstStyle/>
          <a:p>
            <a:fld id="{1D93BD3E-1E9A-4970-A6F7-E7AC52762E0C}" type="slidenum">
              <a:rPr lang="en-US" smtClean="0"/>
              <a:pPr/>
              <a:t>7</a:t>
            </a:fld>
            <a:endParaRPr lang="en-US"/>
          </a:p>
        </p:txBody>
      </p:sp>
      <p:sp>
        <p:nvSpPr>
          <p:cNvPr id="5" name="Title 4">
            <a:extLst>
              <a:ext uri="{FF2B5EF4-FFF2-40B4-BE49-F238E27FC236}">
                <a16:creationId xmlns:a16="http://schemas.microsoft.com/office/drawing/2014/main" id="{A106A43E-5498-4910-2D4F-C30C82FB0815}"/>
              </a:ext>
            </a:extLst>
          </p:cNvPr>
          <p:cNvSpPr>
            <a:spLocks noGrp="1"/>
          </p:cNvSpPr>
          <p:nvPr>
            <p:ph type="title"/>
          </p:nvPr>
        </p:nvSpPr>
        <p:spPr/>
        <p:txBody>
          <a:bodyPr/>
          <a:lstStyle/>
          <a:p>
            <a:r>
              <a:rPr lang="en-US" dirty="0"/>
              <a:t>Worksheet entries for UFLS/UVLS example</a:t>
            </a:r>
          </a:p>
        </p:txBody>
      </p:sp>
      <p:graphicFrame>
        <p:nvGraphicFramePr>
          <p:cNvPr id="7" name="Table 6">
            <a:extLst>
              <a:ext uri="{FF2B5EF4-FFF2-40B4-BE49-F238E27FC236}">
                <a16:creationId xmlns:a16="http://schemas.microsoft.com/office/drawing/2014/main" id="{F7071748-60BB-14E4-3E8F-88979B9C8FE9}"/>
              </a:ext>
            </a:extLst>
          </p:cNvPr>
          <p:cNvGraphicFramePr>
            <a:graphicFrameLocks noGrp="1"/>
          </p:cNvGraphicFramePr>
          <p:nvPr/>
        </p:nvGraphicFramePr>
        <p:xfrm>
          <a:off x="228600" y="1219200"/>
          <a:ext cx="11353799" cy="4495804"/>
        </p:xfrm>
        <a:graphic>
          <a:graphicData uri="http://schemas.openxmlformats.org/drawingml/2006/table">
            <a:tbl>
              <a:tblPr/>
              <a:tblGrid>
                <a:gridCol w="2829047">
                  <a:extLst>
                    <a:ext uri="{9D8B030D-6E8A-4147-A177-3AD203B41FA5}">
                      <a16:colId xmlns:a16="http://schemas.microsoft.com/office/drawing/2014/main" val="1666115912"/>
                    </a:ext>
                  </a:extLst>
                </a:gridCol>
                <a:gridCol w="924167">
                  <a:extLst>
                    <a:ext uri="{9D8B030D-6E8A-4147-A177-3AD203B41FA5}">
                      <a16:colId xmlns:a16="http://schemas.microsoft.com/office/drawing/2014/main" val="1405838029"/>
                    </a:ext>
                  </a:extLst>
                </a:gridCol>
                <a:gridCol w="1123586">
                  <a:extLst>
                    <a:ext uri="{9D8B030D-6E8A-4147-A177-3AD203B41FA5}">
                      <a16:colId xmlns:a16="http://schemas.microsoft.com/office/drawing/2014/main" val="1881593928"/>
                    </a:ext>
                  </a:extLst>
                </a:gridCol>
                <a:gridCol w="1133244">
                  <a:extLst>
                    <a:ext uri="{9D8B030D-6E8A-4147-A177-3AD203B41FA5}">
                      <a16:colId xmlns:a16="http://schemas.microsoft.com/office/drawing/2014/main" val="2027669086"/>
                    </a:ext>
                  </a:extLst>
                </a:gridCol>
                <a:gridCol w="967196">
                  <a:extLst>
                    <a:ext uri="{9D8B030D-6E8A-4147-A177-3AD203B41FA5}">
                      <a16:colId xmlns:a16="http://schemas.microsoft.com/office/drawing/2014/main" val="1903378520"/>
                    </a:ext>
                  </a:extLst>
                </a:gridCol>
                <a:gridCol w="1055855">
                  <a:extLst>
                    <a:ext uri="{9D8B030D-6E8A-4147-A177-3AD203B41FA5}">
                      <a16:colId xmlns:a16="http://schemas.microsoft.com/office/drawing/2014/main" val="531894012"/>
                    </a:ext>
                  </a:extLst>
                </a:gridCol>
                <a:gridCol w="1117648">
                  <a:extLst>
                    <a:ext uri="{9D8B030D-6E8A-4147-A177-3AD203B41FA5}">
                      <a16:colId xmlns:a16="http://schemas.microsoft.com/office/drawing/2014/main" val="1400991936"/>
                    </a:ext>
                  </a:extLst>
                </a:gridCol>
                <a:gridCol w="1085408">
                  <a:extLst>
                    <a:ext uri="{9D8B030D-6E8A-4147-A177-3AD203B41FA5}">
                      <a16:colId xmlns:a16="http://schemas.microsoft.com/office/drawing/2014/main" val="2708445009"/>
                    </a:ext>
                  </a:extLst>
                </a:gridCol>
                <a:gridCol w="1117648">
                  <a:extLst>
                    <a:ext uri="{9D8B030D-6E8A-4147-A177-3AD203B41FA5}">
                      <a16:colId xmlns:a16="http://schemas.microsoft.com/office/drawing/2014/main" val="1366605195"/>
                    </a:ext>
                  </a:extLst>
                </a:gridCol>
              </a:tblGrid>
              <a:tr h="771991">
                <a:tc>
                  <a:txBody>
                    <a:bodyPr/>
                    <a:lstStyle/>
                    <a:p>
                      <a:pPr algn="ctr" fontAlgn="b"/>
                      <a:r>
                        <a:rPr lang="en-US" sz="1400" b="0" i="0" u="none" strike="noStrike" dirty="0">
                          <a:solidFill>
                            <a:srgbClr val="000000"/>
                          </a:solidFill>
                          <a:effectLst/>
                          <a:latin typeface="Calibri" panose="020F0502020204030204" pitchFamily="34" charset="0"/>
                        </a:rPr>
                        <a:t>UDG Fuel Type</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b"/>
                      <a:r>
                        <a:rPr lang="en-US" sz="1400" b="0" i="0" u="none" strike="noStrike" dirty="0">
                          <a:solidFill>
                            <a:srgbClr val="000000"/>
                          </a:solidFill>
                          <a:effectLst/>
                          <a:latin typeface="Calibri" panose="020F0502020204030204" pitchFamily="34" charset="0"/>
                        </a:rPr>
                        <a:t>Agg  MW</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b"/>
                      <a:r>
                        <a:rPr lang="en-US" sz="1400" b="0" i="0" u="none" strike="noStrike" dirty="0">
                          <a:solidFill>
                            <a:srgbClr val="000000"/>
                          </a:solidFill>
                          <a:effectLst/>
                          <a:latin typeface="Calibri" panose="020F0502020204030204" pitchFamily="34" charset="0"/>
                        </a:rPr>
                        <a:t>Energy storage capacity in MWh</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b"/>
                      <a:r>
                        <a:rPr lang="en-US" sz="1400" b="0" i="0" u="none" strike="noStrike" dirty="0">
                          <a:solidFill>
                            <a:srgbClr val="000000"/>
                          </a:solidFill>
                          <a:effectLst/>
                          <a:latin typeface="Calibri" panose="020F0502020204030204" pitchFamily="34" charset="0"/>
                        </a:rPr>
                        <a:t>Agg Reactive MVAr</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b"/>
                      <a:r>
                        <a:rPr lang="en-US" sz="1400" b="0" i="0" u="none" strike="noStrike" dirty="0">
                          <a:solidFill>
                            <a:srgbClr val="000000"/>
                          </a:solidFill>
                          <a:effectLst/>
                          <a:latin typeface="Calibri" panose="020F0502020204030204" pitchFamily="34" charset="0"/>
                        </a:rPr>
                        <a:t>Pre IEEE1547-2018</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b"/>
                      <a:r>
                        <a:rPr lang="en-US" sz="1400" b="0" i="0" u="none" strike="noStrike" dirty="0">
                          <a:solidFill>
                            <a:srgbClr val="000000"/>
                          </a:solidFill>
                          <a:effectLst/>
                          <a:latin typeface="Calibri" panose="020F0502020204030204" pitchFamily="34" charset="0"/>
                        </a:rPr>
                        <a:t>UFLS Threshold (Hz)</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b"/>
                      <a:r>
                        <a:rPr lang="en-US" sz="1400" b="0" i="0" u="none" strike="noStrike" dirty="0">
                          <a:solidFill>
                            <a:srgbClr val="000000"/>
                          </a:solidFill>
                          <a:effectLst/>
                          <a:latin typeface="Calibri" panose="020F0502020204030204" pitchFamily="34" charset="0"/>
                        </a:rPr>
                        <a:t>UFLS pickup delay (s)</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b"/>
                      <a:r>
                        <a:rPr lang="en-US" sz="1400" b="0" i="0" u="none" strike="noStrike" dirty="0">
                          <a:solidFill>
                            <a:srgbClr val="000000"/>
                          </a:solidFill>
                          <a:effectLst/>
                          <a:latin typeface="Calibri" panose="020F0502020204030204" pitchFamily="34" charset="0"/>
                        </a:rPr>
                        <a:t>UVLS Threshold (</a:t>
                      </a:r>
                      <a:r>
                        <a:rPr lang="en-US" sz="1400" b="0" i="0" u="none" strike="noStrike" dirty="0" err="1">
                          <a:solidFill>
                            <a:srgbClr val="000000"/>
                          </a:solidFill>
                          <a:effectLst/>
                          <a:latin typeface="Calibri" panose="020F0502020204030204" pitchFamily="34" charset="0"/>
                        </a:rPr>
                        <a:t>pu</a:t>
                      </a:r>
                      <a:r>
                        <a:rPr lang="en-US" sz="1400" b="0" i="0" u="none" strike="noStrike" dirty="0">
                          <a:solidFill>
                            <a:srgbClr val="000000"/>
                          </a:solidFill>
                          <a:effectLst/>
                          <a:latin typeface="Calibri" panose="020F0502020204030204" pitchFamily="34" charset="0"/>
                        </a:rPr>
                        <a:t>)</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b"/>
                      <a:r>
                        <a:rPr lang="en-US" sz="1400" b="0" i="0" u="none" strike="noStrike">
                          <a:solidFill>
                            <a:srgbClr val="000000"/>
                          </a:solidFill>
                          <a:effectLst/>
                          <a:latin typeface="Calibri" panose="020F0502020204030204" pitchFamily="34" charset="0"/>
                        </a:rPr>
                        <a:t>UVLS pickup delay (s)</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extLst>
                  <a:ext uri="{0D108BD9-81ED-4DB2-BD59-A6C34878D82A}">
                    <a16:rowId xmlns:a16="http://schemas.microsoft.com/office/drawing/2014/main" val="246369815"/>
                  </a:ext>
                </a:extLst>
              </a:tr>
              <a:tr h="413757">
                <a:tc>
                  <a:txBody>
                    <a:bodyPr/>
                    <a:lstStyle/>
                    <a:p>
                      <a:pPr algn="ctr" fontAlgn="b"/>
                      <a:r>
                        <a:rPr lang="en-US" sz="1600" b="0" i="0" u="none" strike="noStrike" dirty="0">
                          <a:solidFill>
                            <a:srgbClr val="000000"/>
                          </a:solidFill>
                          <a:effectLst/>
                          <a:highlight>
                            <a:srgbClr val="FFFF00"/>
                          </a:highlight>
                          <a:latin typeface="Calibri" panose="020F0502020204030204" pitchFamily="34" charset="0"/>
                        </a:rPr>
                        <a:t>solar</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dirty="0">
                          <a:solidFill>
                            <a:srgbClr val="000000"/>
                          </a:solidFill>
                          <a:effectLst/>
                          <a:latin typeface="Calibri" panose="020F0502020204030204" pitchFamily="34" charset="0"/>
                        </a:rPr>
                        <a:t>4</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 </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1</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Yes</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59.3</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0.5</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95729083"/>
                  </a:ext>
                </a:extLst>
              </a:tr>
              <a:tr h="413757">
                <a:tc>
                  <a:txBody>
                    <a:bodyPr/>
                    <a:lstStyle/>
                    <a:p>
                      <a:pPr algn="ctr" fontAlgn="b"/>
                      <a:r>
                        <a:rPr lang="en-US" sz="1600" b="0" i="0" u="none" strike="noStrike" dirty="0">
                          <a:solidFill>
                            <a:schemeClr val="accent6">
                              <a:lumMod val="60000"/>
                              <a:lumOff val="40000"/>
                            </a:schemeClr>
                          </a:solidFill>
                          <a:effectLst/>
                          <a:latin typeface="Calibri" panose="020F0502020204030204" pitchFamily="34" charset="0"/>
                        </a:rPr>
                        <a:t>solar</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1</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 </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No</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59.3</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0.5</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91080099"/>
                  </a:ext>
                </a:extLst>
              </a:tr>
              <a:tr h="413757">
                <a:tc>
                  <a:txBody>
                    <a:bodyPr/>
                    <a:lstStyle/>
                    <a:p>
                      <a:pPr algn="ctr" fontAlgn="b"/>
                      <a:r>
                        <a:rPr lang="en-US" sz="1600" b="0" i="0" u="none" strike="noStrike" dirty="0">
                          <a:solidFill>
                            <a:srgbClr val="000000"/>
                          </a:solidFill>
                          <a:effectLst/>
                          <a:latin typeface="Calibri" panose="020F0502020204030204" pitchFamily="34" charset="0"/>
                        </a:rPr>
                        <a:t>diesel</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1</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 </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Yes</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59.3</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0.5</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16878165"/>
                  </a:ext>
                </a:extLst>
              </a:tr>
              <a:tr h="413757">
                <a:tc>
                  <a:txBody>
                    <a:bodyPr/>
                    <a:lstStyle/>
                    <a:p>
                      <a:pPr algn="ctr" fontAlgn="b"/>
                      <a:r>
                        <a:rPr lang="en-US" sz="1600" b="0" i="0" u="none" strike="noStrike" dirty="0">
                          <a:solidFill>
                            <a:srgbClr val="000000"/>
                          </a:solidFill>
                          <a:effectLst/>
                          <a:highlight>
                            <a:srgbClr val="00FF00"/>
                          </a:highlight>
                          <a:latin typeface="Calibri" panose="020F0502020204030204" pitchFamily="34" charset="0"/>
                        </a:rPr>
                        <a:t>solar</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2</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 </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Yes</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02163987"/>
                  </a:ext>
                </a:extLst>
              </a:tr>
              <a:tr h="413757">
                <a:tc>
                  <a:txBody>
                    <a:bodyPr/>
                    <a:lstStyle/>
                    <a:p>
                      <a:pPr algn="ctr" fontAlgn="b"/>
                      <a:r>
                        <a:rPr lang="en-US" sz="1600" b="0" i="0" u="none" strike="noStrike" dirty="0">
                          <a:solidFill>
                            <a:srgbClr val="000000"/>
                          </a:solidFill>
                          <a:effectLst/>
                          <a:highlight>
                            <a:srgbClr val="00FFFF"/>
                          </a:highlight>
                          <a:latin typeface="Calibri" panose="020F0502020204030204" pitchFamily="34" charset="0"/>
                        </a:rPr>
                        <a:t>solar</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1</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 </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Yes</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59.1</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0.5</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25904645"/>
                  </a:ext>
                </a:extLst>
              </a:tr>
              <a:tr h="413757">
                <a:tc>
                  <a:txBody>
                    <a:bodyPr/>
                    <a:lstStyle/>
                    <a:p>
                      <a:pPr algn="ctr" fontAlgn="b"/>
                      <a:r>
                        <a:rPr lang="en-US" sz="1600" b="0" i="0" u="none" strike="noStrike" dirty="0">
                          <a:solidFill>
                            <a:schemeClr val="accent6"/>
                          </a:solidFill>
                          <a:effectLst/>
                          <a:latin typeface="Calibri" panose="020F0502020204030204" pitchFamily="34" charset="0"/>
                        </a:rPr>
                        <a:t>Battery</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1</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2</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No</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59.1</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0.5</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89782465"/>
                  </a:ext>
                </a:extLst>
              </a:tr>
              <a:tr h="413757">
                <a:tc>
                  <a:txBody>
                    <a:bodyPr/>
                    <a:lstStyle/>
                    <a:p>
                      <a:pPr algn="ctr" fontAlgn="b"/>
                      <a:r>
                        <a:rPr lang="en-US" sz="1600" b="0" i="0" u="none" strike="noStrike" dirty="0">
                          <a:solidFill>
                            <a:schemeClr val="accent4">
                              <a:lumMod val="75000"/>
                              <a:lumOff val="25000"/>
                            </a:schemeClr>
                          </a:solidFill>
                          <a:effectLst/>
                          <a:latin typeface="Calibri" panose="020F0502020204030204" pitchFamily="34" charset="0"/>
                        </a:rPr>
                        <a:t>solar</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2</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 </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Yes</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58.9</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0.5</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64838636"/>
                  </a:ext>
                </a:extLst>
              </a:tr>
              <a:tr h="413757">
                <a:tc>
                  <a:txBody>
                    <a:bodyPr/>
                    <a:lstStyle/>
                    <a:p>
                      <a:pPr algn="ctr" fontAlgn="b"/>
                      <a:r>
                        <a:rPr lang="en-US" sz="1600" b="0" i="0" u="none" strike="noStrike" dirty="0">
                          <a:solidFill>
                            <a:schemeClr val="accent3">
                              <a:lumMod val="75000"/>
                            </a:schemeClr>
                          </a:solidFill>
                          <a:effectLst/>
                          <a:latin typeface="Calibri" panose="020F0502020204030204" pitchFamily="34" charset="0"/>
                        </a:rPr>
                        <a:t>Battery</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2</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6</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Yes</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58.9</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0.5</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NA</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33529146"/>
                  </a:ext>
                </a:extLst>
              </a:tr>
              <a:tr h="413757">
                <a:tc>
                  <a:txBody>
                    <a:bodyPr/>
                    <a:lstStyle/>
                    <a:p>
                      <a:pPr algn="ctr" fontAlgn="b"/>
                      <a:r>
                        <a:rPr lang="en-US" sz="1600" b="0" i="0" u="none" strike="noStrike" dirty="0">
                          <a:solidFill>
                            <a:schemeClr val="accent5"/>
                          </a:solidFill>
                          <a:effectLst/>
                          <a:latin typeface="Calibri" panose="020F0502020204030204" pitchFamily="34" charset="0"/>
                        </a:rPr>
                        <a:t>solar</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dirty="0">
                          <a:solidFill>
                            <a:srgbClr val="000000"/>
                          </a:solidFill>
                          <a:effectLst/>
                          <a:latin typeface="Calibri" panose="020F0502020204030204" pitchFamily="34" charset="0"/>
                        </a:rPr>
                        <a:t>1</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 </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No</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58.9</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0.5</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panose="020F0502020204030204" pitchFamily="34" charset="0"/>
                        </a:rPr>
                        <a:t>0.91</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dirty="0">
                          <a:solidFill>
                            <a:srgbClr val="000000"/>
                          </a:solidFill>
                          <a:effectLst/>
                          <a:latin typeface="Calibri" panose="020F0502020204030204" pitchFamily="34" charset="0"/>
                        </a:rPr>
                        <a:t>3</a:t>
                      </a:r>
                    </a:p>
                  </a:txBody>
                  <a:tcPr marL="6852" marR="6852" marT="685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7106721"/>
                  </a:ext>
                </a:extLst>
              </a:tr>
            </a:tbl>
          </a:graphicData>
        </a:graphic>
      </p:graphicFrame>
    </p:spTree>
    <p:extLst>
      <p:ext uri="{BB962C8B-B14F-4D97-AF65-F5344CB8AC3E}">
        <p14:creationId xmlns:p14="http://schemas.microsoft.com/office/powerpoint/2010/main" val="1039091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B8BAB-514E-1889-90C0-1D1EE7BC5C74}"/>
              </a:ext>
            </a:extLst>
          </p:cNvPr>
          <p:cNvSpPr>
            <a:spLocks noGrp="1"/>
          </p:cNvSpPr>
          <p:nvPr>
            <p:ph type="title"/>
          </p:nvPr>
        </p:nvSpPr>
        <p:spPr/>
        <p:txBody>
          <a:bodyPr/>
          <a:lstStyle/>
          <a:p>
            <a:r>
              <a:rPr lang="en-US" dirty="0"/>
              <a:t>UDG Data Collection Summary </a:t>
            </a:r>
            <a:endParaRPr lang="en-US" dirty="0">
              <a:solidFill>
                <a:srgbClr val="FF0000"/>
              </a:solidFill>
            </a:endParaRPr>
          </a:p>
        </p:txBody>
      </p:sp>
      <p:sp>
        <p:nvSpPr>
          <p:cNvPr id="3" name="Content Placeholder 2">
            <a:extLst>
              <a:ext uri="{FF2B5EF4-FFF2-40B4-BE49-F238E27FC236}">
                <a16:creationId xmlns:a16="http://schemas.microsoft.com/office/drawing/2014/main" id="{29FD37DE-34A9-BBD9-7B52-2438DD678663}"/>
              </a:ext>
            </a:extLst>
          </p:cNvPr>
          <p:cNvSpPr>
            <a:spLocks noGrp="1"/>
          </p:cNvSpPr>
          <p:nvPr>
            <p:ph idx="1"/>
          </p:nvPr>
        </p:nvSpPr>
        <p:spPr/>
        <p:txBody>
          <a:bodyPr/>
          <a:lstStyle/>
          <a:p>
            <a:pPr marL="514350" indent="-514350">
              <a:buFont typeface="+mj-lt"/>
              <a:buAutoNum type="arabicPeriod"/>
            </a:pPr>
            <a:r>
              <a:rPr lang="en-US" dirty="0"/>
              <a:t>ERCOT will use the UDG data incorporating this into in models to use in operations and planning uses cases</a:t>
            </a:r>
          </a:p>
          <a:p>
            <a:pPr marL="514350" indent="-514350">
              <a:buFont typeface="+mj-lt"/>
              <a:buAutoNum type="arabicPeriod"/>
            </a:pPr>
            <a:r>
              <a:rPr lang="en-US" dirty="0"/>
              <a:t>ERCOT will initiate a yearly process to collect updates to UDG data</a:t>
            </a:r>
          </a:p>
          <a:p>
            <a:pPr marL="914400" lvl="1" indent="-514350"/>
            <a:r>
              <a:rPr lang="en-US" dirty="0"/>
              <a:t>Pre-populated forms will be generated for each Transmission Service Providers</a:t>
            </a:r>
          </a:p>
          <a:p>
            <a:pPr marL="914400" lvl="1" indent="-514350"/>
            <a:r>
              <a:rPr lang="en-US" dirty="0"/>
              <a:t>Forms will be uploaded to the MIS website</a:t>
            </a:r>
          </a:p>
          <a:p>
            <a:pPr marL="914400" lvl="1" indent="-514350"/>
            <a:r>
              <a:rPr lang="en-US" dirty="0"/>
              <a:t>TSPs will modify the provided worksheet and submit the updates to ERCOT</a:t>
            </a:r>
          </a:p>
          <a:p>
            <a:pPr marL="914400" lvl="1" indent="-514350"/>
            <a:r>
              <a:rPr lang="en-US" dirty="0"/>
              <a:t>ERCOT staff will incorporate changes into the NMMS</a:t>
            </a:r>
          </a:p>
          <a:p>
            <a:pPr marL="914400" lvl="1" indent="-514350"/>
            <a:endParaRPr lang="en-US" dirty="0"/>
          </a:p>
          <a:p>
            <a:pPr marL="914400" lvl="1" indent="-457200">
              <a:buFont typeface="+mj-lt"/>
              <a:buAutoNum type="arabicPeriod"/>
            </a:pPr>
            <a:endParaRPr lang="en-US" dirty="0"/>
          </a:p>
        </p:txBody>
      </p:sp>
      <p:sp>
        <p:nvSpPr>
          <p:cNvPr id="4" name="Slide Number Placeholder 3">
            <a:extLst>
              <a:ext uri="{FF2B5EF4-FFF2-40B4-BE49-F238E27FC236}">
                <a16:creationId xmlns:a16="http://schemas.microsoft.com/office/drawing/2014/main" id="{91B42C79-3DD3-7A78-71F9-241BF95074D8}"/>
              </a:ext>
            </a:extLst>
          </p:cNvPr>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3572181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159C5-47F5-B9B3-23D0-237B851DA7AB}"/>
              </a:ext>
            </a:extLst>
          </p:cNvPr>
          <p:cNvSpPr>
            <a:spLocks noGrp="1"/>
          </p:cNvSpPr>
          <p:nvPr>
            <p:ph type="title"/>
          </p:nvPr>
        </p:nvSpPr>
        <p:spPr/>
        <p:txBody>
          <a:bodyPr/>
          <a:lstStyle/>
          <a:p>
            <a:r>
              <a:rPr lang="en-US" dirty="0"/>
              <a:t>Use Cases in Planning</a:t>
            </a:r>
            <a:endParaRPr lang="en-US" dirty="0">
              <a:solidFill>
                <a:srgbClr val="FF0000"/>
              </a:solidFill>
            </a:endParaRPr>
          </a:p>
        </p:txBody>
      </p:sp>
      <p:sp>
        <p:nvSpPr>
          <p:cNvPr id="3" name="Content Placeholder 2">
            <a:extLst>
              <a:ext uri="{FF2B5EF4-FFF2-40B4-BE49-F238E27FC236}">
                <a16:creationId xmlns:a16="http://schemas.microsoft.com/office/drawing/2014/main" id="{652660F0-3EBF-548B-499B-9165A52F11C7}"/>
              </a:ext>
            </a:extLst>
          </p:cNvPr>
          <p:cNvSpPr>
            <a:spLocks noGrp="1"/>
          </p:cNvSpPr>
          <p:nvPr>
            <p:ph idx="1"/>
          </p:nvPr>
        </p:nvSpPr>
        <p:spPr/>
        <p:txBody>
          <a:bodyPr/>
          <a:lstStyle/>
          <a:p>
            <a:pPr>
              <a:buFont typeface="Wingdings" panose="05000000000000000000" pitchFamily="2" charset="2"/>
              <a:buChar char="§"/>
            </a:pPr>
            <a:r>
              <a:rPr lang="en-US" sz="2800" dirty="0"/>
              <a:t>UDG information is expected to improve the accuracy of steady-state and dynamic simulations by better representing its operational characteristics</a:t>
            </a:r>
          </a:p>
          <a:p>
            <a:pPr>
              <a:buFont typeface="Wingdings" panose="05000000000000000000" pitchFamily="2" charset="2"/>
              <a:buChar char="§"/>
            </a:pPr>
            <a:r>
              <a:rPr lang="en-US" sz="2800" dirty="0"/>
              <a:t>Incorporating UDG information is expected to support reliability assessments by evaluating its impact on the ERCOT grid under various operating conditions</a:t>
            </a:r>
          </a:p>
          <a:p>
            <a:pPr>
              <a:buFont typeface="Wingdings" panose="05000000000000000000" pitchFamily="2" charset="2"/>
              <a:buChar char="§"/>
            </a:pPr>
            <a:r>
              <a:rPr lang="en-US" sz="2800" dirty="0"/>
              <a:t>UDG information will facilitate the transition to discrete modeling by providing necessary data for aggregating UDG based on feeder, fuel type, and IEEE-1547-2018 ride-through capabilities, ensuring alignment with </a:t>
            </a:r>
            <a:r>
              <a:rPr lang="en-US" sz="2800" b="0" dirty="0"/>
              <a:t>potential new PUC rulings</a:t>
            </a:r>
          </a:p>
          <a:p>
            <a:pPr>
              <a:buFont typeface="Wingdings" panose="05000000000000000000" pitchFamily="2" charset="2"/>
              <a:buChar char="§"/>
            </a:pPr>
            <a:endParaRPr lang="en-US" sz="2800" dirty="0"/>
          </a:p>
        </p:txBody>
      </p:sp>
      <p:sp>
        <p:nvSpPr>
          <p:cNvPr id="4" name="Slide Number Placeholder 3">
            <a:extLst>
              <a:ext uri="{FF2B5EF4-FFF2-40B4-BE49-F238E27FC236}">
                <a16:creationId xmlns:a16="http://schemas.microsoft.com/office/drawing/2014/main" id="{ABD0C4E8-91AC-D7D9-CDCD-9B1E354E530A}"/>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3380385579"/>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www.w3.org/XML/1998/namespace"/>
    <ds:schemaRef ds:uri="http://schemas.microsoft.com/office/2006/documentManagement/types"/>
    <ds:schemaRef ds:uri="http://purl.org/dc/elements/1.1/"/>
    <ds:schemaRef ds:uri="http://schemas.openxmlformats.org/package/2006/metadata/core-properties"/>
    <ds:schemaRef ds:uri="c34af464-7aa1-4edd-9be4-83dffc1cb926"/>
    <ds:schemaRef ds:uri="http://schemas.microsoft.com/office/2006/metadata/properties"/>
    <ds:schemaRef ds:uri="http://purl.org/dc/term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4399</TotalTime>
  <Words>1053</Words>
  <Application>Microsoft Office PowerPoint</Application>
  <PresentationFormat>Widescreen</PresentationFormat>
  <Paragraphs>272</Paragraphs>
  <Slides>10</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Times New Roman</vt:lpstr>
      <vt:lpstr>Wingdings</vt:lpstr>
      <vt:lpstr>1_Custom Design</vt:lpstr>
      <vt:lpstr>Office Theme</vt:lpstr>
      <vt:lpstr>PowerPoint Presentation</vt:lpstr>
      <vt:lpstr>Background</vt:lpstr>
      <vt:lpstr>UDG Data Update Process</vt:lpstr>
      <vt:lpstr>Sample Pre-Populated UDG Worksheet</vt:lpstr>
      <vt:lpstr>Sample Pre-Populated UDG Worksheet</vt:lpstr>
      <vt:lpstr>Example with Feeders Armed for UFLS/UVLS  </vt:lpstr>
      <vt:lpstr>Worksheet entries for UFLS/UVLS example</vt:lpstr>
      <vt:lpstr>UDG Data Collection Summary </vt:lpstr>
      <vt:lpstr>Use Cases in Planning</vt:lpstr>
      <vt:lpstr>Use Cases for Operations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Devadhas Mohanadhas, Thinesh</cp:lastModifiedBy>
  <cp:revision>90</cp:revision>
  <cp:lastPrinted>2016-01-21T20:53:15Z</cp:lastPrinted>
  <dcterms:created xsi:type="dcterms:W3CDTF">2016-01-21T15:20:31Z</dcterms:created>
  <dcterms:modified xsi:type="dcterms:W3CDTF">2025-02-14T18:38:22Z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2025-01-22T18:14:07Z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a05365f0-5440-4896-821a-b13b8207e7ca</vt:lpwstr>
  </property>
  <property fmtid="{D5CDD505-2E9C-101B-9397-08002B2CF9AE}" pid="9" name="MSIP_Label_7084cbda-52b8-46fb-a7b7-cb5bd465ed85_ContentBits">
    <vt:lpwstr>0</vt:lpwstr>
  </property>
</Properties>
</file>