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5">
  <p:sldMasterIdLst>
    <p:sldMasterId id="2147483653" r:id="rId1"/>
    <p:sldMasterId id="2147483648" r:id="rId2"/>
    <p:sldMasterId id="2147483651" r:id="rId3"/>
  </p:sldMasterIdLst>
  <p:notesMasterIdLst>
    <p:notesMasterId r:id="rId9"/>
  </p:notesMasterIdLst>
  <p:handoutMasterIdLst>
    <p:handoutMasterId r:id="rId10"/>
  </p:handoutMasterIdLst>
  <p:sldIdLst>
    <p:sldId id="260" r:id="rId4"/>
    <p:sldId id="267" r:id="rId5"/>
    <p:sldId id="299" r:id="rId6"/>
    <p:sldId id="292" r:id="rId7"/>
    <p:sldId id="298"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howGuides="1">
      <p:cViewPr varScale="1">
        <p:scale>
          <a:sx n="127" d="100"/>
          <a:sy n="127" d="100"/>
        </p:scale>
        <p:origin x="1200"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2/12/2025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2/12/2025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ercot.com/mktrules/issues/NPRR1261"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2123658"/>
          </a:xfrm>
          <a:prstGeom prst="rect">
            <a:avLst/>
          </a:prstGeom>
          <a:noFill/>
        </p:spPr>
        <p:txBody>
          <a:bodyPr wrap="square" rtlCol="0">
            <a:spAutoFit/>
          </a:bodyPr>
          <a:lstStyle/>
          <a:p>
            <a:r>
              <a:rPr lang="en-US" sz="2400" b="1" dirty="0"/>
              <a:t>CRR Updates</a:t>
            </a:r>
          </a:p>
          <a:p>
            <a:endParaRPr lang="en-US" dirty="0"/>
          </a:p>
          <a:p>
            <a:r>
              <a:rPr lang="en-US" dirty="0"/>
              <a:t>Samantha Findley</a:t>
            </a:r>
          </a:p>
          <a:p>
            <a:r>
              <a:rPr lang="en-US" dirty="0"/>
              <a:t>CRR Market Operations</a:t>
            </a:r>
          </a:p>
          <a:p>
            <a:endParaRPr lang="en-US" dirty="0"/>
          </a:p>
          <a:p>
            <a:r>
              <a:rPr lang="en-US" dirty="0"/>
              <a:t>CMWG</a:t>
            </a:r>
          </a:p>
          <a:p>
            <a:r>
              <a:rPr lang="en-US" dirty="0"/>
              <a:t>February 18,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6581-A32F-61A4-357E-C3240C46B198}"/>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B8E88F42-DB93-1542-D0D5-834B40C1BEE5}"/>
              </a:ext>
            </a:extLst>
          </p:cNvPr>
          <p:cNvSpPr>
            <a:spLocks noGrp="1"/>
          </p:cNvSpPr>
          <p:nvPr>
            <p:ph idx="1"/>
          </p:nvPr>
        </p:nvSpPr>
        <p:spPr/>
        <p:txBody>
          <a:bodyPr/>
          <a:lstStyle/>
          <a:p>
            <a:endParaRPr lang="en-US" sz="2400" dirty="0"/>
          </a:p>
          <a:p>
            <a:r>
              <a:rPr lang="en-US" sz="2400" dirty="0"/>
              <a:t>LTAS transactions and solution times</a:t>
            </a:r>
          </a:p>
          <a:p>
            <a:r>
              <a:rPr lang="en-US" sz="2400" dirty="0"/>
              <a:t>Update on </a:t>
            </a:r>
            <a:r>
              <a:rPr lang="en-US" sz="2400" dirty="0">
                <a:effectLst/>
                <a:ea typeface="Times New Roman" panose="02020603050405020304" pitchFamily="18" charset="0"/>
              </a:rPr>
              <a:t>NPRR1261 Operational Flexibility for CRR auction limits and CRR draft NPRRs</a:t>
            </a:r>
            <a:endParaRPr lang="en-US" sz="2400" dirty="0"/>
          </a:p>
        </p:txBody>
      </p:sp>
    </p:spTree>
    <p:extLst>
      <p:ext uri="{BB962C8B-B14F-4D97-AF65-F5344CB8AC3E}">
        <p14:creationId xmlns:p14="http://schemas.microsoft.com/office/powerpoint/2010/main" val="3803278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D96A6-2116-5CB2-B2CF-F1B4B3CA313E}"/>
              </a:ext>
            </a:extLst>
          </p:cNvPr>
          <p:cNvSpPr>
            <a:spLocks noGrp="1"/>
          </p:cNvSpPr>
          <p:nvPr>
            <p:ph type="title"/>
          </p:nvPr>
        </p:nvSpPr>
        <p:spPr/>
        <p:txBody>
          <a:bodyPr/>
          <a:lstStyle/>
          <a:p>
            <a:r>
              <a:rPr lang="en-US" dirty="0"/>
              <a:t>Historical LTAS transactions and solution times</a:t>
            </a:r>
          </a:p>
        </p:txBody>
      </p:sp>
      <p:sp>
        <p:nvSpPr>
          <p:cNvPr id="4" name="Slide Number Placeholder 3">
            <a:extLst>
              <a:ext uri="{FF2B5EF4-FFF2-40B4-BE49-F238E27FC236}">
                <a16:creationId xmlns:a16="http://schemas.microsoft.com/office/drawing/2014/main" id="{B01206FF-9160-CC5B-6878-6BCA9C62EF25}"/>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3" name="Picture 2">
            <a:extLst>
              <a:ext uri="{FF2B5EF4-FFF2-40B4-BE49-F238E27FC236}">
                <a16:creationId xmlns:a16="http://schemas.microsoft.com/office/drawing/2014/main" id="{901F2408-7CED-DC1B-A998-34C3A0F546A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966721"/>
            <a:ext cx="8763000" cy="5146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539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924A8-7A71-4F35-D72B-075962CB4947}"/>
              </a:ext>
            </a:extLst>
          </p:cNvPr>
          <p:cNvSpPr>
            <a:spLocks noGrp="1"/>
          </p:cNvSpPr>
          <p:nvPr>
            <p:ph type="title"/>
          </p:nvPr>
        </p:nvSpPr>
        <p:spPr/>
        <p:txBody>
          <a:bodyPr/>
          <a:lstStyle/>
          <a:p>
            <a:r>
              <a:rPr lang="en-US" dirty="0"/>
              <a:t>Update on </a:t>
            </a:r>
            <a:r>
              <a:rPr lang="en-US" sz="2800" dirty="0">
                <a:effectLst/>
                <a:ea typeface="Times New Roman" panose="02020603050405020304" pitchFamily="18" charset="0"/>
              </a:rPr>
              <a:t>NPRR1261 Operational Flexibility for CRR auction limits </a:t>
            </a:r>
            <a:endParaRPr lang="en-US" dirty="0"/>
          </a:p>
        </p:txBody>
      </p:sp>
      <p:sp>
        <p:nvSpPr>
          <p:cNvPr id="3" name="Content Placeholder 2">
            <a:extLst>
              <a:ext uri="{FF2B5EF4-FFF2-40B4-BE49-F238E27FC236}">
                <a16:creationId xmlns:a16="http://schemas.microsoft.com/office/drawing/2014/main" id="{D2D7473D-44FE-68B1-C418-44851285AE25}"/>
              </a:ext>
            </a:extLst>
          </p:cNvPr>
          <p:cNvSpPr>
            <a:spLocks noGrp="1"/>
          </p:cNvSpPr>
          <p:nvPr>
            <p:ph idx="1"/>
          </p:nvPr>
        </p:nvSpPr>
        <p:spPr>
          <a:xfrm>
            <a:off x="304800" y="1318968"/>
            <a:ext cx="8534400" cy="4929432"/>
          </a:xfrm>
        </p:spPr>
        <p:txBody>
          <a:bodyPr/>
          <a:lstStyle/>
          <a:p>
            <a:pPr>
              <a:spcBef>
                <a:spcPts val="0"/>
              </a:spcBef>
            </a:pPr>
            <a:r>
              <a:rPr lang="en-US" sz="1800" dirty="0">
                <a:effectLst/>
                <a:ea typeface="Times New Roman" panose="02020603050405020304" pitchFamily="18" charset="0"/>
              </a:rPr>
              <a:t>NPRR1261 Operational Flexibility for CRR auction limits will go to the PUCT on March 13.</a:t>
            </a:r>
          </a:p>
          <a:p>
            <a:pPr>
              <a:spcBef>
                <a:spcPts val="0"/>
              </a:spcBef>
              <a:buFont typeface="+mj-lt"/>
              <a:buAutoNum type="arabicPeriod"/>
            </a:pPr>
            <a:endParaRPr lang="en-US" sz="1800" dirty="0">
              <a:ea typeface="Times New Roman" panose="02020603050405020304" pitchFamily="18" charset="0"/>
            </a:endParaRPr>
          </a:p>
          <a:p>
            <a:pPr lvl="1">
              <a:spcBef>
                <a:spcPts val="0"/>
              </a:spcBef>
            </a:pPr>
            <a:r>
              <a:rPr lang="en-US" sz="1400" u="sng" dirty="0">
                <a:solidFill>
                  <a:srgbClr val="0563C1"/>
                </a:solidFill>
                <a:effectLst/>
                <a:ea typeface="Calibri" panose="020F0502020204030204" pitchFamily="34" charset="0"/>
                <a:hlinkClick r:id="rId2"/>
              </a:rPr>
              <a:t>https://www.ercot.com/mktrules/issues/NPRR1261</a:t>
            </a:r>
            <a:endParaRPr lang="en-US" sz="1400" u="sng" dirty="0">
              <a:solidFill>
                <a:srgbClr val="0563C1"/>
              </a:solidFill>
              <a:effectLst/>
              <a:ea typeface="Calibri" panose="020F0502020204030204" pitchFamily="34" charset="0"/>
            </a:endParaRPr>
          </a:p>
          <a:p>
            <a:pPr lvl="1">
              <a:spcBef>
                <a:spcPts val="0"/>
              </a:spcBef>
            </a:pPr>
            <a:endParaRPr lang="en-US" sz="1400" u="sng" dirty="0">
              <a:solidFill>
                <a:srgbClr val="0563C1"/>
              </a:solidFill>
              <a:effectLst/>
              <a:ea typeface="Calibri" panose="020F0502020204030204" pitchFamily="34" charset="0"/>
            </a:endParaRPr>
          </a:p>
          <a:p>
            <a:pPr lvl="1">
              <a:spcBef>
                <a:spcPts val="0"/>
              </a:spcBef>
            </a:pPr>
            <a:r>
              <a:rPr lang="en-US" sz="1400" dirty="0">
                <a:ea typeface="Times New Roman" panose="02020603050405020304" pitchFamily="18" charset="0"/>
              </a:rPr>
              <a:t>Until NPRR1261 is implemented, 3,000 limit will be used for all LTAS auctions.</a:t>
            </a:r>
          </a:p>
          <a:p>
            <a:pPr lvl="1">
              <a:spcBef>
                <a:spcPts val="0"/>
              </a:spcBef>
            </a:pPr>
            <a:endParaRPr lang="en-US" sz="1400" dirty="0">
              <a:ea typeface="Times New Roman" panose="02020603050405020304" pitchFamily="18" charset="0"/>
            </a:endParaRPr>
          </a:p>
          <a:p>
            <a:pPr lvl="1">
              <a:spcBef>
                <a:spcPts val="0"/>
              </a:spcBef>
            </a:pPr>
            <a:r>
              <a:rPr lang="en-US" sz="1400" dirty="0">
                <a:ea typeface="Times New Roman" panose="02020603050405020304" pitchFamily="18" charset="0"/>
              </a:rPr>
              <a:t>If approved by the PUCT on March 13, the 2025.2nd6.AnnualAuction.Seq1 will be the first LTAS to use the transaction limit table below.</a:t>
            </a:r>
          </a:p>
          <a:p>
            <a:pPr lvl="1">
              <a:spcBef>
                <a:spcPts val="0"/>
              </a:spcBef>
            </a:pPr>
            <a:endParaRPr lang="en-US" sz="1400" dirty="0">
              <a:effectLst/>
              <a:ea typeface="Calibri" panose="020F0502020204030204" pitchFamily="34" charset="0"/>
            </a:endParaRPr>
          </a:p>
          <a:p>
            <a:pPr lvl="1"/>
            <a:endParaRPr lang="en-US" sz="1400" dirty="0"/>
          </a:p>
        </p:txBody>
      </p:sp>
      <p:sp>
        <p:nvSpPr>
          <p:cNvPr id="4" name="Slide Number Placeholder 3">
            <a:extLst>
              <a:ext uri="{FF2B5EF4-FFF2-40B4-BE49-F238E27FC236}">
                <a16:creationId xmlns:a16="http://schemas.microsoft.com/office/drawing/2014/main" id="{508739A3-F250-95D8-E8EE-6841E4F673E2}"/>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7" name="Picture 6">
            <a:extLst>
              <a:ext uri="{FF2B5EF4-FFF2-40B4-BE49-F238E27FC236}">
                <a16:creationId xmlns:a16="http://schemas.microsoft.com/office/drawing/2014/main" id="{15BC6B7F-451E-03CD-ACC4-E6F97222444D}"/>
              </a:ext>
            </a:extLst>
          </p:cNvPr>
          <p:cNvPicPr>
            <a:picLocks noChangeAspect="1"/>
          </p:cNvPicPr>
          <p:nvPr/>
        </p:nvPicPr>
        <p:blipFill>
          <a:blip r:embed="rId3"/>
          <a:stretch>
            <a:fillRect/>
          </a:stretch>
        </p:blipFill>
        <p:spPr>
          <a:xfrm>
            <a:off x="1961456" y="3733545"/>
            <a:ext cx="4972744" cy="1829055"/>
          </a:xfrm>
          <a:prstGeom prst="rect">
            <a:avLst/>
          </a:prstGeom>
        </p:spPr>
      </p:pic>
    </p:spTree>
    <p:extLst>
      <p:ext uri="{BB962C8B-B14F-4D97-AF65-F5344CB8AC3E}">
        <p14:creationId xmlns:p14="http://schemas.microsoft.com/office/powerpoint/2010/main" val="1120171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924A8-7A71-4F35-D72B-075962CB4947}"/>
              </a:ext>
            </a:extLst>
          </p:cNvPr>
          <p:cNvSpPr>
            <a:spLocks noGrp="1"/>
          </p:cNvSpPr>
          <p:nvPr>
            <p:ph type="title"/>
          </p:nvPr>
        </p:nvSpPr>
        <p:spPr/>
        <p:txBody>
          <a:bodyPr/>
          <a:lstStyle/>
          <a:p>
            <a:r>
              <a:rPr lang="en-US" dirty="0"/>
              <a:t>Update on CRR NPRRs in progress</a:t>
            </a:r>
          </a:p>
        </p:txBody>
      </p:sp>
      <p:sp>
        <p:nvSpPr>
          <p:cNvPr id="3" name="Content Placeholder 2">
            <a:extLst>
              <a:ext uri="{FF2B5EF4-FFF2-40B4-BE49-F238E27FC236}">
                <a16:creationId xmlns:a16="http://schemas.microsoft.com/office/drawing/2014/main" id="{D2D7473D-44FE-68B1-C418-44851285AE25}"/>
              </a:ext>
            </a:extLst>
          </p:cNvPr>
          <p:cNvSpPr>
            <a:spLocks noGrp="1"/>
          </p:cNvSpPr>
          <p:nvPr>
            <p:ph idx="1"/>
          </p:nvPr>
        </p:nvSpPr>
        <p:spPr>
          <a:xfrm>
            <a:off x="304800" y="1066800"/>
            <a:ext cx="8534400" cy="4853233"/>
          </a:xfrm>
        </p:spPr>
        <p:txBody>
          <a:bodyPr/>
          <a:lstStyle/>
          <a:p>
            <a:r>
              <a:rPr lang="en-US" sz="1800" dirty="0"/>
              <a:t>ERCOT continues to work with the vendor to get IAs for the draft NPRRs for Removing Multi-month Bidding functionality and Option Pricing Report. We hope to be able to submit the NPRRs with IAs in March.</a:t>
            </a:r>
          </a:p>
          <a:p>
            <a:endParaRPr lang="en-US" sz="1200" dirty="0"/>
          </a:p>
          <a:p>
            <a:pPr marL="0" indent="0">
              <a:buNone/>
            </a:pPr>
            <a:r>
              <a:rPr lang="en-US" sz="1400" i="1" dirty="0"/>
              <a:t>Note: NPRR749 was implemented in 2019 to provide clearing prices for all CRRs in baseload after each auction. The updated ShadowPricePerMWH can be found in the Baseloading report for each auction after auction results are posted. The Baseloading report is in the CRR MUI and is also posted with CRR Auction Results on MIS public.</a:t>
            </a:r>
          </a:p>
          <a:p>
            <a:pPr lvl="2"/>
            <a:endParaRPr lang="en-US" sz="1000" i="1" dirty="0"/>
          </a:p>
          <a:p>
            <a:pPr lvl="1"/>
            <a:endParaRPr lang="en-US" sz="1400" dirty="0"/>
          </a:p>
        </p:txBody>
      </p:sp>
      <p:sp>
        <p:nvSpPr>
          <p:cNvPr id="4" name="Slide Number Placeholder 3">
            <a:extLst>
              <a:ext uri="{FF2B5EF4-FFF2-40B4-BE49-F238E27FC236}">
                <a16:creationId xmlns:a16="http://schemas.microsoft.com/office/drawing/2014/main" id="{508739A3-F250-95D8-E8EE-6841E4F673E2}"/>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0145122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224</Words>
  <Application>Microsoft Office PowerPoint</Application>
  <PresentationFormat>On-screen Show (4:3)</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5</vt:i4>
      </vt:variant>
    </vt:vector>
  </HeadingPairs>
  <TitlesOfParts>
    <vt:vector size="11" baseType="lpstr">
      <vt:lpstr>Arial</vt:lpstr>
      <vt:lpstr>Calibri</vt:lpstr>
      <vt:lpstr>Times New Roman</vt:lpstr>
      <vt:lpstr>1_Custom Design</vt:lpstr>
      <vt:lpstr>Office Theme</vt:lpstr>
      <vt:lpstr>Custom Design</vt:lpstr>
      <vt:lpstr>PowerPoint Presentation</vt:lpstr>
      <vt:lpstr>Agenda</vt:lpstr>
      <vt:lpstr>Historical LTAS transactions and solution times</vt:lpstr>
      <vt:lpstr>Update on NPRR1261 Operational Flexibility for CRR auction limits </vt:lpstr>
      <vt:lpstr>Update on CRR NPRRs in progress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2016-10-07T18:07:55Z</dcterms:created>
  <dcterms:modified xsi:type="dcterms:W3CDTF">2025-02-13T21:23:43Z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2024-01-22T22:35:43Z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354487cd-844f-485b-a665-d1e5a4197d8b</vt:lpwstr>
  </property>
  <property fmtid="{D5CDD505-2E9C-101B-9397-08002B2CF9AE}" pid="8" name="MSIP_Label_7084cbda-52b8-46fb-a7b7-cb5bd465ed85_ContentBits">
    <vt:lpwstr>0</vt:lpwstr>
  </property>
</Properties>
</file>