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407" r:id="rId3"/>
    <p:sldId id="409" r:id="rId4"/>
    <p:sldId id="410" r:id="rId5"/>
    <p:sldId id="397" r:id="rId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D102FB-85C5-43C1-910B-23F7A41D5C15}" v="5" dt="2025-02-12T22:28:50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ms Siddiqi" userId="8515217b9be739cd" providerId="LiveId" clId="{FCD102FB-85C5-43C1-910B-23F7A41D5C15}"/>
    <pc:docChg chg="undo custSel addSld delSld modSld sldOrd">
      <pc:chgData name="Shams Siddiqi" userId="8515217b9be739cd" providerId="LiveId" clId="{FCD102FB-85C5-43C1-910B-23F7A41D5C15}" dt="2025-02-13T17:00:21.529" v="3159" actId="20577"/>
      <pc:docMkLst>
        <pc:docMk/>
      </pc:docMkLst>
      <pc:sldChg chg="modSp mod">
        <pc:chgData name="Shams Siddiqi" userId="8515217b9be739cd" providerId="LiveId" clId="{FCD102FB-85C5-43C1-910B-23F7A41D5C15}" dt="2025-02-12T20:41:32.354" v="38" actId="20577"/>
        <pc:sldMkLst>
          <pc:docMk/>
          <pc:sldMk cId="0" sldId="256"/>
        </pc:sldMkLst>
        <pc:spChg chg="mod">
          <ac:chgData name="Shams Siddiqi" userId="8515217b9be739cd" providerId="LiveId" clId="{FCD102FB-85C5-43C1-910B-23F7A41D5C15}" dt="2025-02-12T20:41:24.695" v="36" actId="20577"/>
          <ac:spMkLst>
            <pc:docMk/>
            <pc:sldMk cId="0" sldId="256"/>
            <ac:spMk id="5122" creationId="{6AC76799-6A2F-DAB4-808D-BA29161BC88F}"/>
          </ac:spMkLst>
        </pc:spChg>
        <pc:spChg chg="mod">
          <ac:chgData name="Shams Siddiqi" userId="8515217b9be739cd" providerId="LiveId" clId="{FCD102FB-85C5-43C1-910B-23F7A41D5C15}" dt="2025-02-12T20:41:32.354" v="38" actId="20577"/>
          <ac:spMkLst>
            <pc:docMk/>
            <pc:sldMk cId="0" sldId="256"/>
            <ac:spMk id="5123" creationId="{648F9BFE-A2EB-4979-EC7E-7C52D0C99987}"/>
          </ac:spMkLst>
        </pc:spChg>
      </pc:sldChg>
      <pc:sldChg chg="modSp mod">
        <pc:chgData name="Shams Siddiqi" userId="8515217b9be739cd" providerId="LiveId" clId="{FCD102FB-85C5-43C1-910B-23F7A41D5C15}" dt="2025-02-13T17:00:21.529" v="3159" actId="20577"/>
        <pc:sldMkLst>
          <pc:docMk/>
          <pc:sldMk cId="0" sldId="397"/>
        </pc:sldMkLst>
        <pc:spChg chg="mod">
          <ac:chgData name="Shams Siddiqi" userId="8515217b9be739cd" providerId="LiveId" clId="{FCD102FB-85C5-43C1-910B-23F7A41D5C15}" dt="2025-02-13T17:00:21.529" v="3159" actId="20577"/>
          <ac:spMkLst>
            <pc:docMk/>
            <pc:sldMk cId="0" sldId="397"/>
            <ac:spMk id="9221" creationId="{2140A200-0470-0A73-BDEF-041B99701BDA}"/>
          </ac:spMkLst>
        </pc:spChg>
      </pc:sldChg>
      <pc:sldChg chg="modSp mod">
        <pc:chgData name="Shams Siddiqi" userId="8515217b9be739cd" providerId="LiveId" clId="{FCD102FB-85C5-43C1-910B-23F7A41D5C15}" dt="2025-02-13T15:29:03.876" v="2828" actId="20577"/>
        <pc:sldMkLst>
          <pc:docMk/>
          <pc:sldMk cId="2403262022" sldId="407"/>
        </pc:sldMkLst>
        <pc:spChg chg="mod">
          <ac:chgData name="Shams Siddiqi" userId="8515217b9be739cd" providerId="LiveId" clId="{FCD102FB-85C5-43C1-910B-23F7A41D5C15}" dt="2025-02-12T20:42:40.600" v="88" actId="20577"/>
          <ac:spMkLst>
            <pc:docMk/>
            <pc:sldMk cId="2403262022" sldId="407"/>
            <ac:spMk id="9220" creationId="{CDAEFA0E-D76A-46E5-46DA-F1D33CA7EB35}"/>
          </ac:spMkLst>
        </pc:spChg>
        <pc:spChg chg="mod">
          <ac:chgData name="Shams Siddiqi" userId="8515217b9be739cd" providerId="LiveId" clId="{FCD102FB-85C5-43C1-910B-23F7A41D5C15}" dt="2025-02-13T15:29:03.876" v="2828" actId="20577"/>
          <ac:spMkLst>
            <pc:docMk/>
            <pc:sldMk cId="2403262022" sldId="407"/>
            <ac:spMk id="9221" creationId="{2140A200-0470-0A73-BDEF-041B99701BDA}"/>
          </ac:spMkLst>
        </pc:spChg>
      </pc:sldChg>
      <pc:sldChg chg="del">
        <pc:chgData name="Shams Siddiqi" userId="8515217b9be739cd" providerId="LiveId" clId="{FCD102FB-85C5-43C1-910B-23F7A41D5C15}" dt="2025-02-12T22:17:29.770" v="2415" actId="2696"/>
        <pc:sldMkLst>
          <pc:docMk/>
          <pc:sldMk cId="2517004756" sldId="408"/>
        </pc:sldMkLst>
      </pc:sldChg>
      <pc:sldChg chg="addSp delSp modSp mod ord">
        <pc:chgData name="Shams Siddiqi" userId="8515217b9be739cd" providerId="LiveId" clId="{FCD102FB-85C5-43C1-910B-23F7A41D5C15}" dt="2025-02-12T21:53:48.271" v="1427"/>
        <pc:sldMkLst>
          <pc:docMk/>
          <pc:sldMk cId="3008971211" sldId="409"/>
        </pc:sldMkLst>
        <pc:graphicFrameChg chg="add mod">
          <ac:chgData name="Shams Siddiqi" userId="8515217b9be739cd" providerId="LiveId" clId="{FCD102FB-85C5-43C1-910B-23F7A41D5C15}" dt="2025-02-12T21:49:09.510" v="1412"/>
          <ac:graphicFrameMkLst>
            <pc:docMk/>
            <pc:sldMk cId="3008971211" sldId="409"/>
            <ac:graphicFrameMk id="2" creationId="{A0F1903A-0385-E503-945F-6FD6BF34ABA6}"/>
          </ac:graphicFrameMkLst>
        </pc:graphicFrameChg>
        <pc:picChg chg="add mod">
          <ac:chgData name="Shams Siddiqi" userId="8515217b9be739cd" providerId="LiveId" clId="{FCD102FB-85C5-43C1-910B-23F7A41D5C15}" dt="2025-02-12T21:51:15.504" v="1424" actId="1038"/>
          <ac:picMkLst>
            <pc:docMk/>
            <pc:sldMk cId="3008971211" sldId="409"/>
            <ac:picMk id="3" creationId="{516F58C1-7D63-6721-47BA-FBB44A4AE02A}"/>
          </ac:picMkLst>
        </pc:picChg>
        <pc:picChg chg="add del">
          <ac:chgData name="Shams Siddiqi" userId="8515217b9be739cd" providerId="LiveId" clId="{FCD102FB-85C5-43C1-910B-23F7A41D5C15}" dt="2025-02-12T21:51:17.018" v="1425" actId="478"/>
          <ac:picMkLst>
            <pc:docMk/>
            <pc:sldMk cId="3008971211" sldId="409"/>
            <ac:picMk id="4" creationId="{4570AD02-87FA-A332-FAFC-A14A7043082B}"/>
          </ac:picMkLst>
        </pc:picChg>
      </pc:sldChg>
      <pc:sldChg chg="modSp add mod">
        <pc:chgData name="Shams Siddiqi" userId="8515217b9be739cd" providerId="LiveId" clId="{FCD102FB-85C5-43C1-910B-23F7A41D5C15}" dt="2025-02-13T16:51:47.644" v="3070" actId="6549"/>
        <pc:sldMkLst>
          <pc:docMk/>
          <pc:sldMk cId="991820389" sldId="410"/>
        </pc:sldMkLst>
        <pc:spChg chg="mod">
          <ac:chgData name="Shams Siddiqi" userId="8515217b9be739cd" providerId="LiveId" clId="{FCD102FB-85C5-43C1-910B-23F7A41D5C15}" dt="2025-02-12T21:54:17.826" v="1463" actId="20577"/>
          <ac:spMkLst>
            <pc:docMk/>
            <pc:sldMk cId="991820389" sldId="410"/>
            <ac:spMk id="9220" creationId="{2056C450-A795-E022-346E-596D94993BA4}"/>
          </ac:spMkLst>
        </pc:spChg>
        <pc:spChg chg="mod">
          <ac:chgData name="Shams Siddiqi" userId="8515217b9be739cd" providerId="LiveId" clId="{FCD102FB-85C5-43C1-910B-23F7A41D5C15}" dt="2025-02-13T16:51:47.644" v="3070" actId="6549"/>
          <ac:spMkLst>
            <pc:docMk/>
            <pc:sldMk cId="991820389" sldId="410"/>
            <ac:spMk id="9221" creationId="{AF822993-FE44-E7D8-853D-D895E165926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6B9A2601-A6AC-B860-C87B-92672D0301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7667BFDE-FCFC-CBFF-FC53-A9B90D0BBB9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972D1A1A-7505-3C04-8F41-C1C8B533CB0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>
            <a:extLst>
              <a:ext uri="{FF2B5EF4-FFF2-40B4-BE49-F238E27FC236}">
                <a16:creationId xmlns:a16="http://schemas.microsoft.com/office/drawing/2014/main" id="{6763FC17-303D-24BD-593F-AFE42CAF585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7896AB9-E865-4E0A-AD54-79321AEDAD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67D744D-9CE9-9ACF-E2BC-378AB5DCD06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F378D37-4A1F-0A54-5E9B-4E9CB2D9D80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CAE6A66-5757-17AB-3704-595C59D554C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3EE40649-FE1E-6679-BC5E-4C8DCD4BC65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3E8861D6-C213-BA1E-7D4F-E40020B80B5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67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D6950F17-EF6A-17AC-90DB-57DDEDAE1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5200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05F5976-DC91-4BB4-939A-A2F956F530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C23234D7-48E4-45A9-7F3F-0605CFB7D4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B8E49D-4BF8-4AB6-8A31-F2D4E822C18B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368776C-B7FF-9EBA-8F90-2BA021EB35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D269CE6-A2F2-8FD7-862D-20E10A7B2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AF0A573-6757-4B22-0345-EB1AFB47A8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3ECED28-805D-E1D7-2C6C-58D843316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37488DC-9B20-6772-ABAA-C53DE4EC5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05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01BAE1-D63C-CD46-5AB4-40A0D7E866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370AA27-1A46-D2AE-90D3-EC941DA02D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9189296-B2EF-FF80-6010-83DF819EB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E0874405-0E4B-BF87-0808-DA76FF07E1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775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3F5D7A-3EC7-59BF-B46E-CF83765E13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9986CB20-5B9F-0A5F-A57B-5F9F705C9B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19415E89-4B8F-4178-D1B5-27A05659F2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B1AFE87-4096-4384-A494-F24286CC6B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365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AAF0A573-6757-4B22-0345-EB1AFB47A8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12FCD-D6F6-4E0E-B432-1BEC59374E22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3ECED28-805D-E1D7-2C6C-58D843316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37488DC-9B20-6772-ABAA-C53DE4EC5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id="{F2041B77-AD32-3F55-C8AF-8445D6243EB9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3" name="Rectangle 8">
              <a:extLst>
                <a:ext uri="{FF2B5EF4-FFF2-40B4-BE49-F238E27FC236}">
                  <a16:creationId xmlns:a16="http://schemas.microsoft.com/office/drawing/2014/main" id="{AB92B168-F425-15AE-86BC-6C31A53E51A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276910A9-E156-9789-E197-2787007228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0A32B266-5ACA-0747-71E7-84CDF2FA46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4EB84DA-6801-1936-78A8-A51B420EC6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BE876E4-1147-96F6-F2C9-5255D0246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5138911-4793-AF47-B707-EEB58BE76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C31CB-EC68-4B41-AC68-202A333007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27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0A8A86-087E-302A-A343-58580D53FA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78493A-8748-FD69-43B2-3DB3A7271E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E99F7-03E8-23E2-D4C7-6563667877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5DB7F-0158-40FB-B3F0-D941C1D551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07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B467A9-D6B8-1F77-4C89-ACEB4DFC28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203E07-2FC0-1323-E6A3-73604441EB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3DA997-A966-B7E8-5B7A-69F36C9E94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9ABEC-FCC6-469C-9763-6CDD5A8164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54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EB1634-6FC8-4080-59F4-FD8BF8DC4D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EBBEF2-2C27-7546-7A47-15E290025B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C4FC9D-3857-8A82-AD73-E734A9621D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0721B-D0FC-42F8-946C-01E541E53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855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0ED2EE-A8B4-0616-7292-6374BF4C81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822F6F-576B-35A6-ED0D-2DD9DDA0FC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5E7D00-A8D6-6504-416B-67915E7E0E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F10DC-2E5E-482B-A911-773A7A4DC8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29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B5FCF1-94ED-04E1-6CCF-CBF05227EB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C27739-0A0E-62D2-7F5B-1069D2FDF1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BDBBA1-2AC8-ED46-7C6F-EF8A5216D0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9A6CB-DF96-4A1B-96B8-2CA30659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10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1AFB631-117B-0C1B-ACAB-A31E7BC7BE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239B4CF-8FF9-71DB-077E-FACF424774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574D733-8A1D-AA08-E1FF-EE3996E5C2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61B77-6736-4ED0-9F8E-23DA1C7D7A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24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CE9D26-A1C5-030E-4F37-5432CB57CF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1EC6F8-612D-87C3-F30E-1100E46F6A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6C4E5A5-37EB-BACD-E0E2-BC5F22B27E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6FFD9-8304-4E39-98AE-CA1DC6390A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66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D3A5768-7AB9-DA3C-6D50-D9FA40121D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57B4D6-F8DD-E11A-3DF6-07D7A8436A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8F8DBA9-AC8C-717F-0312-3D5EA72C6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A7DA9-49B9-4A38-A72E-9EB6707F05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24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B760CA-1AEE-E8E9-0B92-B3B1A02D01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2C5FBC-19C8-1745-D521-1637CEE46F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113824-C789-C307-5F06-E0968CCB0C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594A2-EE34-4C56-9702-FDBA8C02C1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08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83C6A3-EB36-1D36-6181-942C6E0896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22205A-68BB-7F70-BB60-E317C8F712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368873-68A9-D28A-1B40-3940D9B74B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10042-5AF9-47A9-AD2D-AEB5041A7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055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7CB507C-3F44-F199-0B85-3078ABD072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3B8C4B-C525-FA67-B112-0BA43A643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CDE811D7-90B0-1EA1-C8F8-519020B4D5A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March 19, 2024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E1590DB-80C7-48E4-D991-BFCC104E17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C00FFB4-429B-6491-35F6-36430A0930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73AA2215-3D16-4841-90AE-AC6637DACD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DCB60D10-51E6-8570-06AE-405320D3A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5133DE3E-7D3A-FB95-215D-6FFFC1F87A1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926F98DC-A43B-22C9-941F-AA426A1F1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7685DF19-BFC0-AF36-300C-121CF2CD9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  <p:sldLayoutId id="2147484210" r:id="rId2"/>
    <p:sldLayoutId id="2147484211" r:id="rId3"/>
    <p:sldLayoutId id="2147484212" r:id="rId4"/>
    <p:sldLayoutId id="2147484213" r:id="rId5"/>
    <p:sldLayoutId id="2147484214" r:id="rId6"/>
    <p:sldLayoutId id="2147484215" r:id="rId7"/>
    <p:sldLayoutId id="2147484216" r:id="rId8"/>
    <p:sldLayoutId id="2147484217" r:id="rId9"/>
    <p:sldLayoutId id="2147484218" r:id="rId10"/>
    <p:sldLayoutId id="214748421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hams@crescentpower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AC76799-6A2F-DAB4-808D-BA29161BC8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8077200" cy="212725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HEN ORDC avoids shortcomings of ERCOT AORDC</a:t>
            </a:r>
            <a:endParaRPr lang="en-US" altLang="en-US" sz="4400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48F9BFE-A2EB-4979-EC7E-7C52D0C9998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09600" y="3270250"/>
            <a:ext cx="78486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Shams Siddiqi, Ph.D.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b="1" dirty="0"/>
              <a:t>Hunt Energy Network (HEN)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(512) 619-3532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hlinkClick r:id="rId3"/>
              </a:rPr>
              <a:t>shams@crescentpower.net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RTCBTF Meeting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February 19, 2025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47EABF82-398A-2DC5-46AD-F238C09E5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 dirty="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CDAEFA0E-D76A-46E5-46DA-F1D33CA7EB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ORDC v ORDC Adder: Huge Difference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2140A200-0470-0A73-BDEF-041B99701B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By definition: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ORDC=(𝟏−𝒑𝒏𝒐𝒓𝒎(𝑹𝑻𝑶𝑳𝑪𝑨𝑷−𝑿, mu, sigma))∗𝑽𝑶𝑳𝑳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ORDC Adder=(𝟎.𝟓∗(𝟏−𝒑𝒏𝒐𝒓𝒎(𝑹𝑻𝑶𝑳𝑪𝑨𝑷−𝑿, </a:t>
            </a:r>
            <a:r>
              <a:rPr lang="en-US" altLang="en-US" sz="1600" dirty="0">
                <a:solidFill>
                  <a:srgbClr val="FF0000"/>
                </a:solidFill>
              </a:rPr>
              <a:t>𝟎.𝟓∗</a:t>
            </a:r>
            <a:r>
              <a:rPr lang="en-US" altLang="en-US" sz="1600" dirty="0"/>
              <a:t>mu, </a:t>
            </a:r>
            <a:r>
              <a:rPr lang="en-US" altLang="en-US" sz="1600" dirty="0">
                <a:solidFill>
                  <a:srgbClr val="FF0000"/>
                </a:solidFill>
              </a:rPr>
              <a:t>𝟎.𝟕𝟎𝟕∗</a:t>
            </a:r>
            <a:r>
              <a:rPr lang="en-US" altLang="en-US" sz="1600" dirty="0"/>
              <a:t>sigma))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+𝟎.𝟓∗(𝟏−𝒑𝒏𝒐𝒓𝒎(𝑹𝑻𝑶𝑳𝑪𝑨𝑷+𝑹𝑻𝑶𝑭𝑭𝑪𝑨𝑷−𝑿, mu, sigma)))</a:t>
            </a:r>
          </a:p>
          <a:p>
            <a:pPr marL="460375" lvl="1" indent="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altLang="en-US" sz="1600" dirty="0"/>
              <a:t>	∗(𝑽𝑶𝑳𝑳−𝑺𝒚𝒔𝒕𝒆𝒎 𝑳𝒂𝒎𝒃𝒅𝒂)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With RTOFFCAP=0 and System Lambda=0, one would expect the two to converge but, in reality, </a:t>
            </a:r>
            <a:r>
              <a:rPr lang="en-US" altLang="en-US" sz="1600" b="1" dirty="0"/>
              <a:t>ORDC&gt;&gt;ORDC Adder </a:t>
            </a:r>
            <a:r>
              <a:rPr lang="en-US" altLang="en-US" sz="1600" dirty="0"/>
              <a:t>[this is a shortcoming of ORDC Adder formulation]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E.g., for mu=925 and sigma=1213 at RTOLCAP=6,400MW: ORDC=$103/MW and ORDC Adder=$50/MW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ERCOT AORDC is a curve fit to these suppressed ORDC Adders [and not to the ORDC values – which would result in recreating the ORDC] resulting in AORDC at 6,400MW=$60/MW [&lt;ORDC=$103/MW]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If ERCOT’s AORDC were used to set the Adder for the exact same historical situation, new ORDC Adder=$29/MW [&lt;$50/MW and &lt;&lt;$103/MW]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The stakeholder intent when adopting the RTC Protocols was to create an AORDC that would result in similar historical outcomes – </a:t>
            </a:r>
            <a:r>
              <a:rPr lang="en-US" altLang="en-US" sz="1600" b="1" dirty="0"/>
              <a:t>unaltered ORDC does exactly that whereas ERCOT AORDC significantly suppresses historical ORDC Adders and RTC ASDCs derived from that AORDC</a:t>
            </a:r>
            <a:r>
              <a:rPr lang="en-US" alt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3262022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53639C-00AE-9315-FE01-E64D0CFBCC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27FD7FC5-56C7-673F-55FF-0ADB6113D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 dirty="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C320E7C1-2CAA-990E-B129-7E3743F7C8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Use ORDC instead of Adder-fitted AORDC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70AD02-87FA-A332-FAFC-A14A704308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83191"/>
            <a:ext cx="8663167" cy="629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971211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8EF5A8-E994-6BD1-0218-578AC6FCA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43DB3143-EE53-6E92-A0A9-139C241C1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 dirty="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2056C450-A795-E022-346E-596D94993B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82000" cy="1139825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RTC Example: HEN v ERCOT AORDC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AF822993-FE44-E7D8-853D-D895E1659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For MCL=3000, mu=925, sigma=1213, ORDC=$103/MW at Operating Reserve=6,400MW - by definition the value of Operating Reserve and thus a point on the cumulative ASDCs at total 6,400MW of Operating Reserve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If a marginal Resource offers Energy at $150/MWh, AS [i.e., Operating Reserve] at $0/MW, and $103/MW is the value of the AS [based on 6,400MW of total AS awarded] and the next Resource offer for Energy is $300/MWh and AS is $200/MW, then, under RTC: 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>
                <a:ea typeface="+mn-ea"/>
              </a:rPr>
              <a:t>SCED AS MCPC=$103/MW and Energy LMP=$253/MWh [reflecting $103/MW AS opportunity cost]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b="1" dirty="0">
                <a:ea typeface="+mn-ea"/>
              </a:rPr>
              <a:t>This is exactly the expected outcome and HEN AORDC provides this under RTC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If ERCOT AORDC is used, then, under RTC: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>
                <a:ea typeface="+mn-ea"/>
              </a:rPr>
              <a:t>SCED AS MCPC=$60/MW and Energy LMP=$210/MWh [reflecting $60/MW AS opportunity cost]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b="1" dirty="0">
                <a:ea typeface="+mn-ea"/>
              </a:rPr>
              <a:t>Thus, ERCOT AORDC would NOT provide the expected outcome under RTC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b="1" dirty="0">
                <a:ea typeface="+mn-ea"/>
              </a:rPr>
              <a:t>This approximately reflects “poor man’s” inaccurate estimate of AS opportunity cost [i.e., Adder pre-RTC] but not the ASDC itself</a:t>
            </a:r>
          </a:p>
        </p:txBody>
      </p:sp>
    </p:spTree>
    <p:extLst>
      <p:ext uri="{BB962C8B-B14F-4D97-AF65-F5344CB8AC3E}">
        <p14:creationId xmlns:p14="http://schemas.microsoft.com/office/powerpoint/2010/main" val="991820389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47EABF82-398A-2DC5-46AD-F238C09E5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3B6A11-0725-4114-B4C2-B5976F9FADE4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CDAEFA0E-D76A-46E5-46DA-F1D33CA7EB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 of HEN Changes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2140A200-0470-0A73-BDEF-041B99701B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530725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b="1" dirty="0"/>
              <a:t>HEN’s changes to use unaltered ORDC as the AORDC is a correction to make Protocols consistent with stakeholder intent – it is not a policy change.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b="1" dirty="0"/>
              <a:t>Using unaltered ORDC </a:t>
            </a:r>
            <a:r>
              <a:rPr lang="en-US" altLang="en-US" sz="1600" dirty="0"/>
              <a:t>[by definition the Demand Curve for Operating Reserves] to create ASDCs instead of the ERCOT-estimated [but not defined in Protocols] AORDC based on regression of Adders </a:t>
            </a:r>
            <a:r>
              <a:rPr lang="en-US" altLang="en-US" sz="1600" b="1" dirty="0"/>
              <a:t>avoids unintended additional price suppression </a:t>
            </a:r>
            <a:r>
              <a:rPr lang="en-US" altLang="en-US" sz="1600" dirty="0"/>
              <a:t>with RTC implementation.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ORDC Adders should not and were never used to </a:t>
            </a:r>
            <a:r>
              <a:rPr lang="en-US" altLang="en-US" sz="1600" b="1" dirty="0"/>
              <a:t>procure</a:t>
            </a:r>
            <a:r>
              <a:rPr lang="en-US" altLang="en-US" sz="1600" dirty="0"/>
              <a:t> Ancillary Services and are always lower than ORDC values due to their flawed formulation.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It’s unclear from the Protocol language what AORDC should be fit using historical simulated data. ERCOT has chosen to fit AORDC=(VOLL-250)*(1-CDF(RTOLCAP+RTOFFCAP, mu, sigma)). This implies that the AORDC can never reach VOLL, reduces the VOLL by $250/MW/hour for the entire curve thereby undervaluing all points on the AORDC, and is further undervaluing AS capacity since AS capacity is typically much less than (RTOLCAP+RTOFFCAP) – </a:t>
            </a:r>
            <a:r>
              <a:rPr lang="en-US" altLang="en-US" sz="1600" b="1" dirty="0"/>
              <a:t>HEN proposal avoids these </a:t>
            </a:r>
            <a:r>
              <a:rPr lang="en-US" altLang="en-US" sz="1600" b="1"/>
              <a:t>issues &amp; </a:t>
            </a:r>
            <a:r>
              <a:rPr lang="en-US" altLang="en-US" sz="1600" b="1" dirty="0"/>
              <a:t>debates</a:t>
            </a:r>
            <a:r>
              <a:rPr lang="en-US" altLang="en-US" sz="1600" dirty="0"/>
              <a:t>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r>
              <a:rPr lang="en-US" altLang="en-US" sz="1600" dirty="0"/>
              <a:t>Also, there is no need to post mu and sigma values once RTC is implemented and ORDC-related OBD is no longer needed. Thus MCL, mu and sigma values should be specified is this section of the Protocols.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endParaRPr lang="en-US" altLang="en-US" sz="1600" dirty="0"/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endParaRPr lang="en-US" altLang="en-US" sz="1600" dirty="0"/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</a:pPr>
            <a:endParaRPr lang="en-US" altLang="en-US" sz="1800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40357</TotalTime>
  <Words>784</Words>
  <Application>Microsoft Office PowerPoint</Application>
  <PresentationFormat>On-screen Show (4:3)</PresentationFormat>
  <Paragraphs>44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Garamond</vt:lpstr>
      <vt:lpstr>Times New Roman</vt:lpstr>
      <vt:lpstr>Verdana</vt:lpstr>
      <vt:lpstr>Wingdings</vt:lpstr>
      <vt:lpstr>Level</vt:lpstr>
      <vt:lpstr>HEN ORDC avoids shortcomings of ERCOT AORDC</vt:lpstr>
      <vt:lpstr>ORDC v ORDC Adder: Huge Difference</vt:lpstr>
      <vt:lpstr>Use ORDC instead of Adder-fitted AORDC</vt:lpstr>
      <vt:lpstr>RTC Example: HEN v ERCOT AORDC</vt:lpstr>
      <vt:lpstr>Summary of HEN Changes</vt:lpstr>
    </vt:vector>
  </TitlesOfParts>
  <Company>Lower Colorado River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Locational Marginal Pricing: The Texas Nodal Market</dc:title>
  <dc:creator>ssiddiqi</dc:creator>
  <cp:lastModifiedBy>Shams Siddiqi</cp:lastModifiedBy>
  <cp:revision>206</cp:revision>
  <dcterms:created xsi:type="dcterms:W3CDTF">2006-07-23T21:38:03Z</dcterms:created>
  <dcterms:modified xsi:type="dcterms:W3CDTF">2025-02-13T17:00:29Z</dcterms:modified>
</cp:coreProperties>
</file>