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13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F9DC9-4220-4E39-8B03-6362A21A2EC7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24146-3351-4444-876C-8D8B86FAC989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9133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F9DC9-4220-4E39-8B03-6362A21A2EC7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24146-3351-4444-876C-8D8B86FAC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183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F9DC9-4220-4E39-8B03-6362A21A2EC7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24146-3351-4444-876C-8D8B86FAC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971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F9DC9-4220-4E39-8B03-6362A21A2EC7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24146-3351-4444-876C-8D8B86FAC989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490400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F9DC9-4220-4E39-8B03-6362A21A2EC7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24146-3351-4444-876C-8D8B86FAC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7147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F9DC9-4220-4E39-8B03-6362A21A2EC7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24146-3351-4444-876C-8D8B86FAC98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830463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F9DC9-4220-4E39-8B03-6362A21A2EC7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24146-3351-4444-876C-8D8B86FAC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2109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F9DC9-4220-4E39-8B03-6362A21A2EC7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24146-3351-4444-876C-8D8B86FAC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0805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F9DC9-4220-4E39-8B03-6362A21A2EC7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24146-3351-4444-876C-8D8B86FAC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704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F9DC9-4220-4E39-8B03-6362A21A2EC7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24146-3351-4444-876C-8D8B86FAC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79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F9DC9-4220-4E39-8B03-6362A21A2EC7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24146-3351-4444-876C-8D8B86FAC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184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F9DC9-4220-4E39-8B03-6362A21A2EC7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24146-3351-4444-876C-8D8B86FAC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822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F9DC9-4220-4E39-8B03-6362A21A2EC7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24146-3351-4444-876C-8D8B86FAC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612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F9DC9-4220-4E39-8B03-6362A21A2EC7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24146-3351-4444-876C-8D8B86FAC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079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F9DC9-4220-4E39-8B03-6362A21A2EC7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24146-3351-4444-876C-8D8B86FAC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330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F9DC9-4220-4E39-8B03-6362A21A2EC7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24146-3351-4444-876C-8D8B86FAC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582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F9DC9-4220-4E39-8B03-6362A21A2EC7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24146-3351-4444-876C-8D8B86FAC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835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DBF9DC9-4220-4E39-8B03-6362A21A2EC7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5D24146-3351-4444-876C-8D8B86FAC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71360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F91FAB-86B8-4441-880F-BE5569D17D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454" y="588150"/>
            <a:ext cx="7703634" cy="2456134"/>
          </a:xfrm>
        </p:spPr>
        <p:txBody>
          <a:bodyPr/>
          <a:lstStyle/>
          <a:p>
            <a:r>
              <a:rPr lang="en-US" sz="4800" b="1" dirty="0"/>
              <a:t>Lubbock Integration Update</a:t>
            </a:r>
            <a:br>
              <a:rPr lang="en-US" dirty="0"/>
            </a:br>
            <a:r>
              <a:rPr lang="en-US" dirty="0"/>
              <a:t>RMS – February 2025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1A79A8ED-7FBC-46AA-BE38-44880A1CCFE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6759" y="478070"/>
            <a:ext cx="5901859" cy="5901859"/>
          </a:xfrm>
        </p:spPr>
      </p:pic>
    </p:spTree>
    <p:extLst>
      <p:ext uri="{BB962C8B-B14F-4D97-AF65-F5344CB8AC3E}">
        <p14:creationId xmlns:p14="http://schemas.microsoft.com/office/powerpoint/2010/main" val="4010075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8A1E0-159B-4858-A4DC-2DFFEFA4C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496" y="595067"/>
            <a:ext cx="7505700" cy="909760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chemeClr val="bg2">
                    <a:lumMod val="50000"/>
                  </a:schemeClr>
                </a:solidFill>
              </a:rPr>
              <a:t>Discretionary Fees Remediation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D05D3-29B8-4A0A-90E0-EF6C301E1B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496" y="1943099"/>
            <a:ext cx="8534400" cy="4149969"/>
          </a:xfrm>
        </p:spPr>
        <p:txBody>
          <a:bodyPr anchor="t">
            <a:normAutofit/>
          </a:bodyPr>
          <a:lstStyle/>
          <a:p>
            <a:r>
              <a:rPr lang="en-US" sz="22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We have each CR’s lists.  We are conducting a final review and will get them to each CR this week.</a:t>
            </a:r>
          </a:p>
          <a:p>
            <a:r>
              <a:rPr lang="en-US" sz="22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Once we send them, please review and approve them.</a:t>
            </a:r>
          </a:p>
          <a:p>
            <a:pPr lvl="1"/>
            <a:r>
              <a:rPr lang="en-US" sz="22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After approval, we will process and send checks for repayment.</a:t>
            </a:r>
          </a:p>
          <a:p>
            <a:r>
              <a:rPr lang="en-US" sz="22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We are asking each REP to pay the 810s we sent and the check will be for the overpayment amount.  	</a:t>
            </a:r>
          </a:p>
          <a:p>
            <a:pPr lvl="1"/>
            <a:r>
              <a:rPr lang="en-US" sz="22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We are asking for this to keep our system clean for each REP’s account and avoid assessing late fees once we have these billing issues resolved.</a:t>
            </a:r>
          </a:p>
          <a:p>
            <a:endParaRPr lang="en-US" sz="22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8EDDD9E-8B46-4AA6-8005-BB598AF28C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1100" y="156794"/>
            <a:ext cx="3045073" cy="3045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633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8A1E0-159B-4858-A4DC-2DFFEFA4C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496" y="595067"/>
            <a:ext cx="7505700" cy="909760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bg2">
                    <a:lumMod val="50000"/>
                  </a:schemeClr>
                </a:solidFill>
              </a:rPr>
              <a:t>Open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D05D3-29B8-4A0A-90E0-EF6C301E1B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496" y="1773936"/>
            <a:ext cx="9598920" cy="4779263"/>
          </a:xfrm>
        </p:spPr>
        <p:txBody>
          <a:bodyPr anchor="t">
            <a:normAutofit/>
          </a:bodyPr>
          <a:lstStyle/>
          <a:p>
            <a:r>
              <a:rPr lang="en-US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867_03s – End reads not matching start reads</a:t>
            </a:r>
          </a:p>
          <a:p>
            <a:pPr lvl="1"/>
            <a:r>
              <a:rPr lang="en-US" dirty="0">
                <a:solidFill>
                  <a:schemeClr val="tx2">
                    <a:lumMod val="20000"/>
                    <a:lumOff val="80000"/>
                  </a:schemeClr>
                </a:solidFill>
              </a:rPr>
              <a:t>This will be a long term fix.  No timeline at this time.</a:t>
            </a:r>
          </a:p>
          <a:p>
            <a:pPr lvl="1"/>
            <a:r>
              <a:rPr lang="en-US" dirty="0">
                <a:solidFill>
                  <a:schemeClr val="tx2">
                    <a:lumMod val="20000"/>
                    <a:lumOff val="80000"/>
                  </a:schemeClr>
                </a:solidFill>
              </a:rPr>
              <a:t>If you see these, let us know for a cancel/rebill.</a:t>
            </a:r>
          </a:p>
          <a:p>
            <a:r>
              <a:rPr lang="en-US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810s received, but 867_03 missing</a:t>
            </a:r>
          </a:p>
          <a:p>
            <a:pPr lvl="1"/>
            <a:r>
              <a:rPr lang="en-US" dirty="0">
                <a:solidFill>
                  <a:schemeClr val="tx2">
                    <a:lumMod val="20000"/>
                    <a:lumOff val="80000"/>
                  </a:schemeClr>
                </a:solidFill>
              </a:rPr>
              <a:t>The bulk of this problem is resolved.  If this happens, let us know.</a:t>
            </a:r>
          </a:p>
          <a:p>
            <a:r>
              <a:rPr lang="en-US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Smart Meter Texas</a:t>
            </a:r>
          </a:p>
          <a:p>
            <a:pPr lvl="1"/>
            <a:r>
              <a:rPr lang="en-US" dirty="0">
                <a:solidFill>
                  <a:schemeClr val="tx2">
                    <a:lumMod val="20000"/>
                    <a:lumOff val="80000"/>
                  </a:schemeClr>
                </a:solidFill>
              </a:rPr>
              <a:t>Continuing weekly calls with SMT &amp; IBM</a:t>
            </a:r>
          </a:p>
          <a:p>
            <a:pPr lvl="1"/>
            <a:r>
              <a:rPr lang="en-US" dirty="0">
                <a:solidFill>
                  <a:schemeClr val="tx2">
                    <a:lumMod val="20000"/>
                    <a:lumOff val="80000"/>
                  </a:schemeClr>
                </a:solidFill>
              </a:rPr>
              <a:t>Currently building the changes in our system</a:t>
            </a:r>
          </a:p>
          <a:p>
            <a:pPr lvl="1"/>
            <a:r>
              <a:rPr lang="en-US" dirty="0">
                <a:solidFill>
                  <a:schemeClr val="tx2">
                    <a:lumMod val="20000"/>
                    <a:lumOff val="80000"/>
                  </a:schemeClr>
                </a:solidFill>
              </a:rPr>
              <a:t>Testing timeline is being developed</a:t>
            </a:r>
          </a:p>
          <a:p>
            <a:pPr lvl="1"/>
            <a:r>
              <a:rPr lang="en-US" dirty="0">
                <a:solidFill>
                  <a:schemeClr val="tx2">
                    <a:lumMod val="20000"/>
                    <a:lumOff val="80000"/>
                  </a:schemeClr>
                </a:solidFill>
              </a:rPr>
              <a:t>Timeline TBD – Early Q2 of 2025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8EDDD9E-8B46-4AA6-8005-BB598AF28C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1100" y="156794"/>
            <a:ext cx="3045073" cy="3045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0396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8A1E0-159B-4858-A4DC-2DFFEFA4C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826" y="236835"/>
            <a:ext cx="7505700" cy="909760"/>
          </a:xfrm>
        </p:spPr>
        <p:txBody>
          <a:bodyPr>
            <a:normAutofit/>
          </a:bodyPr>
          <a:lstStyle/>
          <a:p>
            <a:r>
              <a:rPr lang="en-US" sz="4000" b="1" dirty="0" err="1">
                <a:solidFill>
                  <a:schemeClr val="bg2">
                    <a:lumMod val="50000"/>
                  </a:schemeClr>
                </a:solidFill>
              </a:rPr>
              <a:t>Marketrak</a:t>
            </a:r>
            <a:r>
              <a:rPr lang="en-US" sz="4000" b="1" dirty="0">
                <a:solidFill>
                  <a:schemeClr val="bg2">
                    <a:lumMod val="50000"/>
                  </a:schemeClr>
                </a:solidFill>
              </a:rPr>
              <a:t> backlog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8EDDD9E-8B46-4AA6-8005-BB598AF28C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4568" y="156794"/>
            <a:ext cx="2281606" cy="2281606"/>
          </a:xfrm>
          <a:prstGeom prst="rect">
            <a:avLst/>
          </a:prstGeom>
        </p:spPr>
      </p:pic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921466A6-F5FC-4313-876B-2A2CBD67026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6129258"/>
              </p:ext>
            </p:extLst>
          </p:nvPr>
        </p:nvGraphicFramePr>
        <p:xfrm>
          <a:off x="287103" y="1297597"/>
          <a:ext cx="9093102" cy="54002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4504">
                  <a:extLst>
                    <a:ext uri="{9D8B030D-6E8A-4147-A177-3AD203B41FA5}">
                      <a16:colId xmlns:a16="http://schemas.microsoft.com/office/drawing/2014/main" val="3075669928"/>
                    </a:ext>
                  </a:extLst>
                </a:gridCol>
                <a:gridCol w="646962">
                  <a:extLst>
                    <a:ext uri="{9D8B030D-6E8A-4147-A177-3AD203B41FA5}">
                      <a16:colId xmlns:a16="http://schemas.microsoft.com/office/drawing/2014/main" val="2582149666"/>
                    </a:ext>
                  </a:extLst>
                </a:gridCol>
                <a:gridCol w="729504">
                  <a:extLst>
                    <a:ext uri="{9D8B030D-6E8A-4147-A177-3AD203B41FA5}">
                      <a16:colId xmlns:a16="http://schemas.microsoft.com/office/drawing/2014/main" val="2612808122"/>
                    </a:ext>
                  </a:extLst>
                </a:gridCol>
                <a:gridCol w="702876">
                  <a:extLst>
                    <a:ext uri="{9D8B030D-6E8A-4147-A177-3AD203B41FA5}">
                      <a16:colId xmlns:a16="http://schemas.microsoft.com/office/drawing/2014/main" val="2402496842"/>
                    </a:ext>
                  </a:extLst>
                </a:gridCol>
                <a:gridCol w="717520">
                  <a:extLst>
                    <a:ext uri="{9D8B030D-6E8A-4147-A177-3AD203B41FA5}">
                      <a16:colId xmlns:a16="http://schemas.microsoft.com/office/drawing/2014/main" val="1662372112"/>
                    </a:ext>
                  </a:extLst>
                </a:gridCol>
                <a:gridCol w="717520">
                  <a:extLst>
                    <a:ext uri="{9D8B030D-6E8A-4147-A177-3AD203B41FA5}">
                      <a16:colId xmlns:a16="http://schemas.microsoft.com/office/drawing/2014/main" val="2441989809"/>
                    </a:ext>
                  </a:extLst>
                </a:gridCol>
                <a:gridCol w="798057">
                  <a:extLst>
                    <a:ext uri="{9D8B030D-6E8A-4147-A177-3AD203B41FA5}">
                      <a16:colId xmlns:a16="http://schemas.microsoft.com/office/drawing/2014/main" val="3397976130"/>
                    </a:ext>
                  </a:extLst>
                </a:gridCol>
                <a:gridCol w="856630">
                  <a:extLst>
                    <a:ext uri="{9D8B030D-6E8A-4147-A177-3AD203B41FA5}">
                      <a16:colId xmlns:a16="http://schemas.microsoft.com/office/drawing/2014/main" val="2310065577"/>
                    </a:ext>
                  </a:extLst>
                </a:gridCol>
                <a:gridCol w="812701">
                  <a:extLst>
                    <a:ext uri="{9D8B030D-6E8A-4147-A177-3AD203B41FA5}">
                      <a16:colId xmlns:a16="http://schemas.microsoft.com/office/drawing/2014/main" val="2793043466"/>
                    </a:ext>
                  </a:extLst>
                </a:gridCol>
                <a:gridCol w="783414">
                  <a:extLst>
                    <a:ext uri="{9D8B030D-6E8A-4147-A177-3AD203B41FA5}">
                      <a16:colId xmlns:a16="http://schemas.microsoft.com/office/drawing/2014/main" val="1233623692"/>
                    </a:ext>
                  </a:extLst>
                </a:gridCol>
                <a:gridCol w="783414">
                  <a:extLst>
                    <a:ext uri="{9D8B030D-6E8A-4147-A177-3AD203B41FA5}">
                      <a16:colId xmlns:a16="http://schemas.microsoft.com/office/drawing/2014/main" val="3679816880"/>
                    </a:ext>
                  </a:extLst>
                </a:gridCol>
              </a:tblGrid>
              <a:tr h="447464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9/5/24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9/12/24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9/26/24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10/16/24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10/24/24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10/31/24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10/10/24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12/20/24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1/3/25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2/11/25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6621348"/>
                  </a:ext>
                </a:extLst>
              </a:tr>
              <a:tr h="31427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Ercot Initiated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39956889"/>
                  </a:ext>
                </a:extLst>
              </a:tr>
              <a:tr h="31427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Missing Enrollment TXNS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24371684"/>
                  </a:ext>
                </a:extLst>
              </a:tr>
              <a:tr h="31427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Usage/Billing - Missing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47521920"/>
                  </a:ext>
                </a:extLst>
              </a:tr>
              <a:tr h="31427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Usage/Billing - Dispute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82389640"/>
                  </a:ext>
                </a:extLst>
              </a:tr>
              <a:tr h="31427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Siebel Chg/Info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92824824"/>
                  </a:ext>
                </a:extLst>
              </a:tr>
              <a:tr h="31427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43102800"/>
                  </a:ext>
                </a:extLst>
              </a:tr>
              <a:tr h="31427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Inadvertent Gaining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88053756"/>
                  </a:ext>
                </a:extLst>
              </a:tr>
              <a:tr h="31427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Inadvertent Losing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7633176"/>
                  </a:ext>
                </a:extLst>
              </a:tr>
              <a:tr h="31427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Premise Type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72239817"/>
                  </a:ext>
                </a:extLst>
              </a:tr>
              <a:tr h="31427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AMS LSE Interval Dispute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4249589"/>
                  </a:ext>
                </a:extLst>
              </a:tr>
              <a:tr h="31427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AMS LSE Interval Missing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90212053"/>
                  </a:ext>
                </a:extLst>
              </a:tr>
              <a:tr h="57634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LSE Relationship record present in MP System, not in ERCOT: de-engz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12775395"/>
                  </a:ext>
                </a:extLst>
              </a:tr>
              <a:tr h="57634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LSE Relationship record present in ERCOT System, not in MP system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25816631"/>
                  </a:ext>
                </a:extLst>
              </a:tr>
              <a:tr h="34307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1,112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1,008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826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1,014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1,021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837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360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313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281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0878953"/>
                  </a:ext>
                </a:extLst>
              </a:tr>
            </a:tbl>
          </a:graphicData>
        </a:graphic>
      </p:graphicFrame>
      <p:sp>
        <p:nvSpPr>
          <p:cNvPr id="3" name="Speech Bubble: Oval 2">
            <a:extLst>
              <a:ext uri="{FF2B5EF4-FFF2-40B4-BE49-F238E27FC236}">
                <a16:creationId xmlns:a16="http://schemas.microsoft.com/office/drawing/2014/main" id="{3F38B151-0D7B-4107-841D-0A4E5E5E9EC7}"/>
              </a:ext>
            </a:extLst>
          </p:cNvPr>
          <p:cNvSpPr/>
          <p:nvPr/>
        </p:nvSpPr>
        <p:spPr>
          <a:xfrm rot="1923417">
            <a:off x="10220066" y="4738895"/>
            <a:ext cx="1779437" cy="2005966"/>
          </a:xfrm>
          <a:prstGeom prst="wedgeEllipseCallou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7361945-2671-4CEA-BD1F-3C40ADA54939}"/>
              </a:ext>
            </a:extLst>
          </p:cNvPr>
          <p:cNvSpPr txBox="1"/>
          <p:nvPr/>
        </p:nvSpPr>
        <p:spPr>
          <a:xfrm>
            <a:off x="10343670" y="5141713"/>
            <a:ext cx="17190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2/11 </a:t>
            </a:r>
          </a:p>
          <a:p>
            <a:r>
              <a:rPr lang="en-US" dirty="0"/>
              <a:t>-221 open</a:t>
            </a:r>
          </a:p>
          <a:p>
            <a:r>
              <a:rPr lang="en-US" dirty="0"/>
              <a:t>-157 assigned to LPL</a:t>
            </a:r>
          </a:p>
        </p:txBody>
      </p:sp>
    </p:spTree>
    <p:extLst>
      <p:ext uri="{BB962C8B-B14F-4D97-AF65-F5344CB8AC3E}">
        <p14:creationId xmlns:p14="http://schemas.microsoft.com/office/powerpoint/2010/main" val="1622920926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1137</TotalTime>
  <Words>415</Words>
  <Application>Microsoft Office PowerPoint</Application>
  <PresentationFormat>Widescreen</PresentationFormat>
  <Paragraphs>187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Century Gothic</vt:lpstr>
      <vt:lpstr>Wingdings 3</vt:lpstr>
      <vt:lpstr>Slice</vt:lpstr>
      <vt:lpstr>Lubbock Integration Update RMS – February 2025</vt:lpstr>
      <vt:lpstr>Discretionary Fees Remediation</vt:lpstr>
      <vt:lpstr>Open Issues</vt:lpstr>
      <vt:lpstr>Marketrak backlog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Lubbock Integration Update</dc:title>
  <dc:creator>Michael Winegeart</dc:creator>
  <cp:lastModifiedBy>Michael Winegeart</cp:lastModifiedBy>
  <cp:revision>16</cp:revision>
  <dcterms:created xsi:type="dcterms:W3CDTF">2025-01-06T19:51:56Z</dcterms:created>
  <dcterms:modified xsi:type="dcterms:W3CDTF">2025-02-11T14:18:49Z</dcterms:modified>
</cp:coreProperties>
</file>