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5" d="100"/>
          <a:sy n="105" d="100"/>
        </p:scale>
        <p:origin x="179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2/10/2025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2/10/2025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02/10/2025</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02/11/2025</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02/11/25</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3" name="Table 2">
            <a:extLst>
              <a:ext uri="{FF2B5EF4-FFF2-40B4-BE49-F238E27FC236}">
                <a16:creationId xmlns:a16="http://schemas.microsoft.com/office/drawing/2014/main" id="{DAB5980F-BFB8-E18B-4E68-13C87BA32BCF}"/>
              </a:ext>
            </a:extLst>
          </p:cNvPr>
          <p:cNvGraphicFramePr>
            <a:graphicFrameLocks noGrp="1"/>
          </p:cNvGraphicFramePr>
          <p:nvPr>
            <p:extLst>
              <p:ext uri="{D42A27DB-BD31-4B8C-83A1-F6EECF244321}">
                <p14:modId xmlns:p14="http://schemas.microsoft.com/office/powerpoint/2010/main" val="3558288324"/>
              </p:ext>
            </p:extLst>
          </p:nvPr>
        </p:nvGraphicFramePr>
        <p:xfrm>
          <a:off x="380994" y="990601"/>
          <a:ext cx="8382000" cy="4952992"/>
        </p:xfrm>
        <a:graphic>
          <a:graphicData uri="http://schemas.openxmlformats.org/drawingml/2006/table">
            <a:tbl>
              <a:tblPr/>
              <a:tblGrid>
                <a:gridCol w="698500">
                  <a:extLst>
                    <a:ext uri="{9D8B030D-6E8A-4147-A177-3AD203B41FA5}">
                      <a16:colId xmlns:a16="http://schemas.microsoft.com/office/drawing/2014/main" val="3301449412"/>
                    </a:ext>
                  </a:extLst>
                </a:gridCol>
                <a:gridCol w="698500">
                  <a:extLst>
                    <a:ext uri="{9D8B030D-6E8A-4147-A177-3AD203B41FA5}">
                      <a16:colId xmlns:a16="http://schemas.microsoft.com/office/drawing/2014/main" val="1571556371"/>
                    </a:ext>
                  </a:extLst>
                </a:gridCol>
                <a:gridCol w="698500">
                  <a:extLst>
                    <a:ext uri="{9D8B030D-6E8A-4147-A177-3AD203B41FA5}">
                      <a16:colId xmlns:a16="http://schemas.microsoft.com/office/drawing/2014/main" val="1293427115"/>
                    </a:ext>
                  </a:extLst>
                </a:gridCol>
                <a:gridCol w="698500">
                  <a:extLst>
                    <a:ext uri="{9D8B030D-6E8A-4147-A177-3AD203B41FA5}">
                      <a16:colId xmlns:a16="http://schemas.microsoft.com/office/drawing/2014/main" val="3043111828"/>
                    </a:ext>
                  </a:extLst>
                </a:gridCol>
                <a:gridCol w="698500">
                  <a:extLst>
                    <a:ext uri="{9D8B030D-6E8A-4147-A177-3AD203B41FA5}">
                      <a16:colId xmlns:a16="http://schemas.microsoft.com/office/drawing/2014/main" val="1173115203"/>
                    </a:ext>
                  </a:extLst>
                </a:gridCol>
                <a:gridCol w="698500">
                  <a:extLst>
                    <a:ext uri="{9D8B030D-6E8A-4147-A177-3AD203B41FA5}">
                      <a16:colId xmlns:a16="http://schemas.microsoft.com/office/drawing/2014/main" val="1087476443"/>
                    </a:ext>
                  </a:extLst>
                </a:gridCol>
                <a:gridCol w="698500">
                  <a:extLst>
                    <a:ext uri="{9D8B030D-6E8A-4147-A177-3AD203B41FA5}">
                      <a16:colId xmlns:a16="http://schemas.microsoft.com/office/drawing/2014/main" val="3255726053"/>
                    </a:ext>
                  </a:extLst>
                </a:gridCol>
                <a:gridCol w="698500">
                  <a:extLst>
                    <a:ext uri="{9D8B030D-6E8A-4147-A177-3AD203B41FA5}">
                      <a16:colId xmlns:a16="http://schemas.microsoft.com/office/drawing/2014/main" val="1690071745"/>
                    </a:ext>
                  </a:extLst>
                </a:gridCol>
                <a:gridCol w="698500">
                  <a:extLst>
                    <a:ext uri="{9D8B030D-6E8A-4147-A177-3AD203B41FA5}">
                      <a16:colId xmlns:a16="http://schemas.microsoft.com/office/drawing/2014/main" val="1980892332"/>
                    </a:ext>
                  </a:extLst>
                </a:gridCol>
                <a:gridCol w="698500">
                  <a:extLst>
                    <a:ext uri="{9D8B030D-6E8A-4147-A177-3AD203B41FA5}">
                      <a16:colId xmlns:a16="http://schemas.microsoft.com/office/drawing/2014/main" val="195017441"/>
                    </a:ext>
                  </a:extLst>
                </a:gridCol>
                <a:gridCol w="698500">
                  <a:extLst>
                    <a:ext uri="{9D8B030D-6E8A-4147-A177-3AD203B41FA5}">
                      <a16:colId xmlns:a16="http://schemas.microsoft.com/office/drawing/2014/main" val="1270182065"/>
                    </a:ext>
                  </a:extLst>
                </a:gridCol>
                <a:gridCol w="698500">
                  <a:extLst>
                    <a:ext uri="{9D8B030D-6E8A-4147-A177-3AD203B41FA5}">
                      <a16:colId xmlns:a16="http://schemas.microsoft.com/office/drawing/2014/main" val="179514935"/>
                    </a:ext>
                  </a:extLst>
                </a:gridCol>
              </a:tblGrid>
              <a:tr h="235198">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30257462"/>
                  </a:ext>
                </a:extLst>
              </a:tr>
              <a:tr h="484230">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20539929"/>
                  </a:ext>
                </a:extLst>
              </a:tr>
              <a:tr h="235198">
                <a:tc>
                  <a:txBody>
                    <a:bodyPr/>
                    <a:lstStyle/>
                    <a:p>
                      <a:pPr algn="ctr" fontAlgn="b"/>
                      <a:r>
                        <a:rPr lang="en-US" sz="800" b="0" i="0" u="none" strike="noStrike">
                          <a:solidFill>
                            <a:srgbClr val="000000"/>
                          </a:solidFill>
                          <a:effectLst/>
                          <a:latin typeface="Calibri" panose="020F0502020204030204" pitchFamily="34" charset="0"/>
                        </a:rPr>
                        <a:t>2023-06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98,957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273,254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372,211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2,038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2,564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4,964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15399889"/>
                  </a:ext>
                </a:extLst>
              </a:tr>
              <a:tr h="235198">
                <a:tc>
                  <a:txBody>
                    <a:bodyPr/>
                    <a:lstStyle/>
                    <a:p>
                      <a:pPr algn="ctr" fontAlgn="b"/>
                      <a:r>
                        <a:rPr lang="en-US" sz="800" b="0" i="0" u="none" strike="noStrike">
                          <a:solidFill>
                            <a:srgbClr val="000000"/>
                          </a:solidFill>
                          <a:effectLst/>
                          <a:latin typeface="Calibri" panose="020F0502020204030204" pitchFamily="34" charset="0"/>
                        </a:rPr>
                        <a:t>2023-07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95,134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266,691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361,825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1,757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4,476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39280021"/>
                  </a:ext>
                </a:extLst>
              </a:tr>
              <a:tr h="235198">
                <a:tc>
                  <a:txBody>
                    <a:bodyPr/>
                    <a:lstStyle/>
                    <a:p>
                      <a:pPr algn="ctr" fontAlgn="b"/>
                      <a:r>
                        <a:rPr lang="en-US" sz="800" b="0" i="0" u="none" strike="noStrike">
                          <a:solidFill>
                            <a:srgbClr val="000000"/>
                          </a:solidFill>
                          <a:effectLst/>
                          <a:latin typeface="Calibri" panose="020F0502020204030204" pitchFamily="34" charset="0"/>
                        </a:rPr>
                        <a:t>2023-08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119,121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282,005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401,126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1,756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2,482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4,726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87315774"/>
                  </a:ext>
                </a:extLst>
              </a:tr>
              <a:tr h="235198">
                <a:tc>
                  <a:txBody>
                    <a:bodyPr/>
                    <a:lstStyle/>
                    <a:p>
                      <a:pPr algn="ctr" fontAlgn="b"/>
                      <a:r>
                        <a:rPr lang="en-US" sz="800" b="0" i="0" u="none" strike="noStrike">
                          <a:solidFill>
                            <a:srgbClr val="000000"/>
                          </a:solidFill>
                          <a:effectLst/>
                          <a:latin typeface="Calibri" panose="020F0502020204030204" pitchFamily="34" charset="0"/>
                        </a:rPr>
                        <a:t>2023-09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78,185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271,986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350,171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1,772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4,552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94381889"/>
                  </a:ext>
                </a:extLst>
              </a:tr>
              <a:tr h="235198">
                <a:tc>
                  <a:txBody>
                    <a:bodyPr/>
                    <a:lstStyle/>
                    <a:p>
                      <a:pPr algn="ctr" fontAlgn="b"/>
                      <a:r>
                        <a:rPr lang="en-US" sz="800" b="0" i="0" u="none" strike="noStrike">
                          <a:solidFill>
                            <a:srgbClr val="000000"/>
                          </a:solidFill>
                          <a:effectLst/>
                          <a:latin typeface="Calibri" panose="020F0502020204030204" pitchFamily="34" charset="0"/>
                        </a:rPr>
                        <a:t>2023-10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91,334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262,154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353,488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1,719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2,198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4,270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79414389"/>
                  </a:ext>
                </a:extLst>
              </a:tr>
              <a:tr h="235198">
                <a:tc>
                  <a:txBody>
                    <a:bodyPr/>
                    <a:lstStyle/>
                    <a:p>
                      <a:pPr algn="ctr" fontAlgn="b"/>
                      <a:r>
                        <a:rPr lang="en-US" sz="800" b="0" i="0" u="none" strike="noStrike">
                          <a:solidFill>
                            <a:srgbClr val="000000"/>
                          </a:solidFill>
                          <a:effectLst/>
                          <a:latin typeface="Calibri" panose="020F0502020204030204" pitchFamily="34" charset="0"/>
                        </a:rPr>
                        <a:t>2023-11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73,169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226,549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299,718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1,587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1,880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300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3,767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3358026"/>
                  </a:ext>
                </a:extLst>
              </a:tr>
              <a:tr h="235198">
                <a:tc>
                  <a:txBody>
                    <a:bodyPr/>
                    <a:lstStyle/>
                    <a:p>
                      <a:pPr algn="ctr" fontAlgn="b"/>
                      <a:r>
                        <a:rPr lang="en-US" sz="800" b="0" i="0" u="none" strike="noStrike">
                          <a:solidFill>
                            <a:srgbClr val="000000"/>
                          </a:solidFill>
                          <a:effectLst/>
                          <a:latin typeface="Calibri" panose="020F0502020204030204" pitchFamily="34" charset="0"/>
                        </a:rPr>
                        <a:t>2023-12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124,388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208,546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332,934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1,760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4,415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6746722"/>
                  </a:ext>
                </a:extLst>
              </a:tr>
              <a:tr h="235198">
                <a:tc>
                  <a:txBody>
                    <a:bodyPr/>
                    <a:lstStyle/>
                    <a:p>
                      <a:pPr algn="ctr" fontAlgn="b"/>
                      <a:r>
                        <a:rPr lang="en-US" sz="800" b="0" i="0" u="none" strike="noStrike">
                          <a:solidFill>
                            <a:srgbClr val="000000"/>
                          </a:solidFill>
                          <a:effectLst/>
                          <a:latin typeface="Calibri" panose="020F0502020204030204" pitchFamily="34" charset="0"/>
                        </a:rPr>
                        <a:t>2024-01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84,343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263,084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347,427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1,471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2,228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4,106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51332850"/>
                  </a:ext>
                </a:extLst>
              </a:tr>
              <a:tr h="235198">
                <a:tc>
                  <a:txBody>
                    <a:bodyPr/>
                    <a:lstStyle/>
                    <a:p>
                      <a:pPr algn="ctr" fontAlgn="b"/>
                      <a:r>
                        <a:rPr lang="en-US" sz="800" b="0" i="0" u="none" strike="noStrike">
                          <a:solidFill>
                            <a:srgbClr val="000000"/>
                          </a:solidFill>
                          <a:effectLst/>
                          <a:latin typeface="Calibri" panose="020F0502020204030204" pitchFamily="34" charset="0"/>
                        </a:rPr>
                        <a:t>2024-02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105,903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331,939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437,842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1,466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1,937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3,843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0.88%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29314308"/>
                  </a:ext>
                </a:extLst>
              </a:tr>
              <a:tr h="235198">
                <a:tc>
                  <a:txBody>
                    <a:bodyPr/>
                    <a:lstStyle/>
                    <a:p>
                      <a:pPr algn="ctr" fontAlgn="b"/>
                      <a:r>
                        <a:rPr lang="en-US" sz="800" b="0" i="0" u="none" strike="noStrike">
                          <a:solidFill>
                            <a:srgbClr val="000000"/>
                          </a:solidFill>
                          <a:effectLst/>
                          <a:latin typeface="Calibri" panose="020F0502020204030204" pitchFamily="34" charset="0"/>
                        </a:rPr>
                        <a:t>2024-03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115,446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252,603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368,049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1,890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2,193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374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4,457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80481768"/>
                  </a:ext>
                </a:extLst>
              </a:tr>
              <a:tr h="235198">
                <a:tc>
                  <a:txBody>
                    <a:bodyPr/>
                    <a:lstStyle/>
                    <a:p>
                      <a:pPr algn="ctr" fontAlgn="b"/>
                      <a:r>
                        <a:rPr lang="en-US" sz="800" b="0" i="0" u="none" strike="noStrike">
                          <a:solidFill>
                            <a:srgbClr val="000000"/>
                          </a:solidFill>
                          <a:effectLst/>
                          <a:latin typeface="Calibri" panose="020F0502020204030204" pitchFamily="34" charset="0"/>
                        </a:rPr>
                        <a:t>2024-04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145,509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251,888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397,397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1,778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420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4,837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56462900"/>
                  </a:ext>
                </a:extLst>
              </a:tr>
              <a:tr h="235198">
                <a:tc>
                  <a:txBody>
                    <a:bodyPr/>
                    <a:lstStyle/>
                    <a:p>
                      <a:pPr algn="ctr" fontAlgn="b"/>
                      <a:r>
                        <a:rPr lang="en-US" sz="800" b="0" i="0" u="none" strike="noStrike">
                          <a:solidFill>
                            <a:srgbClr val="000000"/>
                          </a:solidFill>
                          <a:effectLst/>
                          <a:latin typeface="Calibri" panose="020F0502020204030204" pitchFamily="34" charset="0"/>
                        </a:rPr>
                        <a:t>2024-05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89,974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253,661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343,635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1,919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2,352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525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4,796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87129181"/>
                  </a:ext>
                </a:extLst>
              </a:tr>
              <a:tr h="235198">
                <a:tc>
                  <a:txBody>
                    <a:bodyPr/>
                    <a:lstStyle/>
                    <a:p>
                      <a:pPr algn="ctr" fontAlgn="b"/>
                      <a:r>
                        <a:rPr lang="en-US" sz="800" b="0" i="0" u="none" strike="noStrike">
                          <a:solidFill>
                            <a:srgbClr val="000000"/>
                          </a:solidFill>
                          <a:effectLst/>
                          <a:latin typeface="Calibri" panose="020F0502020204030204" pitchFamily="34" charset="0"/>
                        </a:rPr>
                        <a:t>2024-06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106,772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255,906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362,678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2,217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2,223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559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4,999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00559360"/>
                  </a:ext>
                </a:extLst>
              </a:tr>
              <a:tr h="235198">
                <a:tc>
                  <a:txBody>
                    <a:bodyPr/>
                    <a:lstStyle/>
                    <a:p>
                      <a:pPr algn="ctr" fontAlgn="b"/>
                      <a:r>
                        <a:rPr lang="en-US" sz="800" b="0" i="0" u="none" strike="noStrike">
                          <a:solidFill>
                            <a:srgbClr val="000000"/>
                          </a:solidFill>
                          <a:effectLst/>
                          <a:latin typeface="Calibri" panose="020F0502020204030204" pitchFamily="34" charset="0"/>
                        </a:rPr>
                        <a:t>2024-07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114,296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269,449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383,745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2,238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2,480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542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5,260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75791625"/>
                  </a:ext>
                </a:extLst>
              </a:tr>
              <a:tr h="235198">
                <a:tc>
                  <a:txBody>
                    <a:bodyPr/>
                    <a:lstStyle/>
                    <a:p>
                      <a:pPr algn="ctr" fontAlgn="b"/>
                      <a:r>
                        <a:rPr lang="en-US" sz="800" b="0" i="0" u="none" strike="noStrike">
                          <a:solidFill>
                            <a:srgbClr val="000000"/>
                          </a:solidFill>
                          <a:effectLst/>
                          <a:latin typeface="Calibri" panose="020F0502020204030204" pitchFamily="34" charset="0"/>
                        </a:rPr>
                        <a:t>2024-08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104,312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282,027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386,339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2,007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2,402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576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4,985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80087530"/>
                  </a:ext>
                </a:extLst>
              </a:tr>
              <a:tr h="235198">
                <a:tc>
                  <a:txBody>
                    <a:bodyPr/>
                    <a:lstStyle/>
                    <a:p>
                      <a:pPr algn="ctr" fontAlgn="b"/>
                      <a:r>
                        <a:rPr lang="en-US" sz="800" b="0" i="0" u="none" strike="noStrike">
                          <a:solidFill>
                            <a:srgbClr val="000000"/>
                          </a:solidFill>
                          <a:effectLst/>
                          <a:latin typeface="Calibri" panose="020F0502020204030204" pitchFamily="34" charset="0"/>
                        </a:rPr>
                        <a:t>2024-09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98,473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262,630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361,103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2,731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559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6,977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28738144"/>
                  </a:ext>
                </a:extLst>
              </a:tr>
              <a:tr h="235198">
                <a:tc>
                  <a:txBody>
                    <a:bodyPr/>
                    <a:lstStyle/>
                    <a:p>
                      <a:pPr algn="ctr" fontAlgn="b"/>
                      <a:r>
                        <a:rPr lang="en-US" sz="800" b="0" i="0" u="none" strike="noStrike">
                          <a:solidFill>
                            <a:srgbClr val="000000"/>
                          </a:solidFill>
                          <a:effectLst/>
                          <a:latin typeface="Calibri" panose="020F0502020204030204" pitchFamily="34" charset="0"/>
                        </a:rPr>
                        <a:t>2024-10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86,198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270,801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356,999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2,065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2,300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4,880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25481769"/>
                  </a:ext>
                </a:extLst>
              </a:tr>
              <a:tr h="235198">
                <a:tc>
                  <a:txBody>
                    <a:bodyPr/>
                    <a:lstStyle/>
                    <a:p>
                      <a:pPr algn="ctr" fontAlgn="b"/>
                      <a:r>
                        <a:rPr lang="en-US" sz="800" b="0" i="0" u="none" strike="noStrike">
                          <a:solidFill>
                            <a:srgbClr val="000000"/>
                          </a:solidFill>
                          <a:effectLst/>
                          <a:latin typeface="Calibri" panose="020F0502020204030204" pitchFamily="34" charset="0"/>
                        </a:rPr>
                        <a:t>2024-11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69,512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220,829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290,341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1,584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1,970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3,911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dirty="0">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00272838"/>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02/11/25</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November 2024 - IAG/IAL Statistics</a:t>
            </a:r>
          </a:p>
          <a:p>
            <a:r>
              <a:rPr lang="en-US" altLang="en-US" dirty="0"/>
              <a:t>Top 10 – November 2024 -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November 2024 -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02/11/25</a:t>
            </a:r>
          </a:p>
        </p:txBody>
      </p:sp>
      <p:graphicFrame>
        <p:nvGraphicFramePr>
          <p:cNvPr id="5" name="Table 4">
            <a:extLst>
              <a:ext uri="{FF2B5EF4-FFF2-40B4-BE49-F238E27FC236}">
                <a16:creationId xmlns:a16="http://schemas.microsoft.com/office/drawing/2014/main" id="{12E379FC-0C9F-DD0E-0BFE-ADF14A5917F7}"/>
              </a:ext>
            </a:extLst>
          </p:cNvPr>
          <p:cNvGraphicFramePr>
            <a:graphicFrameLocks noGrp="1"/>
          </p:cNvGraphicFramePr>
          <p:nvPr>
            <p:extLst>
              <p:ext uri="{D42A27DB-BD31-4B8C-83A1-F6EECF244321}">
                <p14:modId xmlns:p14="http://schemas.microsoft.com/office/powerpoint/2010/main" val="79993431"/>
              </p:ext>
            </p:extLst>
          </p:nvPr>
        </p:nvGraphicFramePr>
        <p:xfrm>
          <a:off x="2120899" y="1101043"/>
          <a:ext cx="4902201" cy="3914775"/>
        </p:xfrm>
        <a:graphic>
          <a:graphicData uri="http://schemas.openxmlformats.org/drawingml/2006/table">
            <a:tbl>
              <a:tblPr/>
              <a:tblGrid>
                <a:gridCol w="1148953">
                  <a:extLst>
                    <a:ext uri="{9D8B030D-6E8A-4147-A177-3AD203B41FA5}">
                      <a16:colId xmlns:a16="http://schemas.microsoft.com/office/drawing/2014/main" val="2973695976"/>
                    </a:ext>
                  </a:extLst>
                </a:gridCol>
                <a:gridCol w="938312">
                  <a:extLst>
                    <a:ext uri="{9D8B030D-6E8A-4147-A177-3AD203B41FA5}">
                      <a16:colId xmlns:a16="http://schemas.microsoft.com/office/drawing/2014/main" val="2780449753"/>
                    </a:ext>
                  </a:extLst>
                </a:gridCol>
                <a:gridCol w="938312">
                  <a:extLst>
                    <a:ext uri="{9D8B030D-6E8A-4147-A177-3AD203B41FA5}">
                      <a16:colId xmlns:a16="http://schemas.microsoft.com/office/drawing/2014/main" val="157833179"/>
                    </a:ext>
                  </a:extLst>
                </a:gridCol>
                <a:gridCol w="938312">
                  <a:extLst>
                    <a:ext uri="{9D8B030D-6E8A-4147-A177-3AD203B41FA5}">
                      <a16:colId xmlns:a16="http://schemas.microsoft.com/office/drawing/2014/main" val="26313456"/>
                    </a:ext>
                  </a:extLst>
                </a:gridCol>
                <a:gridCol w="938312">
                  <a:extLst>
                    <a:ext uri="{9D8B030D-6E8A-4147-A177-3AD203B41FA5}">
                      <a16:colId xmlns:a16="http://schemas.microsoft.com/office/drawing/2014/main" val="1462538252"/>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1.22%</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4719386"/>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1030901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1812986317"/>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7697967"/>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3,029</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195449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86704773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495953393"/>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83732076"/>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525</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21795105"/>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82144229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257148357"/>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84674697"/>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22921907"/>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338744647"/>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308783517"/>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3774672486"/>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455446543"/>
                  </a:ext>
                </a:extLst>
              </a:tr>
            </a:tbl>
          </a:graphicData>
        </a:graphic>
      </p:graphicFrame>
      <p:graphicFrame>
        <p:nvGraphicFramePr>
          <p:cNvPr id="7" name="Object 6">
            <a:extLst>
              <a:ext uri="{FF2B5EF4-FFF2-40B4-BE49-F238E27FC236}">
                <a16:creationId xmlns:a16="http://schemas.microsoft.com/office/drawing/2014/main" id="{99CD1B56-451A-F821-772C-E4B9058021D2}"/>
              </a:ext>
            </a:extLst>
          </p:cNvPr>
          <p:cNvGraphicFramePr>
            <a:graphicFrameLocks noChangeAspect="1"/>
          </p:cNvGraphicFramePr>
          <p:nvPr>
            <p:extLst>
              <p:ext uri="{D42A27DB-BD31-4B8C-83A1-F6EECF244321}">
                <p14:modId xmlns:p14="http://schemas.microsoft.com/office/powerpoint/2010/main" val="3086800690"/>
              </p:ext>
            </p:extLst>
          </p:nvPr>
        </p:nvGraphicFramePr>
        <p:xfrm>
          <a:off x="4114799" y="5278661"/>
          <a:ext cx="914400" cy="771525"/>
        </p:xfrm>
        <a:graphic>
          <a:graphicData uri="http://schemas.openxmlformats.org/presentationml/2006/ole">
            <mc:AlternateContent xmlns:mc="http://schemas.openxmlformats.org/markup-compatibility/2006">
              <mc:Choice xmlns:v="urn:schemas-microsoft-com:vml" Requires="v">
                <p:oleObj name="Worksheet" showAsIcon="1" r:id="rId3" imgW="914400" imgH="771525" progId="Excel.Sheet.12">
                  <p:embed/>
                </p:oleObj>
              </mc:Choice>
              <mc:Fallback>
                <p:oleObj name="Worksheet" showAsIcon="1" r:id="rId3" imgW="914400" imgH="771525" progId="Excel.Sheet.12">
                  <p:embed/>
                  <p:pic>
                    <p:nvPicPr>
                      <p:cNvPr id="0" name=""/>
                      <p:cNvPicPr/>
                      <p:nvPr/>
                    </p:nvPicPr>
                    <p:blipFill>
                      <a:blip r:embed="rId4"/>
                      <a:stretch>
                        <a:fillRect/>
                      </a:stretch>
                    </p:blipFill>
                    <p:spPr>
                      <a:xfrm>
                        <a:off x="4114799" y="5278661"/>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November 2024 -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02/11/25</a:t>
            </a:r>
          </a:p>
        </p:txBody>
      </p:sp>
      <p:pic>
        <p:nvPicPr>
          <p:cNvPr id="5" name="Picture 4" descr="Chart&#10;&#10;Description automatically generated">
            <a:extLst>
              <a:ext uri="{FF2B5EF4-FFF2-40B4-BE49-F238E27FC236}">
                <a16:creationId xmlns:a16="http://schemas.microsoft.com/office/drawing/2014/main" id="{25F7F8A1-88F8-85A3-9CC5-18EF0A9F34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 y="1043819"/>
            <a:ext cx="9144000" cy="1524000"/>
          </a:xfrm>
          <a:prstGeom prst="rect">
            <a:avLst/>
          </a:prstGeom>
        </p:spPr>
      </p:pic>
      <p:sp>
        <p:nvSpPr>
          <p:cNvPr id="8" name="TextBox 7">
            <a:extLst>
              <a:ext uri="{FF2B5EF4-FFF2-40B4-BE49-F238E27FC236}">
                <a16:creationId xmlns:a16="http://schemas.microsoft.com/office/drawing/2014/main" id="{508A1133-BDB7-D392-25A0-529D4F299ACA}"/>
              </a:ext>
            </a:extLst>
          </p:cNvPr>
          <p:cNvSpPr txBox="1"/>
          <p:nvPr/>
        </p:nvSpPr>
        <p:spPr>
          <a:xfrm>
            <a:off x="3657600" y="920705"/>
            <a:ext cx="304800" cy="215444"/>
          </a:xfrm>
          <a:prstGeom prst="rect">
            <a:avLst/>
          </a:prstGeom>
          <a:noFill/>
        </p:spPr>
        <p:txBody>
          <a:bodyPr wrap="square" rtlCol="0">
            <a:spAutoFit/>
          </a:bodyPr>
          <a:lstStyle/>
          <a:p>
            <a:pPr algn="ctr"/>
            <a:r>
              <a:rPr lang="en-US" sz="800" b="1" dirty="0">
                <a:latin typeface="Times New Roman" panose="02020603050405020304" pitchFamily="18" charset="0"/>
                <a:cs typeface="Times New Roman" panose="02020603050405020304" pitchFamily="18" charset="0"/>
              </a:rPr>
              <a:t>2</a:t>
            </a:r>
          </a:p>
        </p:txBody>
      </p:sp>
      <p:pic>
        <p:nvPicPr>
          <p:cNvPr id="9" name="Picture 8" descr="Chart, bar chart&#10;&#10;Description automatically generated">
            <a:extLst>
              <a:ext uri="{FF2B5EF4-FFF2-40B4-BE49-F238E27FC236}">
                <a16:creationId xmlns:a16="http://schemas.microsoft.com/office/drawing/2014/main" id="{1ACF6907-F029-FD94-1571-2368A4E42A0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2" name="Picture 11" descr="Chart&#10;&#10;Description automatically generated">
            <a:extLst>
              <a:ext uri="{FF2B5EF4-FFF2-40B4-BE49-F238E27FC236}">
                <a16:creationId xmlns:a16="http://schemas.microsoft.com/office/drawing/2014/main" id="{3143C552-C5A2-75F1-0681-86940327BDA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290181"/>
            <a:ext cx="9144000" cy="1524000"/>
          </a:xfrm>
          <a:prstGeom prst="rect">
            <a:avLst/>
          </a:prstGeom>
        </p:spPr>
      </p:pic>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November 2024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02/11/25</a:t>
            </a:r>
          </a:p>
        </p:txBody>
      </p:sp>
      <p:pic>
        <p:nvPicPr>
          <p:cNvPr id="5" name="Picture 4" descr="Chart&#10;&#10;Description automatically generated">
            <a:extLst>
              <a:ext uri="{FF2B5EF4-FFF2-40B4-BE49-F238E27FC236}">
                <a16:creationId xmlns:a16="http://schemas.microsoft.com/office/drawing/2014/main" id="{8E7C3F21-DD67-6BB1-8F18-D143A5C5ED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22816"/>
            <a:ext cx="9144000" cy="1524000"/>
          </a:xfrm>
          <a:prstGeom prst="rect">
            <a:avLst/>
          </a:prstGeom>
        </p:spPr>
      </p:pic>
      <p:pic>
        <p:nvPicPr>
          <p:cNvPr id="9" name="Picture 8" descr="Chart, bar chart, box and whisker chart&#10;&#10;Description automatically generated">
            <a:extLst>
              <a:ext uri="{FF2B5EF4-FFF2-40B4-BE49-F238E27FC236}">
                <a16:creationId xmlns:a16="http://schemas.microsoft.com/office/drawing/2014/main" id="{AE0BB217-2D2E-C527-43F3-FCB5B268EF3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2" name="Picture 11" descr="Chart&#10;&#10;Description automatically generated">
            <a:extLst>
              <a:ext uri="{FF2B5EF4-FFF2-40B4-BE49-F238E27FC236}">
                <a16:creationId xmlns:a16="http://schemas.microsoft.com/office/drawing/2014/main" id="{A842D742-9CA0-E737-6E72-4EBC857A35A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286800"/>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02/11/25</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02/11/25</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November 2024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02/11/25</a:t>
            </a:r>
          </a:p>
        </p:txBody>
      </p:sp>
      <p:pic>
        <p:nvPicPr>
          <p:cNvPr id="5" name="Picture 4" descr="Chart, bar chart&#10;&#10;Description automatically generated">
            <a:extLst>
              <a:ext uri="{FF2B5EF4-FFF2-40B4-BE49-F238E27FC236}">
                <a16:creationId xmlns:a16="http://schemas.microsoft.com/office/drawing/2014/main" id="{EA09FDBD-D6E9-6A90-8170-F6C0499D29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02/11/25</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22480</TotalTime>
  <Words>1167</Words>
  <Application>Microsoft Office PowerPoint</Application>
  <PresentationFormat>On-screen Show (4:3)</PresentationFormat>
  <Paragraphs>358</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Microsoft Excel Worksheet</vt:lpstr>
      <vt:lpstr>PowerPoint Presentation</vt:lpstr>
      <vt:lpstr>PowerPoint Presentation</vt:lpstr>
      <vt:lpstr>     November 2024 - IAG/IAL Statistics</vt:lpstr>
      <vt:lpstr>Top 10 - November 2024 - IAG/IAL % Greater Than 1% of Enrollments With number of months Greater Than 1%  </vt:lpstr>
      <vt:lpstr>Top 10 - 12 Month Average IAG/IAL % Greater Than 1% of Enrollments thru November 2024 With number of months Greater Than 1% </vt:lpstr>
      <vt:lpstr>Explanation of IAG/IAL Slides Data</vt:lpstr>
      <vt:lpstr>Explanation of IAG/IAL Slides Data (Cont)</vt:lpstr>
      <vt:lpstr>Top - 12 Month Average Rescission % Greater Than 1% of Switches thru November 2024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Yockey, Paul</cp:lastModifiedBy>
  <cp:revision>471</cp:revision>
  <cp:lastPrinted>2016-01-21T20:53:15Z</cp:lastPrinted>
  <dcterms:created xsi:type="dcterms:W3CDTF">2016-01-21T15:20:31Z</dcterms:created>
  <dcterms:modified xsi:type="dcterms:W3CDTF">2025-02-10T21:13:13Z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2023-07-27T18:52:37Z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f659e144-ea40-4eb8-9716-d60e96740848</vt:lpwstr>
  </property>
  <property fmtid="{D5CDD505-2E9C-101B-9397-08002B2CF9AE}" pid="9" name="MSIP_Label_7084cbda-52b8-46fb-a7b7-cb5bd465ed85_ContentBits">
    <vt:lpwstr>0</vt:lpwstr>
  </property>
</Properties>
</file>