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39"/>
  </p:notesMasterIdLst>
  <p:handoutMasterIdLst>
    <p:handoutMasterId r:id="rId40"/>
  </p:handoutMasterIdLst>
  <p:sldIdLst>
    <p:sldId id="260" r:id="rId6"/>
    <p:sldId id="297" r:id="rId7"/>
    <p:sldId id="425" r:id="rId8"/>
    <p:sldId id="466" r:id="rId9"/>
    <p:sldId id="467" r:id="rId10"/>
    <p:sldId id="457" r:id="rId11"/>
    <p:sldId id="458" r:id="rId12"/>
    <p:sldId id="468" r:id="rId13"/>
    <p:sldId id="464" r:id="rId14"/>
    <p:sldId id="465" r:id="rId15"/>
    <p:sldId id="459" r:id="rId16"/>
    <p:sldId id="414" r:id="rId17"/>
    <p:sldId id="460" r:id="rId18"/>
    <p:sldId id="461" r:id="rId19"/>
    <p:sldId id="462" r:id="rId20"/>
    <p:sldId id="303" r:id="rId21"/>
    <p:sldId id="434" r:id="rId22"/>
    <p:sldId id="431" r:id="rId23"/>
    <p:sldId id="455" r:id="rId24"/>
    <p:sldId id="456" r:id="rId25"/>
    <p:sldId id="432" r:id="rId26"/>
    <p:sldId id="441" r:id="rId27"/>
    <p:sldId id="433" r:id="rId28"/>
    <p:sldId id="450" r:id="rId29"/>
    <p:sldId id="386" r:id="rId30"/>
    <p:sldId id="424" r:id="rId31"/>
    <p:sldId id="391" r:id="rId32"/>
    <p:sldId id="427" r:id="rId33"/>
    <p:sldId id="469" r:id="rId34"/>
    <p:sldId id="470" r:id="rId35"/>
    <p:sldId id="369" r:id="rId36"/>
    <p:sldId id="448" r:id="rId37"/>
    <p:sldId id="296" r:id="rId38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5" autoAdjust="0"/>
    <p:restoredTop sz="93861" autoAdjust="0"/>
  </p:normalViewPr>
  <p:slideViewPr>
    <p:cSldViewPr showGuides="1">
      <p:cViewPr varScale="1">
        <p:scale>
          <a:sx n="104" d="100"/>
          <a:sy n="104" d="100"/>
        </p:scale>
        <p:origin x="175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018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018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4213"/>
            <a:ext cx="4562475" cy="342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3" tIns="45932" rIns="91863" bIns="459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863" tIns="45932" rIns="91863" bIns="459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5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r>
              <a:rPr lang="en-US" dirty="0"/>
              <a:t>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</a:t>
            </a:r>
            <a:r>
              <a:rPr lang="en-US" dirty="0"/>
              <a:t>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</a:t>
            </a:r>
            <a:r>
              <a:rPr lang="en-US" dirty="0"/>
              <a:t>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2024 Survey/Analysis of REP and NOIE Demand Response</a:t>
            </a:r>
            <a:endParaRPr lang="en-US" dirty="0"/>
          </a:p>
          <a:p>
            <a:endParaRPr lang="en-US" dirty="0"/>
          </a:p>
          <a:p>
            <a:pPr algn="ctr"/>
            <a:r>
              <a:rPr lang="en-US" sz="1600" dirty="0"/>
              <a:t>Carl L Raish</a:t>
            </a:r>
          </a:p>
          <a:p>
            <a:pPr algn="ctr"/>
            <a:r>
              <a:rPr lang="en-US" sz="1600" dirty="0"/>
              <a:t>Principal Load Profiling and Modeling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Retail Market Subcommittee – Feb 11,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ESIIDs and Reductions – HE-17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F3F31-06D8-479A-A810-F2EC8D13C3EE}"/>
              </a:ext>
            </a:extLst>
          </p:cNvPr>
          <p:cNvSpPr txBox="1"/>
          <p:nvPr/>
        </p:nvSpPr>
        <p:spPr>
          <a:xfrm>
            <a:off x="1676400" y="59860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Table Shows Days with HE 17 Total System DR &gt; 3,750 MW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BEAF1-DE91-0189-56D5-D909DFF1F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838200"/>
            <a:ext cx="6677025" cy="251460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9C021B-8C15-74DC-5496-3880938D4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46206"/>
            <a:ext cx="6677025" cy="249769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13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61E43C-5F9E-BBDA-7000-47DE57AC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838200"/>
            <a:ext cx="6677024" cy="249769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Respond ESIIDs and Reductions – Peak Net 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F3F31-06D8-479A-A810-F2EC8D13C3EE}"/>
              </a:ext>
            </a:extLst>
          </p:cNvPr>
          <p:cNvSpPr txBox="1"/>
          <p:nvPr/>
        </p:nvSpPr>
        <p:spPr>
          <a:xfrm>
            <a:off x="1600200" y="5986046"/>
            <a:ext cx="5867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Table Shows Days with HE 17 Total System DR &gt; 3,750 MW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A4EAA1-4C8E-1F4F-EDB8-241874602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43" y="3445904"/>
            <a:ext cx="6686856" cy="249769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649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Responding NOIEs and Reductions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8EA91-41E1-2DE2-D3D8-CD9A10213184}"/>
              </a:ext>
            </a:extLst>
          </p:cNvPr>
          <p:cNvSpPr txBox="1"/>
          <p:nvPr/>
        </p:nvSpPr>
        <p:spPr>
          <a:xfrm>
            <a:off x="1143000" y="2013393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All NOIEs analyzed were identified as responding to both Price and 4CP</a:t>
            </a:r>
          </a:p>
        </p:txBody>
      </p:sp>
    </p:spTree>
    <p:extLst>
      <p:ext uri="{BB962C8B-B14F-4D97-AF65-F5344CB8AC3E}">
        <p14:creationId xmlns:p14="http://schemas.microsoft.com/office/powerpoint/2010/main" val="325482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F1A9BA3-9332-9F3B-57CD-9697BD9D6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842682"/>
            <a:ext cx="6858000" cy="5177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Competitive and NOIE  Demand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50362-BDAC-486B-9335-CD0C9C760E41}"/>
              </a:ext>
            </a:extLst>
          </p:cNvPr>
          <p:cNvSpPr txBox="1"/>
          <p:nvPr/>
        </p:nvSpPr>
        <p:spPr>
          <a:xfrm>
            <a:off x="2590800" y="60198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Day with Highest HE 17 Total System DR</a:t>
            </a:r>
          </a:p>
        </p:txBody>
      </p:sp>
    </p:spTree>
    <p:extLst>
      <p:ext uri="{BB962C8B-B14F-4D97-AF65-F5344CB8AC3E}">
        <p14:creationId xmlns:p14="http://schemas.microsoft.com/office/powerpoint/2010/main" val="223732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BA4402C-7CED-1CAB-36E5-99A89C9EC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65" y="823549"/>
            <a:ext cx="6984387" cy="5210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Competitive and NOIE  Demand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50362-BDAC-486B-9335-CD0C9C760E41}"/>
              </a:ext>
            </a:extLst>
          </p:cNvPr>
          <p:cNvSpPr txBox="1"/>
          <p:nvPr/>
        </p:nvSpPr>
        <p:spPr>
          <a:xfrm>
            <a:off x="1600200" y="6019800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Day with 2</a:t>
            </a:r>
            <a:r>
              <a:rPr lang="en-US" sz="1600" baseline="30000" dirty="0"/>
              <a:t>nd </a:t>
            </a:r>
            <a:r>
              <a:rPr lang="en-US" sz="1600" dirty="0"/>
              <a:t>Highest HE 17 Total System DR - ERCOT Peak Day</a:t>
            </a:r>
          </a:p>
        </p:txBody>
      </p:sp>
    </p:spTree>
    <p:extLst>
      <p:ext uri="{BB962C8B-B14F-4D97-AF65-F5344CB8AC3E}">
        <p14:creationId xmlns:p14="http://schemas.microsoft.com/office/powerpoint/2010/main" val="319763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11529E-E5A3-9BDD-4145-117613A6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6" y="799732"/>
            <a:ext cx="6992325" cy="5258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Competitive and NOIE  Demand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50362-BDAC-486B-9335-CD0C9C760E41}"/>
              </a:ext>
            </a:extLst>
          </p:cNvPr>
          <p:cNvSpPr txBox="1"/>
          <p:nvPr/>
        </p:nvSpPr>
        <p:spPr>
          <a:xfrm>
            <a:off x="1905000" y="60198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Non-High Price Day with HE 17 Highest Total System DR </a:t>
            </a:r>
          </a:p>
        </p:txBody>
      </p:sp>
    </p:spTree>
    <p:extLst>
      <p:ext uri="{BB962C8B-B14F-4D97-AF65-F5344CB8AC3E}">
        <p14:creationId xmlns:p14="http://schemas.microsoft.com/office/powerpoint/2010/main" val="22216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0574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/>
              <a:t>Price Response and Retail DR Participation Trends</a:t>
            </a:r>
            <a:endParaRPr lang="en-US" alt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87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4CP Response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57400" y="5361315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Blue Squares: 4CP Days    Red Circles: HE17 Price &gt; $500</a:t>
            </a:r>
          </a:p>
          <a:p>
            <a:pPr algn="ctr"/>
            <a:r>
              <a:rPr lang="en-US" sz="1400" dirty="0"/>
              <a:t>Red Arrows: HE17 Price &gt; $1,000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1BE9C-2106-3B67-F820-C2A091A3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305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9833458-FDD5-4127-3FAE-DACC10F1C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084" y="3581400"/>
            <a:ext cx="3881716" cy="2509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73A064-2A2F-0942-A56D-964AA9A6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71871"/>
            <a:ext cx="3886198" cy="2519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E7BCF1-7E62-AF8B-1836-7EEEC1B8F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09636"/>
            <a:ext cx="3886198" cy="2514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C693B-1034-A025-B175-DBF09BC2C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2" y="914400"/>
            <a:ext cx="3886198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4CP Response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6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6F0B80-53CA-07A6-4996-24B73ACF1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70835"/>
            <a:ext cx="7315200" cy="512516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Indexed Real Time Response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5FA1C-C159-49E6-9E2D-744EA09E40DF}"/>
              </a:ext>
            </a:extLst>
          </p:cNvPr>
          <p:cNvSpPr/>
          <p:nvPr/>
        </p:nvSpPr>
        <p:spPr>
          <a:xfrm>
            <a:off x="5447213" y="5562600"/>
            <a:ext cx="914400" cy="23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0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052221"/>
          </a:xfrm>
        </p:spPr>
        <p:txBody>
          <a:bodyPr/>
          <a:lstStyle/>
          <a:p>
            <a:pPr lvl="1">
              <a:defRPr/>
            </a:pPr>
            <a:r>
              <a:rPr lang="en-US" altLang="en-US" sz="2200" dirty="0"/>
              <a:t>Summer 2024 Analysis Update</a:t>
            </a:r>
          </a:p>
          <a:p>
            <a:pPr lvl="1">
              <a:defRPr/>
            </a:pPr>
            <a:endParaRPr lang="en-US" altLang="en-US" sz="800" dirty="0"/>
          </a:p>
          <a:p>
            <a:pPr lvl="1">
              <a:defRPr/>
            </a:pPr>
            <a:r>
              <a:rPr lang="en-US" altLang="en-US" sz="2200" dirty="0"/>
              <a:t>Total System-level Demand Response</a:t>
            </a:r>
          </a:p>
          <a:p>
            <a:pPr lvl="2">
              <a:defRPr/>
            </a:pPr>
            <a:r>
              <a:rPr lang="en-US" altLang="en-US" sz="1800" dirty="0"/>
              <a:t>Total ERCOT Demand Response</a:t>
            </a:r>
          </a:p>
          <a:p>
            <a:pPr lvl="2">
              <a:defRPr/>
            </a:pPr>
            <a:r>
              <a:rPr lang="en-US" altLang="en-US" sz="1800" dirty="0"/>
              <a:t>Responding NOIE and ESIID counts</a:t>
            </a:r>
          </a:p>
          <a:p>
            <a:pPr lvl="2">
              <a:defRPr/>
            </a:pPr>
            <a:endParaRPr lang="en-US" altLang="en-US" sz="800" dirty="0"/>
          </a:p>
          <a:p>
            <a:pPr lvl="1">
              <a:defRPr/>
            </a:pPr>
            <a:r>
              <a:rPr lang="en-US" altLang="en-US" sz="2200" dirty="0"/>
              <a:t>4CP Participation Trends</a:t>
            </a:r>
          </a:p>
          <a:p>
            <a:pPr lvl="1">
              <a:defRPr/>
            </a:pPr>
            <a:endParaRPr lang="en-US" altLang="en-US" sz="2200" dirty="0"/>
          </a:p>
          <a:p>
            <a:pPr lvl="1">
              <a:defRPr/>
            </a:pPr>
            <a:r>
              <a:rPr lang="en-US" altLang="en-US" sz="2200" dirty="0"/>
              <a:t>DR/PR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A116B1-52BC-96C0-DCDB-E224B5966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74" y="874382"/>
            <a:ext cx="6625126" cy="5417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Real Time Response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5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54770" y="2057400"/>
            <a:ext cx="2919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/>
              <a:t>DR</a:t>
            </a:r>
            <a:r>
              <a:rPr lang="en-US" altLang="en-US" sz="3200" b="1"/>
              <a:t>/PR Events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8166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4CP Events 2024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99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4CP Days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3505"/>
              </p:ext>
            </p:extLst>
          </p:nvPr>
        </p:nvGraphicFramePr>
        <p:xfrm>
          <a:off x="1709058" y="1524000"/>
          <a:ext cx="5682342" cy="237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3804789226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454231396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526177016"/>
                    </a:ext>
                  </a:extLst>
                </a:gridCol>
              </a:tblGrid>
              <a:tr h="7728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HE 17 Reduce MW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HE 17 Reduce MW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3,571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3,413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5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20-Sep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4,448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43A7FA-BB32-1A2E-CC85-13F5FC1988BE}"/>
              </a:ext>
            </a:extLst>
          </p:cNvPr>
          <p:cNvSpPr txBox="1"/>
          <p:nvPr/>
        </p:nvSpPr>
        <p:spPr>
          <a:xfrm>
            <a:off x="762000" y="4572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30,2024 was a Sunday … several of the baseline methodologies, would need modification to develop reduction estimates.</a:t>
            </a:r>
          </a:p>
        </p:txBody>
      </p:sp>
    </p:spTree>
    <p:extLst>
      <p:ext uri="{BB962C8B-B14F-4D97-AF65-F5344CB8AC3E}">
        <p14:creationId xmlns:p14="http://schemas.microsoft.com/office/powerpoint/2010/main" val="46093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18633"/>
            <a:ext cx="8458200" cy="518318"/>
          </a:xfrm>
        </p:spPr>
        <p:txBody>
          <a:bodyPr/>
          <a:lstStyle/>
          <a:p>
            <a:r>
              <a:rPr lang="en-US" altLang="en-US" dirty="0"/>
              <a:t>4CP/</a:t>
            </a:r>
            <a:r>
              <a:rPr lang="en-US" altLang="en-US" dirty="0" err="1"/>
              <a:t>NearCP</a:t>
            </a:r>
            <a:r>
              <a:rPr lang="en-US" altLang="en-US" dirty="0"/>
              <a:t> Events 2024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17062" y="914400"/>
            <a:ext cx="202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Near-CP Days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41258"/>
              </p:ext>
            </p:extLst>
          </p:nvPr>
        </p:nvGraphicFramePr>
        <p:xfrm>
          <a:off x="914400" y="1524000"/>
          <a:ext cx="3657600" cy="41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832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HE 17 Reduce MW</a:t>
                      </a:r>
                      <a:endParaRPr 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2,702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2,716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2,840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2,169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3,484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3,429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794997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646615-E9CF-4BCE-A03E-7AB5BED03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23417"/>
              </p:ext>
            </p:extLst>
          </p:nvPr>
        </p:nvGraphicFramePr>
        <p:xfrm>
          <a:off x="4800596" y="1524000"/>
          <a:ext cx="3657604" cy="418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4167001171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991008599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163046672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150932593"/>
                    </a:ext>
                  </a:extLst>
                </a:gridCol>
              </a:tblGrid>
              <a:tr h="6838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HE 17 Reduce MW</a:t>
                      </a:r>
                      <a:endParaRPr 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746105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3,799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3763437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3,553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3,719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2790204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7635759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1,898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7390806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4430996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3,384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0796950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37255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2,736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0910867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2,918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8676359"/>
                  </a:ext>
                </a:extLst>
              </a:tr>
              <a:tr h="394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3,349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42988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BD0E51-7509-4870-837B-BB24396CFD28}"/>
              </a:ext>
            </a:extLst>
          </p:cNvPr>
          <p:cNvSpPr txBox="1"/>
          <p:nvPr/>
        </p:nvSpPr>
        <p:spPr>
          <a:xfrm>
            <a:off x="2209800" y="5909846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32 Near-CP Days, reductions 1,280 – 4,654 MW</a:t>
            </a:r>
          </a:p>
        </p:txBody>
      </p:sp>
    </p:spTree>
    <p:extLst>
      <p:ext uri="{BB962C8B-B14F-4D97-AF65-F5344CB8AC3E}">
        <p14:creationId xmlns:p14="http://schemas.microsoft.com/office/powerpoint/2010/main" val="605915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18633"/>
            <a:ext cx="8458200" cy="518318"/>
          </a:xfrm>
        </p:spPr>
        <p:txBody>
          <a:bodyPr/>
          <a:lstStyle/>
          <a:p>
            <a:r>
              <a:rPr lang="en-US" altLang="en-US" dirty="0"/>
              <a:t>4CP</a:t>
            </a:r>
            <a:r>
              <a:rPr lang="en-US" altLang="en-US"/>
              <a:t>/NearCP Events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8190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Near-CP Days (cont.)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06521"/>
              </p:ext>
            </p:extLst>
          </p:nvPr>
        </p:nvGraphicFramePr>
        <p:xfrm>
          <a:off x="1066800" y="1371601"/>
          <a:ext cx="350520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949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HE 17 Reduce MW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8177315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2944428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15-Aug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780146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3,973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4,654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4,330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646615-E9CF-4BCE-A03E-7AB5BED03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0401"/>
              </p:ext>
            </p:extLst>
          </p:nvPr>
        </p:nvGraphicFramePr>
        <p:xfrm>
          <a:off x="4953000" y="1371600"/>
          <a:ext cx="350520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97">
                  <a:extLst>
                    <a:ext uri="{9D8B030D-6E8A-4147-A177-3AD203B41FA5}">
                      <a16:colId xmlns:a16="http://schemas.microsoft.com/office/drawing/2014/main" val="4167001171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1991008599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1163046672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150932593"/>
                    </a:ext>
                  </a:extLst>
                </a:gridCol>
              </a:tblGrid>
              <a:tr h="72949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HE 17 Reduce MW</a:t>
                      </a:r>
                      <a:endParaRPr 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746105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3,755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2790204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13-Sep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7635759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16-Sep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3,428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7390806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17-Sep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2,172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4430996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18-Sep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0796950"/>
                  </a:ext>
                </a:extLst>
              </a:tr>
              <a:tr h="314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19-Sep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3,834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3,575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372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356EE3-7C94-4E63-BC45-128ED52E3591}"/>
              </a:ext>
            </a:extLst>
          </p:cNvPr>
          <p:cNvSpPr txBox="1"/>
          <p:nvPr/>
        </p:nvSpPr>
        <p:spPr>
          <a:xfrm>
            <a:off x="2209800" y="5909846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32 Near-CP Days, reductions 1,280 – 4,654 MW</a:t>
            </a:r>
          </a:p>
        </p:txBody>
      </p:sp>
    </p:spTree>
    <p:extLst>
      <p:ext uri="{BB962C8B-B14F-4D97-AF65-F5344CB8AC3E}">
        <p14:creationId xmlns:p14="http://schemas.microsoft.com/office/powerpoint/2010/main" val="1629754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Indexed Real-Time High Price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05333"/>
              </p:ext>
            </p:extLst>
          </p:nvPr>
        </p:nvGraphicFramePr>
        <p:xfrm>
          <a:off x="1656804" y="990600"/>
          <a:ext cx="5852160" cy="264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3973250960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7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 17 Reduce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Peak Net Load Reduce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Avg Price $/</a:t>
                      </a:r>
                      <a:r>
                        <a:rPr lang="en-US" sz="1600" dirty="0"/>
                        <a:t>MWh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$449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$514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$896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$2,554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368763E-F0F5-4B89-8E62-ABE7849EF1E2}"/>
              </a:ext>
            </a:extLst>
          </p:cNvPr>
          <p:cNvSpPr txBox="1"/>
          <p:nvPr/>
        </p:nvSpPr>
        <p:spPr>
          <a:xfrm>
            <a:off x="2514600" y="5562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 Days with High Real-Time Prices (&gt;$200)</a:t>
            </a:r>
          </a:p>
          <a:p>
            <a:pPr algn="ctr"/>
            <a:r>
              <a:rPr lang="en-US" sz="1600" dirty="0"/>
              <a:t>All days with 4CP/</a:t>
            </a:r>
            <a:r>
              <a:rPr lang="en-US" sz="1600" dirty="0" err="1"/>
              <a:t>NearCP</a:t>
            </a:r>
            <a:r>
              <a:rPr lang="en-US" sz="1600" dirty="0"/>
              <a:t> Response</a:t>
            </a:r>
          </a:p>
        </p:txBody>
      </p:sp>
    </p:spTree>
    <p:extLst>
      <p:ext uri="{BB962C8B-B14F-4D97-AF65-F5344CB8AC3E}">
        <p14:creationId xmlns:p14="http://schemas.microsoft.com/office/powerpoint/2010/main" val="2678982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Indexed Day-Ahead High Price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EAD29-5852-43DB-B505-E81E09E32099}"/>
              </a:ext>
            </a:extLst>
          </p:cNvPr>
          <p:cNvSpPr txBox="1"/>
          <p:nvPr/>
        </p:nvSpPr>
        <p:spPr>
          <a:xfrm>
            <a:off x="838200" y="278440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significant load reductions identified</a:t>
            </a:r>
          </a:p>
        </p:txBody>
      </p:sp>
    </p:spTree>
    <p:extLst>
      <p:ext uri="{BB962C8B-B14F-4D97-AF65-F5344CB8AC3E}">
        <p14:creationId xmlns:p14="http://schemas.microsoft.com/office/powerpoint/2010/main" val="207891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High Price Response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58066"/>
              </p:ext>
            </p:extLst>
          </p:nvPr>
        </p:nvGraphicFramePr>
        <p:xfrm>
          <a:off x="1600199" y="1173480"/>
          <a:ext cx="6096001" cy="322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152">
                  <a:extLst>
                    <a:ext uri="{9D8B030D-6E8A-4147-A177-3AD203B41FA5}">
                      <a16:colId xmlns:a16="http://schemas.microsoft.com/office/drawing/2014/main" val="3055954647"/>
                    </a:ext>
                  </a:extLst>
                </a:gridCol>
                <a:gridCol w="1209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41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HE 17 Reduce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Peak Net Load Reduce MW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Avg Price $/</a:t>
                      </a:r>
                      <a:r>
                        <a:rPr lang="en-US" dirty="0"/>
                        <a:t>MWh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$3,074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5A13A3-CC78-410C-A49C-1E8E7BA58A9C}"/>
              </a:ext>
            </a:extLst>
          </p:cNvPr>
          <p:cNvSpPr txBox="1"/>
          <p:nvPr/>
        </p:nvSpPr>
        <p:spPr>
          <a:xfrm>
            <a:off x="1066800" y="54102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Table lists days with High Real-Time Prices (&gt;$200)</a:t>
            </a:r>
          </a:p>
        </p:txBody>
      </p:sp>
    </p:spTree>
    <p:extLst>
      <p:ext uri="{BB962C8B-B14F-4D97-AF65-F5344CB8AC3E}">
        <p14:creationId xmlns:p14="http://schemas.microsoft.com/office/powerpoint/2010/main" val="1741286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Direct Load Control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47939"/>
              </p:ext>
            </p:extLst>
          </p:nvPr>
        </p:nvGraphicFramePr>
        <p:xfrm>
          <a:off x="685800" y="1000760"/>
          <a:ext cx="3987802" cy="44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77957418"/>
                    </a:ext>
                  </a:extLst>
                </a:gridCol>
                <a:gridCol w="7112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HE 17 Reduce </a:t>
                      </a:r>
                      <a:r>
                        <a:rPr lang="en-US" sz="1200" dirty="0"/>
                        <a:t>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Peak Net Reduce </a:t>
                      </a:r>
                      <a:r>
                        <a:rPr lang="en-US" sz="1200" dirty="0"/>
                        <a:t>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Avg Price </a:t>
                      </a:r>
                      <a:r>
                        <a:rPr lang="en-US" sz="1200" dirty="0"/>
                        <a:t>$/MWh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210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10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28-Jun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3210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129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8-Jul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308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11,273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618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6640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15,606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$896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0296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8DD3E7-C7B3-4E55-936C-E4A8BDFBC1DE}"/>
              </a:ext>
            </a:extLst>
          </p:cNvPr>
          <p:cNvSpPr txBox="1"/>
          <p:nvPr/>
        </p:nvSpPr>
        <p:spPr>
          <a:xfrm>
            <a:off x="1066800" y="55874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Table lists Event Days with HE 17 Reductions &gt; 10 MW</a:t>
            </a:r>
          </a:p>
          <a:p>
            <a:pPr algn="ctr"/>
            <a:r>
              <a:rPr lang="en-US" sz="1600" dirty="0"/>
              <a:t>29 Event Days with reductions &gt; 1 MW        Reductions: 1 – 84 MW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DCD7AB-1938-FF85-8468-C4B771818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82355"/>
              </p:ext>
            </p:extLst>
          </p:nvPr>
        </p:nvGraphicFramePr>
        <p:xfrm>
          <a:off x="4737100" y="1000760"/>
          <a:ext cx="40640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9275302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HE 17 Reduce </a:t>
                      </a:r>
                      <a:r>
                        <a:rPr lang="en-US" sz="1200" dirty="0"/>
                        <a:t>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Peak Net Reduce </a:t>
                      </a:r>
                      <a:r>
                        <a:rPr lang="en-US" sz="1200" dirty="0"/>
                        <a:t>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Avg Price </a:t>
                      </a:r>
                      <a:r>
                        <a:rPr lang="en-US" sz="1200" dirty="0"/>
                        <a:t>$/MWh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$2,554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210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10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3210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167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129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50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40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320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Direct Load Control Events - Residential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C3231F-D27E-8912-4839-2634DB4F9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190999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69EFBD-D29B-B333-5CED-DF797CA59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8" y="1295400"/>
            <a:ext cx="4267201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C9CCCFD-22EA-0F63-8DF9-0B1B7F2E5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01294"/>
              </p:ext>
            </p:extLst>
          </p:nvPr>
        </p:nvGraphicFramePr>
        <p:xfrm>
          <a:off x="685800" y="4983480"/>
          <a:ext cx="77724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792">
                  <a:extLst>
                    <a:ext uri="{9D8B030D-6E8A-4147-A177-3AD203B41FA5}">
                      <a16:colId xmlns:a16="http://schemas.microsoft.com/office/drawing/2014/main" val="2795295682"/>
                    </a:ext>
                  </a:extLst>
                </a:gridCol>
                <a:gridCol w="713409">
                  <a:extLst>
                    <a:ext uri="{9D8B030D-6E8A-4147-A177-3AD203B41FA5}">
                      <a16:colId xmlns:a16="http://schemas.microsoft.com/office/drawing/2014/main" val="236829181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11927247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57611177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9240207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3787436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843461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58079684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81505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16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19-Aug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665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20-Aug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36347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847F95C-AEAF-2090-FCAF-E5392D1EA705}"/>
              </a:ext>
            </a:extLst>
          </p:cNvPr>
          <p:cNvSpPr txBox="1"/>
          <p:nvPr/>
        </p:nvSpPr>
        <p:spPr>
          <a:xfrm>
            <a:off x="3581400" y="4572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MW Reductions</a:t>
            </a:r>
          </a:p>
        </p:txBody>
      </p:sp>
    </p:spTree>
    <p:extLst>
      <p:ext uri="{BB962C8B-B14F-4D97-AF65-F5344CB8AC3E}">
        <p14:creationId xmlns:p14="http://schemas.microsoft.com/office/powerpoint/2010/main" val="392125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2169855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Total System-Level Demand Response</a:t>
            </a:r>
            <a:endParaRPr lang="en-US" sz="3200" b="1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7234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0130B77-BCF4-CC0B-FEDB-AA233CD2F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38521"/>
              </p:ext>
            </p:extLst>
          </p:nvPr>
        </p:nvGraphicFramePr>
        <p:xfrm>
          <a:off x="990598" y="4712733"/>
          <a:ext cx="7315202" cy="1383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658">
                  <a:extLst>
                    <a:ext uri="{9D8B030D-6E8A-4147-A177-3AD203B41FA5}">
                      <a16:colId xmlns:a16="http://schemas.microsoft.com/office/drawing/2014/main" val="2795295682"/>
                    </a:ext>
                  </a:extLst>
                </a:gridCol>
                <a:gridCol w="488962">
                  <a:extLst>
                    <a:ext uri="{9D8B030D-6E8A-4147-A177-3AD203B41FA5}">
                      <a16:colId xmlns:a16="http://schemas.microsoft.com/office/drawing/2014/main" val="2368291818"/>
                    </a:ext>
                  </a:extLst>
                </a:gridCol>
                <a:gridCol w="488962">
                  <a:extLst>
                    <a:ext uri="{9D8B030D-6E8A-4147-A177-3AD203B41FA5}">
                      <a16:colId xmlns:a16="http://schemas.microsoft.com/office/drawing/2014/main" val="3119272471"/>
                    </a:ext>
                  </a:extLst>
                </a:gridCol>
                <a:gridCol w="488962">
                  <a:extLst>
                    <a:ext uri="{9D8B030D-6E8A-4147-A177-3AD203B41FA5}">
                      <a16:colId xmlns:a16="http://schemas.microsoft.com/office/drawing/2014/main" val="2576111777"/>
                    </a:ext>
                  </a:extLst>
                </a:gridCol>
                <a:gridCol w="488962">
                  <a:extLst>
                    <a:ext uri="{9D8B030D-6E8A-4147-A177-3AD203B41FA5}">
                      <a16:colId xmlns:a16="http://schemas.microsoft.com/office/drawing/2014/main" val="2092402072"/>
                    </a:ext>
                  </a:extLst>
                </a:gridCol>
                <a:gridCol w="488962">
                  <a:extLst>
                    <a:ext uri="{9D8B030D-6E8A-4147-A177-3AD203B41FA5}">
                      <a16:colId xmlns:a16="http://schemas.microsoft.com/office/drawing/2014/main" val="4137874368"/>
                    </a:ext>
                  </a:extLst>
                </a:gridCol>
                <a:gridCol w="488962">
                  <a:extLst>
                    <a:ext uri="{9D8B030D-6E8A-4147-A177-3AD203B41FA5}">
                      <a16:colId xmlns:a16="http://schemas.microsoft.com/office/drawing/2014/main" val="3084346106"/>
                    </a:ext>
                  </a:extLst>
                </a:gridCol>
                <a:gridCol w="488962">
                  <a:extLst>
                    <a:ext uri="{9D8B030D-6E8A-4147-A177-3AD203B41FA5}">
                      <a16:colId xmlns:a16="http://schemas.microsoft.com/office/drawing/2014/main" val="2580796848"/>
                    </a:ext>
                  </a:extLst>
                </a:gridCol>
                <a:gridCol w="488962">
                  <a:extLst>
                    <a:ext uri="{9D8B030D-6E8A-4147-A177-3AD203B41FA5}">
                      <a16:colId xmlns:a16="http://schemas.microsoft.com/office/drawing/2014/main" val="1181505698"/>
                    </a:ext>
                  </a:extLst>
                </a:gridCol>
                <a:gridCol w="488962">
                  <a:extLst>
                    <a:ext uri="{9D8B030D-6E8A-4147-A177-3AD203B41FA5}">
                      <a16:colId xmlns:a16="http://schemas.microsoft.com/office/drawing/2014/main" val="1515409637"/>
                    </a:ext>
                  </a:extLst>
                </a:gridCol>
                <a:gridCol w="488962">
                  <a:extLst>
                    <a:ext uri="{9D8B030D-6E8A-4147-A177-3AD203B41FA5}">
                      <a16:colId xmlns:a16="http://schemas.microsoft.com/office/drawing/2014/main" val="412729847"/>
                    </a:ext>
                  </a:extLst>
                </a:gridCol>
                <a:gridCol w="488962">
                  <a:extLst>
                    <a:ext uri="{9D8B030D-6E8A-4147-A177-3AD203B41FA5}">
                      <a16:colId xmlns:a16="http://schemas.microsoft.com/office/drawing/2014/main" val="1889040228"/>
                    </a:ext>
                  </a:extLst>
                </a:gridCol>
                <a:gridCol w="488962">
                  <a:extLst>
                    <a:ext uri="{9D8B030D-6E8A-4147-A177-3AD203B41FA5}">
                      <a16:colId xmlns:a16="http://schemas.microsoft.com/office/drawing/2014/main" val="1726175715"/>
                    </a:ext>
                  </a:extLst>
                </a:gridCol>
              </a:tblGrid>
              <a:tr h="4610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Interval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168763"/>
                  </a:ext>
                </a:extLst>
              </a:tr>
              <a:tr h="46108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 Load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6658550"/>
                  </a:ext>
                </a:extLst>
              </a:tr>
              <a:tr h="46108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Export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36347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EE7052B-BC97-3F4E-8E5D-F559F623EB2E}"/>
              </a:ext>
            </a:extLst>
          </p:cNvPr>
          <p:cNvSpPr txBox="1"/>
          <p:nvPr/>
        </p:nvSpPr>
        <p:spPr>
          <a:xfrm>
            <a:off x="3581400" y="4343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MW Reduction/Increases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Direct Load Control Events – Residential PV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68141-5E92-2482-37D6-D2A73EBA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89" y="1066800"/>
            <a:ext cx="4223911" cy="31579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32D027-0D22-6CB3-5779-85C7EE03F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936" y="1066800"/>
            <a:ext cx="4210264" cy="31579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7370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Peak Rebate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D2F14A-34A8-4C96-AA11-C8CE175F6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96395"/>
              </p:ext>
            </p:extLst>
          </p:nvPr>
        </p:nvGraphicFramePr>
        <p:xfrm>
          <a:off x="1447800" y="1564640"/>
          <a:ext cx="6019800" cy="300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60">
                  <a:extLst>
                    <a:ext uri="{9D8B030D-6E8A-4147-A177-3AD203B41FA5}">
                      <a16:colId xmlns:a16="http://schemas.microsoft.com/office/drawing/2014/main" val="1771948439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172568899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1790742540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517788647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3709188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HE 17 Reduce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Peak Net Reduce </a:t>
                      </a:r>
                      <a:r>
                        <a:rPr lang="en-US" sz="1600" dirty="0"/>
                        <a:t>MW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Avg Price $/</a:t>
                      </a:r>
                      <a:r>
                        <a:rPr lang="en-US" dirty="0"/>
                        <a:t>MWh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01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69,233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$896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32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68,027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$2,554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77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369739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20-Sep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9103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71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DC50A-5DDA-4482-87C8-00910A9FD7DD}"/>
              </a:ext>
            </a:extLst>
          </p:cNvPr>
          <p:cNvSpPr txBox="1"/>
          <p:nvPr/>
        </p:nvSpPr>
        <p:spPr>
          <a:xfrm>
            <a:off x="914400" y="9906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Revise 2023 analysis to incorporate ‘Super’ Responder identification and treatment.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NPRR to coordinate data submission for the Annual DR Survey with the data submission requirements in PUCT Substantive Rule 25.186.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Residential Consumption Analysis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Residential PV Analysis.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Training Session (timing? After Aug 1 so participation is locked down)</a:t>
            </a:r>
          </a:p>
        </p:txBody>
      </p:sp>
    </p:spTree>
    <p:extLst>
      <p:ext uri="{BB962C8B-B14F-4D97-AF65-F5344CB8AC3E}">
        <p14:creationId xmlns:p14="http://schemas.microsoft.com/office/powerpoint/2010/main" val="138395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2151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hlinkClick r:id="rId3"/>
              </a:rPr>
              <a:t>craish@ercot.com</a:t>
            </a:r>
            <a:r>
              <a:rPr lang="en-US" altLang="en-US" sz="18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9053-FE3D-729A-B477-70E049D7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‘Super’ Price Responders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D0C2-BAA1-CE5F-C56D-78E474C9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Identified Indexed pricing ESIIDs that respond at prices below $200/</a:t>
            </a:r>
            <a:r>
              <a:rPr lang="en-US" sz="2400" dirty="0" err="1"/>
              <a:t>Mwh</a:t>
            </a:r>
            <a:r>
              <a:rPr lang="en-US" sz="2400" dirty="0"/>
              <a:t>.</a:t>
            </a:r>
          </a:p>
          <a:p>
            <a:r>
              <a:rPr lang="en-US" sz="2400" dirty="0"/>
              <a:t>Examined non-summer months … to remove 4CP related load reductions.</a:t>
            </a:r>
          </a:p>
          <a:p>
            <a:r>
              <a:rPr lang="en-US" sz="2400" dirty="0"/>
              <a:t>Purposes</a:t>
            </a:r>
          </a:p>
          <a:p>
            <a:pPr lvl="1"/>
            <a:r>
              <a:rPr lang="en-US" sz="2000" dirty="0"/>
              <a:t>More accurate identification of Near-CP days.</a:t>
            </a:r>
          </a:p>
          <a:p>
            <a:pPr lvl="1"/>
            <a:r>
              <a:rPr lang="en-US" sz="2000" dirty="0"/>
              <a:t>More accurate baselines (limit days used to construct baselines for ‘Super’ Responders to those with price events &lt; $70.</a:t>
            </a:r>
          </a:p>
          <a:p>
            <a:r>
              <a:rPr lang="en-US" sz="2400" dirty="0"/>
              <a:t>784 ESIIDs identified as ‘super’ responders.</a:t>
            </a:r>
          </a:p>
          <a:p>
            <a:r>
              <a:rPr lang="en-US" sz="2400" dirty="0"/>
              <a:t>Will consider screening non-indexed pricing ESIIDs in the future.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454D8-89C2-4464-2165-C03F6FD74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64016-9B05-BEE2-F7F7-FDABCBBB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97" y="990599"/>
            <a:ext cx="8118803" cy="50530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A9053-FE3D-729A-B477-70E049D7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‘Super’ Price Responders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454D8-89C2-4464-2165-C03F6FD74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3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Reductions by Category/System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7620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HE 17:00 MW Reductions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648980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Table shows Days with HE 17 Total System DR &gt; 3,500 MW (59 days &gt; 50 MW)</a:t>
            </a:r>
          </a:p>
          <a:p>
            <a:pPr algn="ctr"/>
            <a:r>
              <a:rPr lang="en-US" sz="1400" dirty="0"/>
              <a:t>Overlap = Category Total – Total System DR  (To eliminate double counting)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A39E1-0745-1C0A-3074-A18E7305F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5" y="1100554"/>
            <a:ext cx="7295535" cy="43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4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4D6D16-A8AE-40E1-7171-EFC718852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47832"/>
            <a:ext cx="7919663" cy="4152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ESIIDs</a:t>
            </a:r>
            <a:r>
              <a:rPr lang="en-US"/>
              <a:t>/NOIEs by Category/System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7620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HE 17:00 ESIIDs/NOIEs with Reductions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511225"/>
            <a:ext cx="7538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Table shows Days with HE 17 Total System DR &gt; 3,500 MW (59 days &gt; 50 MW)</a:t>
            </a:r>
          </a:p>
          <a:p>
            <a:pPr algn="ctr"/>
            <a:r>
              <a:rPr lang="en-US" sz="1600" dirty="0"/>
              <a:t>Overlap = Category Total – Total System DR  (To eliminate double counting) </a:t>
            </a:r>
          </a:p>
        </p:txBody>
      </p:sp>
    </p:spTree>
    <p:extLst>
      <p:ext uri="{BB962C8B-B14F-4D97-AF65-F5344CB8AC3E}">
        <p14:creationId xmlns:p14="http://schemas.microsoft.com/office/powerpoint/2010/main" val="104604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9053-FE3D-729A-B477-70E049D7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Net Load Hours Summer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D0C2-BAA1-CE5F-C56D-78E474C9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Net Load = Total Generation – (Solar + Wind Generation).</a:t>
            </a:r>
          </a:p>
          <a:p>
            <a:r>
              <a:rPr lang="en-US" sz="2400" dirty="0"/>
              <a:t>Peak Net Load now is more critical to ERCOT than Actual Peak Load.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454D8-89C2-4464-2165-C03F6FD74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A13108-1A65-5E7A-2350-E8EABEAA1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17184"/>
              </p:ext>
            </p:extLst>
          </p:nvPr>
        </p:nvGraphicFramePr>
        <p:xfrm>
          <a:off x="1371600" y="2611120"/>
          <a:ext cx="6095997" cy="2219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78654150"/>
                    </a:ext>
                  </a:extLst>
                </a:gridCol>
                <a:gridCol w="440266">
                  <a:extLst>
                    <a:ext uri="{9D8B030D-6E8A-4147-A177-3AD203B41FA5}">
                      <a16:colId xmlns:a16="http://schemas.microsoft.com/office/drawing/2014/main" val="39406899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35812801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37863290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040580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4927189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03036407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8429038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11538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Peak Net Load Hour – Summer 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30082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22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10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7202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18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264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43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28ED87-13F2-9D0F-522B-DB1927D9B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58065"/>
            <a:ext cx="7391400" cy="4390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Reductions by Category/System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7620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Peak Net Load MW Reductions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57251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Table shows Days with HE 17 Total System DR &gt; 3,500 MW (59 days &gt; 50 MW)</a:t>
            </a:r>
          </a:p>
          <a:p>
            <a:pPr algn="ctr"/>
            <a:r>
              <a:rPr lang="en-US" sz="1400" dirty="0"/>
              <a:t>Overlap = Category Total – Total System DR  (To eliminate double counting) </a:t>
            </a:r>
          </a:p>
        </p:txBody>
      </p:sp>
    </p:spTree>
    <p:extLst>
      <p:ext uri="{BB962C8B-B14F-4D97-AF65-F5344CB8AC3E}">
        <p14:creationId xmlns:p14="http://schemas.microsoft.com/office/powerpoint/2010/main" val="423763840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38194</TotalTime>
  <Words>1275</Words>
  <Application>Microsoft Office PowerPoint</Application>
  <PresentationFormat>On-screen Show (4:3)</PresentationFormat>
  <Paragraphs>587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Overview</vt:lpstr>
      <vt:lpstr>PowerPoint Presentation</vt:lpstr>
      <vt:lpstr>‘Super’ Price Responders</vt:lpstr>
      <vt:lpstr>‘Super’ Price Responders</vt:lpstr>
      <vt:lpstr>Load Reductions by Category/System Level</vt:lpstr>
      <vt:lpstr>ESIIDs/NOIEs by Category/System Level</vt:lpstr>
      <vt:lpstr>Peak Net Load Hours Summer 2024</vt:lpstr>
      <vt:lpstr>Load Reductions by Category/System Level</vt:lpstr>
      <vt:lpstr>Responding ESIIDs and Reductions – HE-17</vt:lpstr>
      <vt:lpstr>Respond ESIIDs and Reductions – Peak Net Load</vt:lpstr>
      <vt:lpstr>Responding NOIEs and Reductions</vt:lpstr>
      <vt:lpstr>Total Competitive and NOIE  Demand Response</vt:lpstr>
      <vt:lpstr>Total Competitive and NOIE  Demand Response</vt:lpstr>
      <vt:lpstr>Total Competitive and NOIE  Demand Response</vt:lpstr>
      <vt:lpstr>PowerPoint Presentation</vt:lpstr>
      <vt:lpstr>4CP Response Trend</vt:lpstr>
      <vt:lpstr>4CP Response Trend</vt:lpstr>
      <vt:lpstr>Indexed Real Time Response Trend</vt:lpstr>
      <vt:lpstr>NOIE Real Time Response Trend</vt:lpstr>
      <vt:lpstr>PowerPoint Presentation</vt:lpstr>
      <vt:lpstr>4CP Events 2024</vt:lpstr>
      <vt:lpstr>4CP/NearCP Events 2024</vt:lpstr>
      <vt:lpstr>4CP/NearCP Events 2022</vt:lpstr>
      <vt:lpstr>Indexed Real-Time High Price Events</vt:lpstr>
      <vt:lpstr>Indexed Day-Ahead High Price Events</vt:lpstr>
      <vt:lpstr>NOIE High Price Response Events</vt:lpstr>
      <vt:lpstr>Direct Load Control Events</vt:lpstr>
      <vt:lpstr>Direct Load Control Events - Residential</vt:lpstr>
      <vt:lpstr>Direct Load Control Events – Residential PV</vt:lpstr>
      <vt:lpstr>Peak Rebate Events</vt:lpstr>
      <vt:lpstr>Next Steps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574</cp:revision>
  <cp:lastPrinted>2020-02-20T00:38:16Z</cp:lastPrinted>
  <dcterms:created xsi:type="dcterms:W3CDTF">2016-01-21T15:20:31Z</dcterms:created>
  <dcterms:modified xsi:type="dcterms:W3CDTF">2025-02-10T16:43:10Z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2025-01-25T15:19:34Z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f8058535-c5e6-4cae-b574-6f5943a7fe82</vt:lpwstr>
  </property>
  <property fmtid="{D5CDD505-2E9C-101B-9397-08002B2CF9AE}" pid="9" name="MSIP_Label_7084cbda-52b8-46fb-a7b7-cb5bd465ed85_ContentBits">
    <vt:lpwstr>0</vt:lpwstr>
  </property>
</Properties>
</file>