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97" r:id="rId7"/>
    <p:sldId id="471" r:id="rId8"/>
    <p:sldId id="472" r:id="rId9"/>
    <p:sldId id="473" r:id="rId10"/>
    <p:sldId id="296" r:id="rId11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5" autoAdjust="0"/>
    <p:restoredTop sz="93861" autoAdjust="0"/>
  </p:normalViewPr>
  <p:slideViewPr>
    <p:cSldViewPr showGuides="1">
      <p:cViewPr varScale="1">
        <p:scale>
          <a:sx n="104" d="100"/>
          <a:sy n="104" d="100"/>
        </p:scale>
        <p:origin x="1758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PUCT Rule Regarding Residential Demand Response Using Smart Devices</a:t>
            </a:r>
            <a:endParaRPr lang="en-US" dirty="0"/>
          </a:p>
          <a:p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Retail Market Subcommittee – Feb 11,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Language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86400"/>
          </a:xfrm>
        </p:spPr>
        <p:txBody>
          <a:bodyPr/>
          <a:lstStyle/>
          <a:p>
            <a:pPr lvl="1">
              <a:defRPr/>
            </a:pPr>
            <a:r>
              <a:rPr lang="en-US" altLang="en-US" sz="1800" b="1" dirty="0"/>
              <a:t>Substantive Rule §25.186. Goal for Average Total Residential Load Reduction</a:t>
            </a:r>
          </a:p>
          <a:p>
            <a:pPr lvl="2">
              <a:defRPr/>
            </a:pPr>
            <a:r>
              <a:rPr lang="en-US" altLang="en-US" sz="1700" dirty="0"/>
              <a:t>Applicability – REPs, TDSPs and ERCOT.</a:t>
            </a:r>
          </a:p>
          <a:p>
            <a:pPr lvl="2">
              <a:defRPr/>
            </a:pPr>
            <a:r>
              <a:rPr lang="en-US" altLang="en-US" sz="1700" dirty="0"/>
              <a:t>Definition – smart (remote control enabled) responsive appliance or device.</a:t>
            </a:r>
          </a:p>
          <a:p>
            <a:pPr lvl="2">
              <a:defRPr/>
            </a:pPr>
            <a:r>
              <a:rPr lang="en-US" altLang="en-US" sz="1700" dirty="0"/>
              <a:t>REP Responsive Device Program</a:t>
            </a:r>
          </a:p>
          <a:p>
            <a:pPr lvl="3">
              <a:defRPr/>
            </a:pPr>
            <a:r>
              <a:rPr lang="en-US" altLang="en-US" sz="1400" dirty="0"/>
              <a:t>Residential Customers.</a:t>
            </a:r>
          </a:p>
          <a:p>
            <a:pPr lvl="3">
              <a:defRPr/>
            </a:pPr>
            <a:r>
              <a:rPr lang="en-US" altLang="en-US" sz="1400" dirty="0"/>
              <a:t>Excludes participants in ERS and TDSP Load Management, other emergency programs.</a:t>
            </a:r>
          </a:p>
          <a:p>
            <a:pPr lvl="2">
              <a:defRPr/>
            </a:pPr>
            <a:r>
              <a:rPr lang="en-US" altLang="en-US" sz="1700" dirty="0"/>
              <a:t>REP Reporting Requirement (to ERCOT)</a:t>
            </a:r>
          </a:p>
          <a:p>
            <a:pPr lvl="3">
              <a:defRPr/>
            </a:pPr>
            <a:r>
              <a:rPr lang="en-US" altLang="en-US" sz="1400" dirty="0"/>
              <a:t>45 days after each calendar quarter (May 15, Aug 14, Nov 14, Feb 14).</a:t>
            </a:r>
          </a:p>
          <a:p>
            <a:pPr lvl="3">
              <a:defRPr/>
            </a:pPr>
            <a:r>
              <a:rPr lang="en-US" altLang="en-US" sz="1400" dirty="0"/>
              <a:t>ESIIDs enrolled.</a:t>
            </a:r>
          </a:p>
          <a:p>
            <a:pPr lvl="3">
              <a:defRPr/>
            </a:pPr>
            <a:r>
              <a:rPr lang="en-US" altLang="en-US" sz="1400" dirty="0"/>
              <a:t>Events (ESIIDs deployed, start-time, stop-time).</a:t>
            </a:r>
          </a:p>
          <a:p>
            <a:pPr lvl="2">
              <a:defRPr/>
            </a:pPr>
            <a:r>
              <a:rPr lang="en-US" altLang="en-US" sz="1700" dirty="0"/>
              <a:t>ERCOT Reporting Requirement (to PUCT)</a:t>
            </a:r>
          </a:p>
          <a:p>
            <a:pPr lvl="3">
              <a:defRPr/>
            </a:pPr>
            <a:r>
              <a:rPr lang="en-US" altLang="en-US" sz="1400" dirty="0"/>
              <a:t>Mar 31 for prior calendar year.</a:t>
            </a:r>
          </a:p>
          <a:p>
            <a:pPr lvl="3">
              <a:defRPr/>
            </a:pPr>
            <a:r>
              <a:rPr lang="en-US" altLang="en-US" sz="1400" dirty="0"/>
              <a:t>For each event day:</a:t>
            </a:r>
          </a:p>
          <a:p>
            <a:pPr lvl="4">
              <a:defRPr/>
            </a:pPr>
            <a:r>
              <a:rPr lang="en-US" altLang="en-US" sz="1400" dirty="0"/>
              <a:t>Aggregated load reduction of all participants </a:t>
            </a:r>
          </a:p>
          <a:p>
            <a:pPr lvl="4">
              <a:defRPr/>
            </a:pPr>
            <a:r>
              <a:rPr lang="en-US" altLang="en-US" sz="1400" dirty="0"/>
              <a:t> Aggregated load reduction of all deployed participants </a:t>
            </a:r>
          </a:p>
          <a:p>
            <a:pPr lvl="4">
              <a:defRPr/>
            </a:pPr>
            <a:r>
              <a:rPr lang="en-US" altLang="en-US" sz="1400" dirty="0"/>
              <a:t>Aggregated load of all deployed participants</a:t>
            </a:r>
          </a:p>
          <a:p>
            <a:pPr lvl="4">
              <a:defRPr/>
            </a:pPr>
            <a:r>
              <a:rPr lang="en-US" altLang="en-US" sz="1400" dirty="0"/>
              <a:t>Number of customers deployed</a:t>
            </a:r>
          </a:p>
          <a:p>
            <a:pPr lvl="4">
              <a:defRPr/>
            </a:pPr>
            <a:endParaRPr lang="en-US" altLang="en-US" sz="1400" dirty="0"/>
          </a:p>
          <a:p>
            <a:pPr lvl="3">
              <a:defRPr/>
            </a:pPr>
            <a:endParaRPr lang="en-US" altLang="en-US" sz="1400" dirty="0"/>
          </a:p>
          <a:p>
            <a:pPr lvl="2">
              <a:defRPr/>
            </a:pPr>
            <a:endParaRPr lang="en-US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 Reporting to ERCOT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86400"/>
          </a:xfrm>
        </p:spPr>
        <p:txBody>
          <a:bodyPr/>
          <a:lstStyle/>
          <a:p>
            <a:pPr lvl="1">
              <a:defRPr/>
            </a:pPr>
            <a:r>
              <a:rPr lang="en-US" altLang="en-US" sz="1800" b="1" dirty="0"/>
              <a:t>Submission process</a:t>
            </a:r>
          </a:p>
          <a:p>
            <a:pPr lvl="2">
              <a:defRPr/>
            </a:pPr>
            <a:r>
              <a:rPr lang="en-US" altLang="en-US" sz="1600" dirty="0"/>
              <a:t>Initially will use Secure File Share (currently in use for Annual DR Survey)</a:t>
            </a:r>
          </a:p>
          <a:p>
            <a:pPr lvl="3">
              <a:defRPr/>
            </a:pPr>
            <a:r>
              <a:rPr lang="en-US" altLang="en-US" sz="1400" dirty="0"/>
              <a:t>REP will need to notify ERCOT so we can set up a file share for them.</a:t>
            </a:r>
          </a:p>
          <a:p>
            <a:pPr lvl="3">
              <a:defRPr/>
            </a:pPr>
            <a:r>
              <a:rPr lang="en-US" altLang="en-US" sz="1400" dirty="0"/>
              <a:t>REP will need to advise ERCOT of personnel changes </a:t>
            </a:r>
          </a:p>
          <a:p>
            <a:pPr lvl="2">
              <a:defRPr/>
            </a:pPr>
            <a:r>
              <a:rPr lang="en-US" altLang="en-US" sz="1600" dirty="0"/>
              <a:t>May be changed in the future (NAESB, other).</a:t>
            </a:r>
          </a:p>
          <a:p>
            <a:pPr lvl="2">
              <a:defRPr/>
            </a:pPr>
            <a:r>
              <a:rPr lang="en-US" altLang="en-US" sz="1600" dirty="0"/>
              <a:t>File Type: Excel/.csv/.txt/other</a:t>
            </a:r>
          </a:p>
          <a:p>
            <a:pPr lvl="2">
              <a:defRPr/>
            </a:pPr>
            <a:r>
              <a:rPr lang="en-US" altLang="en-US" sz="1600" dirty="0"/>
              <a:t>Enrollment form:</a:t>
            </a:r>
          </a:p>
          <a:p>
            <a:pPr marL="914400" lvl="2" indent="0">
              <a:buNone/>
              <a:defRPr/>
            </a:pPr>
            <a:endParaRPr lang="en-US" altLang="en-US" sz="1800" dirty="0"/>
          </a:p>
          <a:p>
            <a:pPr lvl="1">
              <a:defRPr/>
            </a:pPr>
            <a:endParaRPr lang="en-US" altLang="en-US" sz="1800" b="1" dirty="0"/>
          </a:p>
          <a:p>
            <a:pPr lvl="2">
              <a:defRPr/>
            </a:pPr>
            <a:endParaRPr lang="en-US" altLang="en-US" sz="600" b="1" dirty="0"/>
          </a:p>
          <a:p>
            <a:pPr lvl="1">
              <a:defRPr/>
            </a:pPr>
            <a:endParaRPr lang="en-US" alt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F2E852-C879-35D2-31B9-1E90F0BCD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971800"/>
            <a:ext cx="7162800" cy="32004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54610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 Reporting to ERCOT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86400"/>
          </a:xfrm>
        </p:spPr>
        <p:txBody>
          <a:bodyPr/>
          <a:lstStyle/>
          <a:p>
            <a:pPr lvl="1">
              <a:defRPr/>
            </a:pPr>
            <a:r>
              <a:rPr lang="en-US" altLang="en-US" sz="1800" b="1" dirty="0"/>
              <a:t>Submission process (continued)</a:t>
            </a:r>
          </a:p>
          <a:p>
            <a:pPr lvl="2">
              <a:defRPr/>
            </a:pPr>
            <a:r>
              <a:rPr lang="en-US" altLang="en-US" sz="1800" dirty="0"/>
              <a:t>Event form form:</a:t>
            </a:r>
          </a:p>
          <a:p>
            <a:pPr marL="914400" lvl="2" indent="0">
              <a:buNone/>
              <a:defRPr/>
            </a:pPr>
            <a:endParaRPr lang="en-US" altLang="en-US" sz="1800" dirty="0"/>
          </a:p>
          <a:p>
            <a:pPr lvl="1">
              <a:defRPr/>
            </a:pPr>
            <a:endParaRPr lang="en-US" altLang="en-US" sz="1800" b="1" dirty="0"/>
          </a:p>
          <a:p>
            <a:pPr lvl="2">
              <a:defRPr/>
            </a:pPr>
            <a:endParaRPr lang="en-US" altLang="en-US" sz="600" b="1" dirty="0"/>
          </a:p>
          <a:p>
            <a:pPr lvl="1">
              <a:defRPr/>
            </a:pPr>
            <a:endParaRPr lang="en-US" alt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F4472E-2624-671C-C1ED-09519D2439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828799"/>
            <a:ext cx="7162800" cy="431478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77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Submitted NPRRs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86400"/>
          </a:xfrm>
        </p:spPr>
        <p:txBody>
          <a:bodyPr/>
          <a:lstStyle/>
          <a:p>
            <a:pPr lvl="1">
              <a:defRPr/>
            </a:pPr>
            <a:r>
              <a:rPr lang="en-US" altLang="en-US" sz="2000" dirty="0"/>
              <a:t>ERCOT is expecting to submit an NPRR to move OBD language for the Annual DR Survey into the Protocols.</a:t>
            </a:r>
          </a:p>
          <a:p>
            <a:pPr marL="457200" lvl="1" indent="0">
              <a:buNone/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000" dirty="0"/>
              <a:t>ERCOT will submit an NPRR to eliminate duplication in submission requirements</a:t>
            </a:r>
          </a:p>
          <a:p>
            <a:pPr lvl="2">
              <a:defRPr/>
            </a:pPr>
            <a:r>
              <a:rPr lang="en-US" altLang="en-US" sz="1800" dirty="0"/>
              <a:t>ESIIDs submitted under 25.186 do not need to be submitted for ‘OLC’ in the Annual Demand Response Survey</a:t>
            </a:r>
          </a:p>
          <a:p>
            <a:pPr lvl="2">
              <a:defRPr/>
            </a:pPr>
            <a:r>
              <a:rPr lang="en-US" altLang="en-US" sz="1800" dirty="0"/>
              <a:t>Events submitted under 25.186 do not need to be submitted for ‘OLC’ in the Annual Demand Response Survey.</a:t>
            </a:r>
          </a:p>
          <a:p>
            <a:pPr lvl="2">
              <a:defRPr/>
            </a:pPr>
            <a:endParaRPr lang="en-US" altLang="en-US" sz="1400" b="1" dirty="0"/>
          </a:p>
          <a:p>
            <a:pPr lvl="1">
              <a:defRPr/>
            </a:pPr>
            <a:r>
              <a:rPr lang="en-US" altLang="en-US" sz="2000" dirty="0"/>
              <a:t>ERCOT will submit an NPRR to change Annual DR Survey Report posting date to allow analysis time for data submitted under 25.186 (Nov 14).</a:t>
            </a:r>
          </a:p>
          <a:p>
            <a:pPr lvl="1"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93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21510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hlinkClick r:id="rId3"/>
              </a:rPr>
              <a:t>craish@ercot.com</a:t>
            </a:r>
            <a:r>
              <a:rPr lang="en-US" altLang="en-US" sz="1800" b="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39564</TotalTime>
  <Words>361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Rule Language</vt:lpstr>
      <vt:lpstr>REP Reporting to ERCOT</vt:lpstr>
      <vt:lpstr>REP Reporting to ERCOT</vt:lpstr>
      <vt:lpstr>ERCOT Submitted NPRRs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573</cp:revision>
  <cp:lastPrinted>2020-02-20T00:38:16Z</cp:lastPrinted>
  <dcterms:created xsi:type="dcterms:W3CDTF">2016-01-21T15:20:31Z</dcterms:created>
  <dcterms:modified xsi:type="dcterms:W3CDTF">2025-02-10T20:39:44Z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2025-01-25T15:19:34Z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f8058535-c5e6-4cae-b574-6f5943a7fe82</vt:lpwstr>
  </property>
  <property fmtid="{D5CDD505-2E9C-101B-9397-08002B2CF9AE}" pid="9" name="MSIP_Label_7084cbda-52b8-46fb-a7b7-cb5bd465ed85_ContentBits">
    <vt:lpwstr>0</vt:lpwstr>
  </property>
</Properties>
</file>