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8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100" d="100"/>
          <a:sy n="100" d="100"/>
        </p:scale>
        <p:origin x="219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Sheet1!$A$17:$A$28</c:f>
              <c:strCache>
                <c:ptCount val="12"/>
                <c:pt idx="0">
                  <c:v>2024/02</c:v>
                </c:pt>
                <c:pt idx="1">
                  <c:v>2024/03</c:v>
                </c:pt>
                <c:pt idx="2">
                  <c:v>2024/04</c:v>
                </c:pt>
                <c:pt idx="3">
                  <c:v>2024/05</c:v>
                </c:pt>
                <c:pt idx="4">
                  <c:v>2024/06</c:v>
                </c:pt>
                <c:pt idx="5">
                  <c:v>2024/07</c:v>
                </c:pt>
                <c:pt idx="6">
                  <c:v>2024/08</c:v>
                </c:pt>
                <c:pt idx="7">
                  <c:v>2024/09</c:v>
                </c:pt>
                <c:pt idx="8">
                  <c:v>2024/10</c:v>
                </c:pt>
                <c:pt idx="9">
                  <c:v>2024/11</c:v>
                </c:pt>
                <c:pt idx="10">
                  <c:v>2024/12</c:v>
                </c:pt>
                <c:pt idx="11">
                  <c:v>2025/01</c:v>
                </c:pt>
              </c:strCache>
            </c:strRef>
          </c:cat>
          <c:val>
            <c:numRef>
              <c:f>Sheet1!$B$17:$B$28</c:f>
              <c:numCache>
                <c:formatCode>General</c:formatCode>
                <c:ptCount val="12"/>
                <c:pt idx="0">
                  <c:v>0.4</c:v>
                </c:pt>
                <c:pt idx="1">
                  <c:v>0.32</c:v>
                </c:pt>
                <c:pt idx="2">
                  <c:v>0.24</c:v>
                </c:pt>
                <c:pt idx="3">
                  <c:v>0.24</c:v>
                </c:pt>
                <c:pt idx="4">
                  <c:v>0.26</c:v>
                </c:pt>
                <c:pt idx="5">
                  <c:v>0.22</c:v>
                </c:pt>
                <c:pt idx="6">
                  <c:v>0.22</c:v>
                </c:pt>
                <c:pt idx="7">
                  <c:v>0.31</c:v>
                </c:pt>
                <c:pt idx="8">
                  <c:v>0.28999999999999998</c:v>
                </c:pt>
                <c:pt idx="9">
                  <c:v>0.27</c:v>
                </c:pt>
                <c:pt idx="10">
                  <c:v>0.21</c:v>
                </c:pt>
                <c:pt idx="11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Sheet1!$A$17:$A$28</c:f>
              <c:strCache>
                <c:ptCount val="12"/>
                <c:pt idx="0">
                  <c:v>2024/02</c:v>
                </c:pt>
                <c:pt idx="1">
                  <c:v>2024/03</c:v>
                </c:pt>
                <c:pt idx="2">
                  <c:v>2024/04</c:v>
                </c:pt>
                <c:pt idx="3">
                  <c:v>2024/05</c:v>
                </c:pt>
                <c:pt idx="4">
                  <c:v>2024/06</c:v>
                </c:pt>
                <c:pt idx="5">
                  <c:v>2024/07</c:v>
                </c:pt>
                <c:pt idx="6">
                  <c:v>2024/08</c:v>
                </c:pt>
                <c:pt idx="7">
                  <c:v>2024/09</c:v>
                </c:pt>
                <c:pt idx="8">
                  <c:v>2024/10</c:v>
                </c:pt>
                <c:pt idx="9">
                  <c:v>2024/11</c:v>
                </c:pt>
                <c:pt idx="10">
                  <c:v>2024/12</c:v>
                </c:pt>
                <c:pt idx="11">
                  <c:v>2025/01</c:v>
                </c:pt>
              </c:strCache>
            </c:strRef>
          </c:cat>
          <c:val>
            <c:numRef>
              <c:f>Sheet1!$C$17:$C$28</c:f>
              <c:numCache>
                <c:formatCode>General</c:formatCode>
                <c:ptCount val="12"/>
                <c:pt idx="0">
                  <c:v>1.94</c:v>
                </c:pt>
                <c:pt idx="1">
                  <c:v>1.77</c:v>
                </c:pt>
                <c:pt idx="2">
                  <c:v>0.56999999999999995</c:v>
                </c:pt>
                <c:pt idx="3">
                  <c:v>0.66</c:v>
                </c:pt>
                <c:pt idx="4">
                  <c:v>0.69</c:v>
                </c:pt>
                <c:pt idx="5">
                  <c:v>0.99</c:v>
                </c:pt>
                <c:pt idx="6">
                  <c:v>1.1000000000000001</c:v>
                </c:pt>
                <c:pt idx="7">
                  <c:v>1.33</c:v>
                </c:pt>
                <c:pt idx="8">
                  <c:v>0.97</c:v>
                </c:pt>
                <c:pt idx="9">
                  <c:v>0.92</c:v>
                </c:pt>
                <c:pt idx="10">
                  <c:v>1.05</c:v>
                </c:pt>
                <c:pt idx="11">
                  <c:v>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Sheet1!$A$17:$A$28</c:f>
              <c:strCache>
                <c:ptCount val="12"/>
                <c:pt idx="0">
                  <c:v>2024/02</c:v>
                </c:pt>
                <c:pt idx="1">
                  <c:v>2024/03</c:v>
                </c:pt>
                <c:pt idx="2">
                  <c:v>2024/04</c:v>
                </c:pt>
                <c:pt idx="3">
                  <c:v>2024/05</c:v>
                </c:pt>
                <c:pt idx="4">
                  <c:v>2024/06</c:v>
                </c:pt>
                <c:pt idx="5">
                  <c:v>2024/07</c:v>
                </c:pt>
                <c:pt idx="6">
                  <c:v>2024/08</c:v>
                </c:pt>
                <c:pt idx="7">
                  <c:v>2024/09</c:v>
                </c:pt>
                <c:pt idx="8">
                  <c:v>2024/10</c:v>
                </c:pt>
                <c:pt idx="9">
                  <c:v>2024/11</c:v>
                </c:pt>
                <c:pt idx="10">
                  <c:v>2024/12</c:v>
                </c:pt>
                <c:pt idx="11">
                  <c:v>2025/01</c:v>
                </c:pt>
              </c:strCache>
            </c:strRef>
          </c:cat>
          <c:val>
            <c:numRef>
              <c:f>Sheet1!$D$17:$D$28</c:f>
              <c:numCache>
                <c:formatCode>General</c:formatCode>
                <c:ptCount val="12"/>
                <c:pt idx="0">
                  <c:v>0.6</c:v>
                </c:pt>
                <c:pt idx="1">
                  <c:v>0.53</c:v>
                </c:pt>
                <c:pt idx="2">
                  <c:v>0.35</c:v>
                </c:pt>
                <c:pt idx="3">
                  <c:v>0.35</c:v>
                </c:pt>
                <c:pt idx="4">
                  <c:v>0.63</c:v>
                </c:pt>
                <c:pt idx="5">
                  <c:v>0.34</c:v>
                </c:pt>
                <c:pt idx="6">
                  <c:v>0.33</c:v>
                </c:pt>
                <c:pt idx="7">
                  <c:v>0.41</c:v>
                </c:pt>
                <c:pt idx="8">
                  <c:v>0.41</c:v>
                </c:pt>
                <c:pt idx="9">
                  <c:v>0.4</c:v>
                </c:pt>
                <c:pt idx="10">
                  <c:v>0.38</c:v>
                </c:pt>
                <c:pt idx="11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Sheet1!$A$17:$A$28</c:f>
              <c:strCache>
                <c:ptCount val="12"/>
                <c:pt idx="0">
                  <c:v>2024/02</c:v>
                </c:pt>
                <c:pt idx="1">
                  <c:v>2024/03</c:v>
                </c:pt>
                <c:pt idx="2">
                  <c:v>2024/04</c:v>
                </c:pt>
                <c:pt idx="3">
                  <c:v>2024/05</c:v>
                </c:pt>
                <c:pt idx="4">
                  <c:v>2024/06</c:v>
                </c:pt>
                <c:pt idx="5">
                  <c:v>2024/07</c:v>
                </c:pt>
                <c:pt idx="6">
                  <c:v>2024/08</c:v>
                </c:pt>
                <c:pt idx="7">
                  <c:v>2024/09</c:v>
                </c:pt>
                <c:pt idx="8">
                  <c:v>2024/10</c:v>
                </c:pt>
                <c:pt idx="9">
                  <c:v>2024/11</c:v>
                </c:pt>
                <c:pt idx="10">
                  <c:v>2024/12</c:v>
                </c:pt>
                <c:pt idx="11">
                  <c:v>2025/01</c:v>
                </c:pt>
              </c:strCache>
            </c:strRef>
          </c:cat>
          <c:val>
            <c:numRef>
              <c:f>Sheet1!$B$17:$B$28</c:f>
              <c:numCache>
                <c:formatCode>General</c:formatCode>
                <c:ptCount val="12"/>
                <c:pt idx="0">
                  <c:v>141536</c:v>
                </c:pt>
                <c:pt idx="1">
                  <c:v>132566</c:v>
                </c:pt>
                <c:pt idx="2">
                  <c:v>127185</c:v>
                </c:pt>
                <c:pt idx="3">
                  <c:v>133972</c:v>
                </c:pt>
                <c:pt idx="4">
                  <c:v>146063</c:v>
                </c:pt>
                <c:pt idx="5">
                  <c:v>190614</c:v>
                </c:pt>
                <c:pt idx="6">
                  <c:v>215922</c:v>
                </c:pt>
                <c:pt idx="7">
                  <c:v>181856</c:v>
                </c:pt>
                <c:pt idx="8">
                  <c:v>296322</c:v>
                </c:pt>
                <c:pt idx="9">
                  <c:v>119115</c:v>
                </c:pt>
                <c:pt idx="10">
                  <c:v>110959</c:v>
                </c:pt>
                <c:pt idx="11">
                  <c:v>118843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Sheet1!$A$17:$A$28</c:f>
              <c:strCache>
                <c:ptCount val="12"/>
                <c:pt idx="0">
                  <c:v>2024/02</c:v>
                </c:pt>
                <c:pt idx="1">
                  <c:v>2024/03</c:v>
                </c:pt>
                <c:pt idx="2">
                  <c:v>2024/04</c:v>
                </c:pt>
                <c:pt idx="3">
                  <c:v>2024/05</c:v>
                </c:pt>
                <c:pt idx="4">
                  <c:v>2024/06</c:v>
                </c:pt>
                <c:pt idx="5">
                  <c:v>2024/07</c:v>
                </c:pt>
                <c:pt idx="6">
                  <c:v>2024/08</c:v>
                </c:pt>
                <c:pt idx="7">
                  <c:v>2024/09</c:v>
                </c:pt>
                <c:pt idx="8">
                  <c:v>2024/10</c:v>
                </c:pt>
                <c:pt idx="9">
                  <c:v>2024/11</c:v>
                </c:pt>
                <c:pt idx="10">
                  <c:v>2024/12</c:v>
                </c:pt>
                <c:pt idx="11">
                  <c:v>2025/01</c:v>
                </c:pt>
              </c:strCache>
            </c:strRef>
          </c:cat>
          <c:val>
            <c:numRef>
              <c:f>Sheet1!$C$17:$C$28</c:f>
              <c:numCache>
                <c:formatCode>General</c:formatCode>
                <c:ptCount val="12"/>
                <c:pt idx="0">
                  <c:v>65083</c:v>
                </c:pt>
                <c:pt idx="1">
                  <c:v>71377</c:v>
                </c:pt>
                <c:pt idx="2">
                  <c:v>68536</c:v>
                </c:pt>
                <c:pt idx="3">
                  <c:v>69410</c:v>
                </c:pt>
                <c:pt idx="4">
                  <c:v>67206</c:v>
                </c:pt>
                <c:pt idx="5">
                  <c:v>70787</c:v>
                </c:pt>
                <c:pt idx="6">
                  <c:v>72105</c:v>
                </c:pt>
                <c:pt idx="7">
                  <c:v>63958</c:v>
                </c:pt>
                <c:pt idx="8">
                  <c:v>75309</c:v>
                </c:pt>
                <c:pt idx="9">
                  <c:v>66984</c:v>
                </c:pt>
                <c:pt idx="10">
                  <c:v>73053</c:v>
                </c:pt>
                <c:pt idx="11">
                  <c:v>72775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Sheet1!$A$17:$A$28</c:f>
              <c:strCache>
                <c:ptCount val="12"/>
                <c:pt idx="0">
                  <c:v>2024/02</c:v>
                </c:pt>
                <c:pt idx="1">
                  <c:v>2024/03</c:v>
                </c:pt>
                <c:pt idx="2">
                  <c:v>2024/04</c:v>
                </c:pt>
                <c:pt idx="3">
                  <c:v>2024/05</c:v>
                </c:pt>
                <c:pt idx="4">
                  <c:v>2024/06</c:v>
                </c:pt>
                <c:pt idx="5">
                  <c:v>2024/07</c:v>
                </c:pt>
                <c:pt idx="6">
                  <c:v>2024/08</c:v>
                </c:pt>
                <c:pt idx="7">
                  <c:v>2024/09</c:v>
                </c:pt>
                <c:pt idx="8">
                  <c:v>2024/10</c:v>
                </c:pt>
                <c:pt idx="9">
                  <c:v>2024/11</c:v>
                </c:pt>
                <c:pt idx="10">
                  <c:v>2024/12</c:v>
                </c:pt>
                <c:pt idx="11">
                  <c:v>2025/01</c:v>
                </c:pt>
              </c:strCache>
            </c:strRef>
          </c:cat>
          <c:val>
            <c:numRef>
              <c:f>Sheet1!$D$17:$D$28</c:f>
              <c:numCache>
                <c:formatCode>General</c:formatCode>
                <c:ptCount val="12"/>
                <c:pt idx="0">
                  <c:v>36294</c:v>
                </c:pt>
                <c:pt idx="1">
                  <c:v>24652</c:v>
                </c:pt>
                <c:pt idx="2">
                  <c:v>21233</c:v>
                </c:pt>
                <c:pt idx="3">
                  <c:v>22952</c:v>
                </c:pt>
                <c:pt idx="4">
                  <c:v>26208</c:v>
                </c:pt>
                <c:pt idx="5">
                  <c:v>38191</c:v>
                </c:pt>
                <c:pt idx="6">
                  <c:v>41440</c:v>
                </c:pt>
                <c:pt idx="7">
                  <c:v>34240</c:v>
                </c:pt>
                <c:pt idx="8">
                  <c:v>39923</c:v>
                </c:pt>
                <c:pt idx="9">
                  <c:v>18447</c:v>
                </c:pt>
                <c:pt idx="10">
                  <c:v>19430</c:v>
                </c:pt>
                <c:pt idx="11">
                  <c:v>21971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Sheet1!$A$18:$A$29</c:f>
              <c:strCache>
                <c:ptCount val="12"/>
                <c:pt idx="0">
                  <c:v>2024/02</c:v>
                </c:pt>
                <c:pt idx="1">
                  <c:v>2024/03</c:v>
                </c:pt>
                <c:pt idx="2">
                  <c:v>2024/04</c:v>
                </c:pt>
                <c:pt idx="3">
                  <c:v>2024/05</c:v>
                </c:pt>
                <c:pt idx="4">
                  <c:v>2024/06</c:v>
                </c:pt>
                <c:pt idx="5">
                  <c:v>2024/07</c:v>
                </c:pt>
                <c:pt idx="6">
                  <c:v>2024/08</c:v>
                </c:pt>
                <c:pt idx="7">
                  <c:v>2024/09</c:v>
                </c:pt>
                <c:pt idx="8">
                  <c:v>2024/10</c:v>
                </c:pt>
                <c:pt idx="9">
                  <c:v>2024/11</c:v>
                </c:pt>
                <c:pt idx="10">
                  <c:v>2024/12</c:v>
                </c:pt>
                <c:pt idx="11">
                  <c:v>2025/01</c:v>
                </c:pt>
              </c:strCache>
            </c:strRef>
          </c:cat>
          <c:val>
            <c:numRef>
              <c:f>Sheet1!$B$18:$B$29</c:f>
              <c:numCache>
                <c:formatCode>General</c:formatCode>
                <c:ptCount val="12"/>
                <c:pt idx="0">
                  <c:v>325727</c:v>
                </c:pt>
                <c:pt idx="1">
                  <c:v>391033</c:v>
                </c:pt>
                <c:pt idx="2">
                  <c:v>378310</c:v>
                </c:pt>
                <c:pt idx="3">
                  <c:v>505788</c:v>
                </c:pt>
                <c:pt idx="4">
                  <c:v>480493</c:v>
                </c:pt>
                <c:pt idx="5">
                  <c:v>524774</c:v>
                </c:pt>
                <c:pt idx="6">
                  <c:v>448774</c:v>
                </c:pt>
                <c:pt idx="7">
                  <c:v>531670</c:v>
                </c:pt>
                <c:pt idx="8">
                  <c:v>369309</c:v>
                </c:pt>
                <c:pt idx="9">
                  <c:v>324810</c:v>
                </c:pt>
                <c:pt idx="10">
                  <c:v>308225</c:v>
                </c:pt>
                <c:pt idx="11">
                  <c:v>412489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Sheet1!$A$16:$A$27</c:f>
              <c:strCache>
                <c:ptCount val="12"/>
                <c:pt idx="0">
                  <c:v>2024/02</c:v>
                </c:pt>
                <c:pt idx="1">
                  <c:v>2024/03</c:v>
                </c:pt>
                <c:pt idx="2">
                  <c:v>2024/04</c:v>
                </c:pt>
                <c:pt idx="3">
                  <c:v>2024/05</c:v>
                </c:pt>
                <c:pt idx="4">
                  <c:v>2024/06</c:v>
                </c:pt>
                <c:pt idx="5">
                  <c:v>2024/07</c:v>
                </c:pt>
                <c:pt idx="6">
                  <c:v>2024/08</c:v>
                </c:pt>
                <c:pt idx="7">
                  <c:v>2024/09</c:v>
                </c:pt>
                <c:pt idx="8">
                  <c:v>2024/10</c:v>
                </c:pt>
                <c:pt idx="9">
                  <c:v>2024/11</c:v>
                </c:pt>
                <c:pt idx="10">
                  <c:v>2024/12</c:v>
                </c:pt>
                <c:pt idx="11">
                  <c:v>2025/01</c:v>
                </c:pt>
              </c:strCache>
            </c:strRef>
          </c:cat>
          <c:val>
            <c:numRef>
              <c:f>Sheet1!$B$16:$B$27</c:f>
              <c:numCache>
                <c:formatCode>General</c:formatCode>
                <c:ptCount val="12"/>
                <c:pt idx="0">
                  <c:v>3496</c:v>
                </c:pt>
                <c:pt idx="1">
                  <c:v>3835</c:v>
                </c:pt>
                <c:pt idx="2">
                  <c:v>3821</c:v>
                </c:pt>
                <c:pt idx="3">
                  <c:v>3839</c:v>
                </c:pt>
                <c:pt idx="4">
                  <c:v>3876</c:v>
                </c:pt>
                <c:pt idx="5">
                  <c:v>3896</c:v>
                </c:pt>
                <c:pt idx="6">
                  <c:v>3950</c:v>
                </c:pt>
                <c:pt idx="7">
                  <c:v>3778</c:v>
                </c:pt>
                <c:pt idx="8">
                  <c:v>3800</c:v>
                </c:pt>
                <c:pt idx="9">
                  <c:v>3598</c:v>
                </c:pt>
                <c:pt idx="10">
                  <c:v>3481</c:v>
                </c:pt>
                <c:pt idx="11">
                  <c:v>3638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February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January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1/12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*2/10 MarkeTrak incident where some features were not working.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1/9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1/29 and 1/30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1/12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1100" i="1" dirty="0">
                <a:solidFill>
                  <a:srgbClr val="000000"/>
                </a:solidFill>
                <a:latin typeface="Arial" panose="020B0604020202020204" pitchFamily="34" charset="0"/>
              </a:rPr>
              <a:t>*Will also be reported on in February’s report.</a:t>
            </a:r>
            <a:endParaRPr lang="en-US" sz="11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604986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15708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938205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January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118843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157904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72775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21971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28648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7663374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January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3638 Posts</a:t>
            </a:r>
          </a:p>
          <a:p>
            <a:r>
              <a:rPr lang="en-US" sz="2000" dirty="0"/>
              <a:t>412489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57 Posts</a:t>
            </a:r>
          </a:p>
          <a:p>
            <a:pPr lvl="1"/>
            <a:r>
              <a:rPr lang="en-US" sz="2000" dirty="0"/>
              <a:t>19 New Subscriptions</a:t>
            </a:r>
          </a:p>
          <a:p>
            <a:pPr lvl="1"/>
            <a:r>
              <a:rPr lang="en-US" sz="2000" dirty="0"/>
              <a:t>3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2 Posts</a:t>
            </a:r>
          </a:p>
          <a:p>
            <a:pPr lvl="1"/>
            <a:r>
              <a:rPr lang="en-US" sz="2000" dirty="0"/>
              <a:t>2 New Subscriptions</a:t>
            </a:r>
          </a:p>
          <a:p>
            <a:pPr lvl="1"/>
            <a:r>
              <a:rPr lang="en-US" sz="2000" dirty="0"/>
              <a:t>5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7187588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5516226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467294"/>
              </p:ext>
            </p:extLst>
          </p:nvPr>
        </p:nvGraphicFramePr>
        <p:xfrm>
          <a:off x="324590" y="855738"/>
          <a:ext cx="8419360" cy="514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018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35144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2998198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3274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2025-12-23 12:58:57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Vrushal.Bonde@PNMRESOURCES.COM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SIGNOFF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2025-01-06 21:04:18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Penst8wx@GMAIL.COM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SIGNOFF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2025-01-07 08:09:01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juan.castillo@UBIQUITY.COM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SIGNOFF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2025-01-13 00:00:04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bsallen@MDANDERSON.ORG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AUTODEL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2025-01-13 00:00:04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Sarah.Valle@SHELL.COM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AUTODEL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2025-01-13 00:00:04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leslie.dill@SHELLENERGY.COM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AUTODEL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2025-01-13 00:00:04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tina.scott@SHELLENERGY.COM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AUTODEL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2025-01-16 00:00:03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mitchell.reel@REPSOL.COM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AUTODEL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2025-01-24 00:00:03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weather_moratoriums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Paula.oviedo@UBIQUITY.COM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AUTODEL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42261</TotalTime>
  <Words>351</Words>
  <Application>Microsoft Office PowerPoint</Application>
  <PresentationFormat>On-screen Show (4:3)</PresentationFormat>
  <Paragraphs>143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January</vt:lpstr>
      <vt:lpstr>MarkeTrak Performance</vt:lpstr>
      <vt:lpstr>MarkeTrak Volumes</vt:lpstr>
      <vt:lpstr>January ListServ Stats</vt:lpstr>
      <vt:lpstr>Weather Moratorium Removals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364</cp:revision>
  <cp:lastPrinted>2019-05-06T20:09:17Z</cp:lastPrinted>
  <dcterms:created xsi:type="dcterms:W3CDTF">2016-01-21T15:20:31Z</dcterms:created>
  <dcterms:modified xsi:type="dcterms:W3CDTF">2025-02-10T22:50:51Z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