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338" r:id="rId6"/>
    <p:sldId id="369" r:id="rId7"/>
    <p:sldId id="373" r:id="rId8"/>
    <p:sldId id="370" r:id="rId9"/>
    <p:sldId id="372" r:id="rId10"/>
    <p:sldId id="379" r:id="rId11"/>
    <p:sldId id="378" r:id="rId12"/>
    <p:sldId id="380" r:id="rId13"/>
    <p:sldId id="381" r:id="rId14"/>
    <p:sldId id="376" r:id="rId15"/>
    <p:sldId id="377" r:id="rId16"/>
    <p:sldId id="367" r:id="rId17"/>
    <p:sldId id="353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27DE27-4B96-A59E-FDD9-EF7C24BC629B}" name="Schmall, John" initials="SJ" userId="S::john.schmall@ercot.com::f98f7ff2-2efd-46b1-a0be-6e7428f04ce8" providerId="AD"/>
  <p188:author id="{61CD393B-B17F-647C-CC65-41A4EDC8BC3E}" name="Woodfin, Dan" initials="WD" userId="S::dan.woodfin@ercot.com::241f4bb4-a54f-4ff5-bea3-a7be5eec2bbc" providerId="AD"/>
  <p188:author id="{45A5BF4A-79CF-094C-5A49-8F5E49E493A8}" name="Schmall, John" initials="SJ" userId="S::John.Schmall@ercot.com::f98f7ff2-2efd-46b1-a0be-6e7428f04ce8" providerId="AD"/>
  <p188:author id="{1E6A1C6D-95E2-9F58-4E53-AFEA81F9AAB2}" name="Solis, Stephen" initials="SS" userId="S::Stephen.Solis@ercot.com::4217e5b7-af20-42de-818f-e9ca391270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BCE569-C4F9-4F25-AB9B-A2D60A0DCCF0}" v="209" dt="2025-02-06T23:48:20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 showGuides="1">
      <p:cViewPr varScale="1">
        <p:scale>
          <a:sx n="101" d="100"/>
          <a:sy n="101" d="100"/>
        </p:scale>
        <p:origin x="184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4/26/May%201,%202024%20Nodal%20Operating%20Guide.pdf" TargetMode="External"/><Relationship Id="rId2" Type="http://schemas.openxmlformats.org/officeDocument/2006/relationships/hyperlink" Target="https://www.ercot.com/services/comm/mkt_notices/M-A010825-01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029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Requirements and Deadlines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Andrew Gallo</a:t>
            </a: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ERCOT Legal Department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NOGRR245 Workshop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February 10, 2025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Review of Requirements &amp;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2FDA07-B862-DCE0-B5D7-4133F0AC3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32214"/>
              </p:ext>
            </p:extLst>
          </p:nvPr>
        </p:nvGraphicFramePr>
        <p:xfrm>
          <a:off x="533400" y="929640"/>
          <a:ext cx="7734300" cy="5196840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4200789447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77923848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Deadline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3387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Resources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Until maximized FRT/VRT capability, comply with all ride-through requirements in effect 5/1/24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Until maximization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[§2.11(2)]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26928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RE learns of new available software, firmware, settings, or parameterization modification for Resource w/ exemption, it must: (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submit plan to implement modifications w/n 90 days and (ii) if ERCOT approves plan, implement it w/n 180 days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On-going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[§2.12.1(7)]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362742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Resources must inform ERCOT of date they fully maximized FRT/VRT capability to equipment limits to meet/exceed (as applicable):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§2.6.2.1(1)-(5)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2800-2022 §§5, 7 and 9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§2.9.1.1(1)-(7)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§2.9.1.2(1)(-(7)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Upon maximization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[§2.6.2.1(6); §2.9.1(8);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§2.11(3)]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511654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that believes it: (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already maximized FRT/VRT capabilities to meet/exceed applicable requirements, or (ii) will maximize FRT/VRT capabilities to meet/exceed requirements before 12/31/25, must submit accurate models reflecting field settings consistent w/ requirements for model updates in Protocols and Other Binding Documents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 informing ERCOT of maximization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 2.11(1)]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985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866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A3365-A845-4DF5-ED0B-DCA6670A8422}"/>
              </a:ext>
            </a:extLst>
          </p:cNvPr>
          <p:cNvSpPr txBox="1"/>
          <p:nvPr/>
        </p:nvSpPr>
        <p:spPr>
          <a:xfrm>
            <a:off x="457200" y="1349038"/>
            <a:ext cx="8153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Resources must 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maximize – to the fullest extent possible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 FRT and VRT capability and 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merely meet 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minimum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ride-through requirements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AResource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that cannot meet applicable FRT/VRT requirements 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even after maximizing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must – 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4/1/25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submit: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extension request and/or 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exemption request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IFRTCR or IVRTCR(as applicable)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Description of need for extension/exemption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omply w/ ride-through requirements in effect on 5/1/24 until ride-through capability maximized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42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2194C8-4D34-3B28-23A7-FCFC203CDEA7}"/>
              </a:ext>
            </a:extLst>
          </p:cNvPr>
          <p:cNvSpPr txBox="1"/>
          <p:nvPr/>
        </p:nvSpPr>
        <p:spPr>
          <a:xfrm>
            <a:off x="304800" y="1224930"/>
            <a:ext cx="8382000" cy="3347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b="0" i="0" u="none" strike="noStrike" baseline="0" dirty="0">
                <a:latin typeface="Aptos" panose="020B0004020202020204" pitchFamily="34" charset="0"/>
              </a:rPr>
              <a:t>ERCOT 1/8/25 Market Notice</a:t>
            </a:r>
          </a:p>
          <a:p>
            <a:pPr marL="285750" lvl="2"/>
            <a:r>
              <a:rPr lang="en-US" dirty="0">
                <a:latin typeface="Aptos" panose="020B0004020202020204" pitchFamily="34" charset="0"/>
                <a:hlinkClick r:id="rId2"/>
              </a:rPr>
              <a:t>M-A010825-01 Implementation of Requirements in Nodal Operating Guide Revision Request (NOGRR) 245, Inverter-Based Resource (IBR) Ride-Through Requirements</a:t>
            </a:r>
            <a:endParaRPr lang="en-US" b="0" i="0" u="none" strike="noStrike" baseline="0" dirty="0">
              <a:latin typeface="Aptos" panose="020B00040202020202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latin typeface="Aptos" panose="020B0004020202020204" pitchFamily="34" charset="0"/>
            </a:endParaRPr>
          </a:p>
          <a:p>
            <a:pPr marL="0" lvl="1">
              <a:lnSpc>
                <a:spcPct val="125000"/>
              </a:lnSpc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NOG requirements in effect on 5/1/14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lvl="1">
              <a:lnSpc>
                <a:spcPct val="125000"/>
              </a:lnSpc>
            </a:pPr>
            <a:r>
              <a:rPr lang="en-US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https://www.ercot.com/files/docs/2024/04/26/May%201,%202024%20Nodal%20Operating%20Guide.pdf</a:t>
            </a: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1"/>
            <a:endParaRPr lang="en-US" dirty="0">
              <a:latin typeface="Aptos" panose="020B0004020202020204" pitchFamily="34" charset="0"/>
            </a:endParaRPr>
          </a:p>
          <a:p>
            <a:pPr marL="0" lvl="1"/>
            <a:r>
              <a:rPr lang="en-US" b="0" i="0" u="none" strike="noStrike" baseline="0" dirty="0">
                <a:latin typeface="Aptos" panose="020B0004020202020204" pitchFamily="34" charset="0"/>
              </a:rPr>
              <a:t>Public Utility Commission working on a rulemaking on the process of requesting exemptions (</a:t>
            </a:r>
            <a:r>
              <a:rPr lang="en-US" dirty="0">
                <a:latin typeface="Aptos" panose="020B0004020202020204" pitchFamily="34" charset="0"/>
              </a:rPr>
              <a:t>Project #57374)</a:t>
            </a:r>
          </a:p>
        </p:txBody>
      </p:sp>
    </p:spTree>
    <p:extLst>
      <p:ext uri="{BB962C8B-B14F-4D97-AF65-F5344CB8AC3E}">
        <p14:creationId xmlns:p14="http://schemas.microsoft.com/office/powerpoint/2010/main" val="3853070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BCA165-8537-4668-8F20-0591F421F9EB}"/>
              </a:ext>
            </a:extLst>
          </p:cNvPr>
          <p:cNvGrpSpPr/>
          <p:nvPr/>
        </p:nvGrpSpPr>
        <p:grpSpPr>
          <a:xfrm>
            <a:off x="2263903" y="762000"/>
            <a:ext cx="4616194" cy="5315711"/>
            <a:chOff x="2263139" y="1542288"/>
            <a:chExt cx="4616194" cy="5315711"/>
          </a:xfrm>
        </p:grpSpPr>
        <p:pic>
          <p:nvPicPr>
            <p:cNvPr id="11" name="object 3">
              <a:extLst>
                <a:ext uri="{FF2B5EF4-FFF2-40B4-BE49-F238E27FC236}">
                  <a16:creationId xmlns:a16="http://schemas.microsoft.com/office/drawing/2014/main" id="{033B2242-14C8-4F81-B11B-295F51D20D1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3139" y="1542288"/>
              <a:ext cx="4616194" cy="5315711"/>
            </a:xfrm>
            <a:prstGeom prst="rect">
              <a:avLst/>
            </a:prstGeom>
          </p:spPr>
        </p:pic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1B63AB97-F12B-4540-9336-D6861CA8DF97}"/>
                </a:ext>
              </a:extLst>
            </p:cNvPr>
            <p:cNvSpPr txBox="1"/>
            <p:nvPr/>
          </p:nvSpPr>
          <p:spPr>
            <a:xfrm>
              <a:off x="3851846" y="2248916"/>
              <a:ext cx="1438275" cy="30740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0000" spc="-5" dirty="0">
                  <a:solidFill>
                    <a:srgbClr val="00AEC7"/>
                  </a:solidFill>
                  <a:latin typeface="Arial"/>
                  <a:cs typeface="Arial"/>
                </a:rPr>
                <a:t>?</a:t>
              </a:r>
              <a:endParaRPr sz="20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196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Essentials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A7CB8-7CD8-66BF-7028-53732121790A}"/>
              </a:ext>
            </a:extLst>
          </p:cNvPr>
          <p:cNvSpPr txBox="1"/>
          <p:nvPr/>
        </p:nvSpPr>
        <p:spPr>
          <a:xfrm>
            <a:off x="304800" y="1550478"/>
            <a:ext cx="8382000" cy="4568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</a:rPr>
              <a:t>On 8/20/24, BOD approved</a:t>
            </a:r>
          </a:p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</a:rPr>
              <a:t>On 9/26/24, Commission approved NOGRR245 effective 10/1/24</a:t>
            </a:r>
          </a:p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baseline="0" dirty="0">
                <a:latin typeface="Arial" panose="020B0604020202020204" pitchFamily="34" charset="0"/>
              </a:rPr>
              <a:t>Based on representations by Market Participants during NOGRR245 drafting, it was understood Resource Entities would </a:t>
            </a:r>
            <a:r>
              <a:rPr lang="en-US" b="0" i="1" u="none" strike="noStrike" baseline="0" dirty="0">
                <a:latin typeface="Arial" panose="020B0604020202020204" pitchFamily="34" charset="0"/>
              </a:rPr>
              <a:t>maximize FRT and VRT capabilities to fullest extent equipment allows</a:t>
            </a:r>
          </a:p>
          <a:p>
            <a:pPr marL="7429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baseline="0" dirty="0">
                <a:latin typeface="Arial" panose="020B0604020202020204" pitchFamily="34" charset="0"/>
              </a:rPr>
              <a:t>Resources </a:t>
            </a:r>
            <a:r>
              <a:rPr lang="en-US" b="1" i="1" u="none" strike="noStrike" baseline="0" dirty="0">
                <a:latin typeface="Arial" panose="020B0604020202020204" pitchFamily="34" charset="0"/>
              </a:rPr>
              <a:t>not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to merely meet </a:t>
            </a:r>
            <a:r>
              <a:rPr lang="en-US" b="0" i="1" u="none" strike="noStrike" baseline="0" dirty="0">
                <a:latin typeface="Arial" panose="020B0604020202020204" pitchFamily="34" charset="0"/>
              </a:rPr>
              <a:t>minimum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ride-through requirements</a:t>
            </a:r>
          </a:p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</a:rPr>
              <a:t>Thus, revised NOG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require </a:t>
            </a:r>
            <a:r>
              <a:rPr lang="en-US" b="1" i="1" u="none" strike="noStrike" baseline="0" dirty="0">
                <a:latin typeface="Arial" panose="020B0604020202020204" pitchFamily="34" charset="0"/>
              </a:rPr>
              <a:t>all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 IBRs, Type 1 WGRs and Type 2 WGRs to </a:t>
            </a:r>
            <a:r>
              <a:rPr lang="en-US" b="0" i="1" u="none" strike="noStrike" baseline="0" dirty="0">
                <a:latin typeface="Arial" panose="020B0604020202020204" pitchFamily="34" charset="0"/>
              </a:rPr>
              <a:t>maximize – to the fullest extent possible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– FRT and VRT capability</a:t>
            </a:r>
          </a:p>
          <a:p>
            <a:pPr marL="7429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“Maximize” means software, settings, firmware, and parameterization changes (including memory upgrades) to maximize ride-through capabilities</a:t>
            </a:r>
          </a:p>
          <a:p>
            <a:pPr marL="7429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cs typeface="Times New Roman" panose="02020603050405020304" pitchFamily="18" charset="0"/>
              </a:rPr>
              <a:t>Most of discussion addresses requirements </a:t>
            </a:r>
            <a:r>
              <a:rPr lang="en-US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assuming</a:t>
            </a:r>
            <a:r>
              <a:rPr lang="en-US" kern="100" dirty="0">
                <a:latin typeface="Aptos" panose="020B0004020202020204" pitchFamily="34" charset="0"/>
                <a:cs typeface="Times New Roman" panose="02020603050405020304" pitchFamily="18" charset="0"/>
              </a:rPr>
              <a:t> protection systems, controls and other plant equipment are </a:t>
            </a:r>
            <a:r>
              <a:rPr lang="en-US" i="1" kern="100" dirty="0">
                <a:latin typeface="Aptos" panose="020B0004020202020204" pitchFamily="34" charset="0"/>
                <a:cs typeface="Times New Roman" panose="02020603050405020304" pitchFamily="18" charset="0"/>
              </a:rPr>
              <a:t>maximized</a:t>
            </a:r>
            <a:r>
              <a:rPr lang="en-US" kern="100" dirty="0">
                <a:latin typeface="Aptos" panose="020B0004020202020204" pitchFamily="34" charset="0"/>
                <a:cs typeface="Times New Roman" panose="02020603050405020304" pitchFamily="18" charset="0"/>
              </a:rPr>
              <a:t> to fullest extent possible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E59775-ACD8-1CBA-5055-143061D2D830}"/>
              </a:ext>
            </a:extLst>
          </p:cNvPr>
          <p:cNvSpPr txBox="1"/>
          <p:nvPr/>
        </p:nvSpPr>
        <p:spPr>
          <a:xfrm>
            <a:off x="533400" y="838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Disclaimer</a:t>
            </a:r>
            <a:r>
              <a:rPr lang="en-US" dirty="0">
                <a:solidFill>
                  <a:srgbClr val="FF0000"/>
                </a:solidFill>
              </a:rPr>
              <a:t>: These slides attempt to summarize requirements/dates but actual language of NOG takes precedence over the slides</a:t>
            </a:r>
          </a:p>
        </p:txBody>
      </p:sp>
    </p:spTree>
    <p:extLst>
      <p:ext uri="{BB962C8B-B14F-4D97-AF65-F5344CB8AC3E}">
        <p14:creationId xmlns:p14="http://schemas.microsoft.com/office/powerpoint/2010/main" val="42934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Essentials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A7CB8-7CD8-66BF-7028-53732121790A}"/>
              </a:ext>
            </a:extLst>
          </p:cNvPr>
          <p:cNvSpPr txBox="1"/>
          <p:nvPr/>
        </p:nvSpPr>
        <p:spPr>
          <a:xfrm>
            <a:off x="304800" y="954130"/>
            <a:ext cx="8382000" cy="4607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25000"/>
              </a:lnSpc>
            </a:pPr>
            <a:r>
              <a:rPr lang="en-US" b="1" u="sng" dirty="0">
                <a:latin typeface="Arial" panose="020B0604020202020204" pitchFamily="34" charset="0"/>
              </a:rPr>
              <a:t>Frequency Ride-Through (FRT)</a:t>
            </a:r>
            <a:endParaRPr lang="en-US" b="1" i="0" u="sng" strike="noStrike" baseline="0" dirty="0">
              <a:latin typeface="Arial" panose="020B0604020202020204" pitchFamily="34" charset="0"/>
            </a:endParaRP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Resources must ensure FRT capability is set to </a:t>
            </a: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maximum level equipment allows to meet or exceed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2.6.2.1(1) - (5) ASAP but no later than 12/31/25 (or </a:t>
            </a: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synchronization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if synchronizing after 12/31/25) [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2.6.2.1(6)]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 w/ SGIA, </a:t>
            </a: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before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8/1/24 that cannot meet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2.6.2.1(1) – (6) by 12/31/25 must – </a:t>
            </a:r>
            <a:r>
              <a:rPr lang="en-US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4/1/25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submit IFRTCR (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2.11.1) </a:t>
            </a:r>
            <a:r>
              <a:rPr lang="en-US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request </a:t>
            </a: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extension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comply with FRT requirements in effect on 5/1/24 until it maximizes FRT capability [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2.6.2.1(7)]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it cannot meet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2.6.2.1(1) – (6) </a:t>
            </a:r>
            <a:r>
              <a:rPr lang="en-US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even with extension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en-US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must – </a:t>
            </a:r>
            <a:r>
              <a:rPr lang="en-US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4/1/25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submit IFRTCR (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2.11.1) </a:t>
            </a:r>
            <a:r>
              <a:rPr lang="en-US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request </a:t>
            </a: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exemption </a:t>
            </a:r>
            <a:r>
              <a:rPr lang="en-US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meet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§2.6.2.1.1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2.6.2.1(7)]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While performing maximization activities, must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comply with FRT requirements in effect on 5/1/24 [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2.6.2.1(7)]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2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Essentials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A7CB8-7CD8-66BF-7028-53732121790A}"/>
              </a:ext>
            </a:extLst>
          </p:cNvPr>
          <p:cNvSpPr txBox="1"/>
          <p:nvPr/>
        </p:nvSpPr>
        <p:spPr>
          <a:xfrm>
            <a:off x="304800" y="762000"/>
            <a:ext cx="8382000" cy="5746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25000"/>
              </a:lnSpc>
            </a:pPr>
            <a:r>
              <a:rPr lang="en-US" sz="1700" b="1" u="sng" dirty="0">
                <a:latin typeface="Arial" panose="020B0604020202020204" pitchFamily="34" charset="0"/>
              </a:rPr>
              <a:t>Voltage Ride-Through (VRT)</a:t>
            </a:r>
            <a:endParaRPr lang="en-US" sz="1700" b="1" i="0" u="sng" strike="noStrike" baseline="0" dirty="0">
              <a:latin typeface="Arial" panose="020B0604020202020204" pitchFamily="34" charset="0"/>
            </a:endParaRPr>
          </a:p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7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Every IBR, Type 1 WGR and Type 2 WGR 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must maximize performance of protection systems, controls, and other plant equipment to </a:t>
            </a:r>
            <a:r>
              <a:rPr lang="en-US" sz="17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meet and, if possible, exceed</a:t>
            </a:r>
            <a:r>
              <a:rPr lang="en-US" sz="17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IEEE 2800-2022 Sections 5, 7 and 9 [</a:t>
            </a:r>
            <a:r>
              <a:rPr lang="en-US" sz="1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2.9.1(8); </a:t>
            </a:r>
            <a:r>
              <a:rPr lang="en-US" sz="1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2.13(1)]</a:t>
            </a:r>
          </a:p>
          <a:p>
            <a:pPr marL="7429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 w/ SGIA </a:t>
            </a:r>
            <a:r>
              <a:rPr lang="en-US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before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8/1/24 that cannot fully meet IEEE 2800-2022, must </a:t>
            </a:r>
            <a:r>
              <a:rPr lang="en-US" sz="16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maximize 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protection systems, controls, and other plant equipment to achieve, </a:t>
            </a:r>
            <a:r>
              <a:rPr lang="en-US" sz="16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close as reasonably possible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IEEE 2800-2022 ASAP but no later than 12/31/25 or COD (whichever is later) [</a:t>
            </a:r>
            <a:r>
              <a:rPr lang="en-US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</a:t>
            </a: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2.9.1(8)]</a:t>
            </a:r>
          </a:p>
          <a:p>
            <a:pPr marL="2857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 with SGIA </a:t>
            </a:r>
            <a:r>
              <a:rPr lang="en-US" sz="17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before</a:t>
            </a:r>
            <a:r>
              <a:rPr lang="en-US" sz="1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8/1/24 must </a:t>
            </a:r>
            <a:r>
              <a:rPr lang="en-US" sz="17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least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meet VRT requirements in </a:t>
            </a:r>
            <a:r>
              <a:rPr lang="en-US" sz="1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2.9.1.2(1)-(8) </a:t>
            </a:r>
            <a:r>
              <a:rPr lang="en-US" sz="17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ASAP</a:t>
            </a:r>
            <a:r>
              <a:rPr lang="en-US" sz="17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but no later than 12/31/25 or COD (whichever is later) [</a:t>
            </a:r>
            <a:r>
              <a:rPr lang="en-US" sz="1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2.9.1.2(8)]</a:t>
            </a:r>
          </a:p>
          <a:p>
            <a:pPr marL="7429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cannot meet </a:t>
            </a:r>
            <a:r>
              <a:rPr lang="en-U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2.9.1.2(1)-(7) by 12/31/25 after maximizing protection systems, controls and other plant equipment, it must - </a:t>
            </a:r>
            <a:r>
              <a:rPr lang="en-US" sz="1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4/1/25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submit IVRTCR (</a:t>
            </a:r>
            <a:r>
              <a:rPr lang="en-U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2.11.2) </a:t>
            </a:r>
            <a:r>
              <a:rPr lang="en-US" sz="15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request </a:t>
            </a:r>
            <a:r>
              <a:rPr lang="en-US" sz="15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extension </a:t>
            </a:r>
            <a:r>
              <a:rPr lang="en-US" sz="15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comply with VRT requirements in effect on 5/1/24 until it maximizes FRT capability [</a:t>
            </a:r>
            <a:r>
              <a:rPr lang="en-U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2.9.1.2(9)]</a:t>
            </a:r>
          </a:p>
          <a:p>
            <a:pPr marL="7429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it cannot meet </a:t>
            </a:r>
            <a:r>
              <a:rPr lang="en-U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2.9.1.2(1)-(7) even with extension, must - </a:t>
            </a:r>
            <a:r>
              <a:rPr lang="en-US" sz="1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4/1/25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sz="15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request an exemption </a:t>
            </a:r>
            <a:r>
              <a:rPr lang="en-US" sz="15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comply with VRT requirements in effect 5/1/24 until it maximizes VRT capability [</a:t>
            </a:r>
            <a:r>
              <a:rPr lang="en-U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</a:t>
            </a:r>
            <a:r>
              <a:rPr lang="en-U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2.9.1.2(9)]</a:t>
            </a:r>
          </a:p>
        </p:txBody>
      </p:sp>
    </p:spTree>
    <p:extLst>
      <p:ext uri="{BB962C8B-B14F-4D97-AF65-F5344CB8AC3E}">
        <p14:creationId xmlns:p14="http://schemas.microsoft.com/office/powerpoint/2010/main" val="11240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– Review of Requirements &amp;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2FDA07-B862-DCE0-B5D7-4133F0AC3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618511"/>
              </p:ext>
            </p:extLst>
          </p:nvPr>
        </p:nvGraphicFramePr>
        <p:xfrm>
          <a:off x="533400" y="914400"/>
          <a:ext cx="8153400" cy="2590800"/>
        </p:xfrm>
        <a:graphic>
          <a:graphicData uri="http://schemas.openxmlformats.org/drawingml/2006/table">
            <a:tbl>
              <a:tblPr/>
              <a:tblGrid>
                <a:gridCol w="5791200">
                  <a:extLst>
                    <a:ext uri="{9D8B030D-6E8A-4147-A177-3AD203B41FA5}">
                      <a16:colId xmlns:a16="http://schemas.microsoft.com/office/drawing/2014/main" val="4200789447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77923848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Deadline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33871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IBRs/Type 1/Type 2 WGRs must maximize FRT capability to maximum level equipment allows and meet FRT requirements in §2.6.2.1(1)-(5) </a:t>
                      </a: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Upon completing maximization work, inform ERCOT 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§ 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2.11(3)]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ASAP but no later than 12/31/25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85950" algn="l"/>
                        </a:tabLs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(or synch if after 12/31/25)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85950" algn="l"/>
                        </a:tabLst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[§2.6.2.1(6)]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9256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w/ SGIA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before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8/1/24 that cannot meet § 2.6.2.1(1)-(5) must meet FRT requirements in §2.6.2.1.1(2), (3)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[§2.6.2.1.1(1)]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29496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that cannot remain reliably connected to grid per §2.6.2.1.1(2), must provide info required in §2.11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[§2.6.2.1.1(3)]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329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06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75E7-FE10-09EF-4E61-A779C2219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/>
              <a:t>Frequency Ride-Through</a:t>
            </a: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F58BEE60-EA09-D2D7-63DF-A20BD77E8B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447800"/>
            <a:ext cx="3698214" cy="4296770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7197E-C8A1-C226-18DF-01CAC9975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59674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– Review of Requirements &amp;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2FDA07-B862-DCE0-B5D7-4133F0AC3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33704"/>
              </p:ext>
            </p:extLst>
          </p:nvPr>
        </p:nvGraphicFramePr>
        <p:xfrm>
          <a:off x="533400" y="1075690"/>
          <a:ext cx="8153400" cy="4288790"/>
        </p:xfrm>
        <a:graphic>
          <a:graphicData uri="http://schemas.openxmlformats.org/drawingml/2006/table">
            <a:tbl>
              <a:tblPr/>
              <a:tblGrid>
                <a:gridCol w="5791200">
                  <a:extLst>
                    <a:ext uri="{9D8B030D-6E8A-4147-A177-3AD203B41FA5}">
                      <a16:colId xmlns:a16="http://schemas.microsoft.com/office/drawing/2014/main" val="4200789447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77923848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Deadline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33871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Resources must 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maximize to the fullest extent possible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protection systems, controls, &amp; other equipment to meet/exceed VRT requirements in IEEE 2800-2022, Sections 5, 7 and 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Later of 12/31/25 or COD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[§2.9.1(8)]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635515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w/ SGIA 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8/1/24 (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existing w/ GIM) must meet IEEE 2800-2022</a:t>
                      </a:r>
                    </a:p>
                    <a:p>
                      <a:pPr marL="285750" marR="0" lvl="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If cannot do so by synch date, request temp extension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12/31/25 or sync date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Request extension by 4/1/25 and comply upon sync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[§2.9.1(2), (3), (6)]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349279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w/ SGIA 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8/1/24 (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existing w/ GIM) that cannot meet IEEE 2800-2022 after maximizing must meet §2.9.1.1(1)-(7)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If cannot do so, request temp extension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12/31/25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Request extension by 4/1/25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[§2.9.1(1)(a); §2.9.1.1(8)]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2685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IBR with SGIA 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8/1/24 seeking 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extension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meet requirements in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§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2.9.1.1(1) Table A must submit info in §2.12.1.2(5)(a), (b) and (c)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4/1/2025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[§2.12.1.2(5)]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659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3 WGR may seek extension for modifications to meet §2.9.1.1(1) Table A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During extension, must set VRT capability to maximum level equipment allows ASAP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[§2.9.1.1(9)]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606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80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67F-4C61-ADEF-A8A8-A9691195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Review of Requirements &amp;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6C6-5FA5-7BD9-2FD3-1A2EA155B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2FDA07-B862-DCE0-B5D7-4133F0AC3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019775"/>
              </p:ext>
            </p:extLst>
          </p:nvPr>
        </p:nvGraphicFramePr>
        <p:xfrm>
          <a:off x="533400" y="1082040"/>
          <a:ext cx="7734300" cy="3855720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4200789447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77923848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Deadline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33871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Resource w/ SGIA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before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8/1/24 and cannot meet IEEE 2800-2022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must maximize to achieve,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close as reasonably possible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IEEE 2800-2022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ASAP (no later than 12/31/25 or COD, whichever is later)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2.9.1.2(8)]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358683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Resource w/ SGIA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before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8/1/24 - 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fter maximizing to achieve as close as possible IEEE 2800-2022 - must 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maximize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meet and, if possible, exceed in §2.9.1.2(1) - (7)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ASAP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(no later than the later of 12/31/25 or COD)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[§2.9.1(1)(b); §2.9.1.2(8)]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820943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Resource w/ SGIA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before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8/1/24 that cannot meet 2.9.1.2(1)-(7) </a:t>
                      </a:r>
                      <a:r>
                        <a:rPr lang="en-US" sz="1600" i="1" dirty="0">
                          <a:effectLst/>
                          <a:latin typeface="Calibri" panose="020F0502020204030204" pitchFamily="34" charset="0"/>
                        </a:rPr>
                        <a:t>by 12/31/25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must submit IVRTCR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request extension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and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comply w/ VRT requirements in effect on 5/1/24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2.9.1.2(9)]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282674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Resource w/ SGIA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before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8/1/24 that cannot meet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§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2.9.1.2(1)-(7) </a:t>
                      </a:r>
                      <a:r>
                        <a:rPr lang="en-US" sz="1600" i="1" dirty="0">
                          <a:effectLst/>
                          <a:latin typeface="Calibri" panose="020F0502020204030204" pitchFamily="34" charset="0"/>
                        </a:rPr>
                        <a:t>even w/ extension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must submit IVRTCR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request exemption </a:t>
                      </a: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and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comply w/ VRT requirements in effect on 5/1/24</a:t>
                      </a: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</a:rPr>
                        <a:t>4/1/25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2.9.1.2(9)]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302" marR="22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130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90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E1924-B56B-0974-931E-7E5F5DAF5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>
            <a:normAutofit/>
          </a:bodyPr>
          <a:lstStyle/>
          <a:p>
            <a:r>
              <a:rPr lang="en-US" dirty="0"/>
              <a:t>Voltage Ride-Through</a:t>
            </a: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0D342DFF-94D5-F861-1143-475E00BA6F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1436289"/>
            <a:ext cx="4320240" cy="3985421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FEC87-C02D-5613-BB5A-2F2D25EB7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1505793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12752</TotalTime>
  <Words>1421</Words>
  <Application>Microsoft Office PowerPoint</Application>
  <PresentationFormat>On-screen Show (4:3)</PresentationFormat>
  <Paragraphs>143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1_Custom Design</vt:lpstr>
      <vt:lpstr>Office Theme</vt:lpstr>
      <vt:lpstr>PowerPoint Presentation</vt:lpstr>
      <vt:lpstr>NOGRR245 Essentials</vt:lpstr>
      <vt:lpstr>NOGRR245 Essentials</vt:lpstr>
      <vt:lpstr>NOGRR245 Essentials</vt:lpstr>
      <vt:lpstr>NOGRR245 – Review of Requirements &amp; Dates</vt:lpstr>
      <vt:lpstr>Frequency Ride-Through</vt:lpstr>
      <vt:lpstr>NOGRR245 – Review of Requirements &amp; Dates</vt:lpstr>
      <vt:lpstr>NOGRR245 Review of Requirements &amp; Dates</vt:lpstr>
      <vt:lpstr>Voltage Ride-Through</vt:lpstr>
      <vt:lpstr>NOGRR245 Review of Requirements &amp; Dates</vt:lpstr>
      <vt:lpstr>Recap</vt:lpstr>
      <vt:lpstr>General Information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Andrew Gallo</cp:lastModifiedBy>
  <cp:revision>206</cp:revision>
  <cp:lastPrinted>2016-01-21T20:53:15Z</cp:lastPrinted>
  <dcterms:created xsi:type="dcterms:W3CDTF">2016-01-21T15:20:31Z</dcterms:created>
  <dcterms:modified xsi:type="dcterms:W3CDTF">2025-02-06T23:51:22Z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2023-10-24T22:21:41Z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8e893081-9e59-45ed-bff1-dcbfb94c3465</vt:lpwstr>
  </property>
  <property fmtid="{D5CDD505-2E9C-101B-9397-08002B2CF9AE}" pid="9" name="MSIP_Label_7084cbda-52b8-46fb-a7b7-cb5bd465ed85_ContentBits">
    <vt:lpwstr>0</vt:lpwstr>
  </property>
</Properties>
</file>