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542" r:id="rId6"/>
    <p:sldId id="285" r:id="rId7"/>
    <p:sldId id="286" r:id="rId8"/>
    <p:sldId id="544" r:id="rId9"/>
    <p:sldId id="543" r:id="rId10"/>
    <p:sldId id="545" r:id="rId11"/>
    <p:sldId id="548" r:id="rId12"/>
    <p:sldId id="549" r:id="rId13"/>
    <p:sldId id="550" r:id="rId14"/>
    <p:sldId id="551" r:id="rId15"/>
    <p:sldId id="552" r:id="rId16"/>
    <p:sldId id="553" r:id="rId17"/>
    <p:sldId id="554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mith, Nathan" initials="SN" lastIdx="3" clrIdx="0">
    <p:extLst>
      <p:ext uri="{19B8F6BF-5375-455C-9EA6-DF929625EA0E}">
        <p15:presenceInfo xmlns:p15="http://schemas.microsoft.com/office/powerpoint/2012/main" userId="S-1-5-21-639947351-343809578-3807592339-200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8" autoAdjust="0"/>
    <p:restoredTop sz="94660"/>
  </p:normalViewPr>
  <p:slideViewPr>
    <p:cSldViewPr showGuides="1">
      <p:cViewPr varScale="1">
        <p:scale>
          <a:sx n="165" d="100"/>
          <a:sy n="165" d="100"/>
        </p:scale>
        <p:origin x="1572" y="1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02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DAM ESR Offers</a:t>
            </a:r>
          </a:p>
          <a:p>
            <a:endParaRPr lang="en-US" sz="24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Nathan Smith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February 7,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3E9D-F862-1AB3-47EA-60BE1DEF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 – ESRs in DAM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CA96-A4B9-5376-FB5F-A745B5904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7756B-C885-FAC6-7DF8-C0D904630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ESR:</a:t>
            </a:r>
          </a:p>
          <a:p>
            <a:r>
              <a:rPr lang="en-US" sz="2200" dirty="0"/>
              <a:t>submitted </a:t>
            </a:r>
            <a:r>
              <a:rPr lang="en-US" sz="2000" dirty="0"/>
              <a:t>EB/OC and LSL/HSL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000" dirty="0"/>
              <a:t>DAM conversion:</a:t>
            </a:r>
          </a:p>
          <a:p>
            <a:r>
              <a:rPr lang="en-US" sz="2000" dirty="0"/>
              <a:t>EB/OC extended to 0 MW</a:t>
            </a:r>
          </a:p>
          <a:p>
            <a:pPr lvl="1"/>
            <a:r>
              <a:rPr lang="en-US" sz="1600" dirty="0"/>
              <a:t>Price @ 0 MW = last price from EB/OC</a:t>
            </a:r>
            <a:endParaRPr lang="en-US" sz="1800" dirty="0"/>
          </a:p>
          <a:p>
            <a:r>
              <a:rPr lang="en-US" sz="2000" dirty="0"/>
              <a:t>Energy limited by LSL and 0 MW  </a:t>
            </a:r>
            <a:endParaRPr lang="en-US" sz="16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F1E76F-544D-4466-E483-780DDFFD9006}"/>
              </a:ext>
            </a:extLst>
          </p:cNvPr>
          <p:cNvCxnSpPr>
            <a:cxnSpLocks/>
          </p:cNvCxnSpPr>
          <p:nvPr/>
        </p:nvCxnSpPr>
        <p:spPr>
          <a:xfrm>
            <a:off x="7924800" y="1219200"/>
            <a:ext cx="0" cy="1600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D6C6AF-FD8D-FDDC-8876-A51811241629}"/>
              </a:ext>
            </a:extLst>
          </p:cNvPr>
          <p:cNvCxnSpPr>
            <a:cxnSpLocks/>
          </p:cNvCxnSpPr>
          <p:nvPr/>
        </p:nvCxnSpPr>
        <p:spPr>
          <a:xfrm>
            <a:off x="5257800" y="2646986"/>
            <a:ext cx="29718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E27E5D7D-5692-808A-F760-C803B32E957C}"/>
              </a:ext>
            </a:extLst>
          </p:cNvPr>
          <p:cNvCxnSpPr>
            <a:cxnSpLocks/>
          </p:cNvCxnSpPr>
          <p:nvPr/>
        </p:nvCxnSpPr>
        <p:spPr>
          <a:xfrm flipV="1">
            <a:off x="6060081" y="2037683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C6221DCF-A5F3-B54E-5FF0-660972D1E812}"/>
              </a:ext>
            </a:extLst>
          </p:cNvPr>
          <p:cNvCxnSpPr>
            <a:cxnSpLocks/>
          </p:cNvCxnSpPr>
          <p:nvPr/>
        </p:nvCxnSpPr>
        <p:spPr>
          <a:xfrm flipV="1">
            <a:off x="6844394" y="1729740"/>
            <a:ext cx="851808" cy="307777"/>
          </a:xfrm>
          <a:prstGeom prst="bentConnector3">
            <a:avLst>
              <a:gd name="adj1" fmla="val 4592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1F67F0F-B306-5162-C979-B4667A7A46B8}"/>
              </a:ext>
            </a:extLst>
          </p:cNvPr>
          <p:cNvCxnSpPr>
            <a:cxnSpLocks/>
          </p:cNvCxnSpPr>
          <p:nvPr/>
        </p:nvCxnSpPr>
        <p:spPr>
          <a:xfrm>
            <a:off x="6172200" y="1427785"/>
            <a:ext cx="0" cy="12192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A05767-B410-B99D-36BC-FB3A1BF89B42}"/>
              </a:ext>
            </a:extLst>
          </p:cNvPr>
          <p:cNvCxnSpPr>
            <a:cxnSpLocks/>
          </p:cNvCxnSpPr>
          <p:nvPr/>
        </p:nvCxnSpPr>
        <p:spPr>
          <a:xfrm>
            <a:off x="8177066" y="1427785"/>
            <a:ext cx="0" cy="121920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7BA2D1B-EC03-3823-A5F9-DB0C00E6A91E}"/>
              </a:ext>
            </a:extLst>
          </p:cNvPr>
          <p:cNvSpPr txBox="1"/>
          <p:nvPr/>
        </p:nvSpPr>
        <p:spPr>
          <a:xfrm>
            <a:off x="5901962" y="1157025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LSL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D692C35-57C8-4A60-C4A0-E2D49606066C}"/>
              </a:ext>
            </a:extLst>
          </p:cNvPr>
          <p:cNvSpPr txBox="1"/>
          <p:nvPr/>
        </p:nvSpPr>
        <p:spPr>
          <a:xfrm>
            <a:off x="7915818" y="1176146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HSL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F2E2FD1-3FC3-B105-EADF-2E3E6F758BE4}"/>
              </a:ext>
            </a:extLst>
          </p:cNvPr>
          <p:cNvSpPr txBox="1"/>
          <p:nvPr/>
        </p:nvSpPr>
        <p:spPr>
          <a:xfrm>
            <a:off x="8165644" y="2499360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9CBD452-04B8-18A7-CE5A-85B964DEE343}"/>
              </a:ext>
            </a:extLst>
          </p:cNvPr>
          <p:cNvSpPr txBox="1"/>
          <p:nvPr/>
        </p:nvSpPr>
        <p:spPr>
          <a:xfrm>
            <a:off x="7798252" y="984720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537F060-C549-71EC-9042-1EC1E9B27335}"/>
              </a:ext>
            </a:extLst>
          </p:cNvPr>
          <p:cNvSpPr txBox="1"/>
          <p:nvPr/>
        </p:nvSpPr>
        <p:spPr>
          <a:xfrm>
            <a:off x="6688723" y="1978806"/>
            <a:ext cx="981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EB/OC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85C034-14F2-92EA-76D5-447C50317F85}"/>
              </a:ext>
            </a:extLst>
          </p:cNvPr>
          <p:cNvSpPr txBox="1"/>
          <p:nvPr/>
        </p:nvSpPr>
        <p:spPr>
          <a:xfrm>
            <a:off x="7732391" y="2576303"/>
            <a:ext cx="738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57E150-B7F0-94A5-501D-7C8261A3A9BD}"/>
              </a:ext>
            </a:extLst>
          </p:cNvPr>
          <p:cNvSpPr txBox="1"/>
          <p:nvPr/>
        </p:nvSpPr>
        <p:spPr>
          <a:xfrm>
            <a:off x="7987392" y="2609531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(+)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BE7EF1-70A4-AB0D-8A83-0692B5ED9AC1}"/>
              </a:ext>
            </a:extLst>
          </p:cNvPr>
          <p:cNvSpPr txBox="1"/>
          <p:nvPr/>
        </p:nvSpPr>
        <p:spPr>
          <a:xfrm>
            <a:off x="5158466" y="2598587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(-)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24AFF3-6D1B-2F01-3900-C1594FC16A0D}"/>
              </a:ext>
            </a:extLst>
          </p:cNvPr>
          <p:cNvCxnSpPr>
            <a:cxnSpLocks/>
          </p:cNvCxnSpPr>
          <p:nvPr/>
        </p:nvCxnSpPr>
        <p:spPr>
          <a:xfrm>
            <a:off x="7923711" y="3693139"/>
            <a:ext cx="0" cy="1600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EF47965-9CA1-3CF2-A17D-75B00CF21CE3}"/>
              </a:ext>
            </a:extLst>
          </p:cNvPr>
          <p:cNvCxnSpPr>
            <a:cxnSpLocks/>
          </p:cNvCxnSpPr>
          <p:nvPr/>
        </p:nvCxnSpPr>
        <p:spPr>
          <a:xfrm>
            <a:off x="5256711" y="5102840"/>
            <a:ext cx="29718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8DF0002A-E1FB-A149-FBA0-629770843F8E}"/>
              </a:ext>
            </a:extLst>
          </p:cNvPr>
          <p:cNvCxnSpPr>
            <a:cxnSpLocks/>
          </p:cNvCxnSpPr>
          <p:nvPr/>
        </p:nvCxnSpPr>
        <p:spPr>
          <a:xfrm flipV="1">
            <a:off x="6058992" y="4493537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95FE6F8-77B4-E88D-DA96-6A8AE4840227}"/>
              </a:ext>
            </a:extLst>
          </p:cNvPr>
          <p:cNvCxnSpPr>
            <a:cxnSpLocks/>
          </p:cNvCxnSpPr>
          <p:nvPr/>
        </p:nvCxnSpPr>
        <p:spPr>
          <a:xfrm>
            <a:off x="6169306" y="3883639"/>
            <a:ext cx="0" cy="12192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10C93CF-3264-2252-8478-555580DFC0F3}"/>
              </a:ext>
            </a:extLst>
          </p:cNvPr>
          <p:cNvCxnSpPr>
            <a:cxnSpLocks/>
          </p:cNvCxnSpPr>
          <p:nvPr/>
        </p:nvCxnSpPr>
        <p:spPr>
          <a:xfrm>
            <a:off x="8169492" y="3883639"/>
            <a:ext cx="0" cy="121920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22A93F3-16F7-2274-E4FF-24100F5C9E42}"/>
              </a:ext>
            </a:extLst>
          </p:cNvPr>
          <p:cNvSpPr txBox="1"/>
          <p:nvPr/>
        </p:nvSpPr>
        <p:spPr>
          <a:xfrm>
            <a:off x="5907952" y="3622657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LSL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C8F920A-2B33-05CE-6DDB-42E1AFDD9918}"/>
              </a:ext>
            </a:extLst>
          </p:cNvPr>
          <p:cNvSpPr txBox="1"/>
          <p:nvPr/>
        </p:nvSpPr>
        <p:spPr>
          <a:xfrm>
            <a:off x="8006008" y="3596308"/>
            <a:ext cx="1212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HSL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4F04E1E-89A2-DAD5-8181-ECF80FE61BBA}"/>
              </a:ext>
            </a:extLst>
          </p:cNvPr>
          <p:cNvSpPr txBox="1"/>
          <p:nvPr/>
        </p:nvSpPr>
        <p:spPr>
          <a:xfrm>
            <a:off x="8164555" y="4955214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9D63066-879C-48D7-75D4-113454F5B843}"/>
              </a:ext>
            </a:extLst>
          </p:cNvPr>
          <p:cNvSpPr txBox="1"/>
          <p:nvPr/>
        </p:nvSpPr>
        <p:spPr>
          <a:xfrm>
            <a:off x="7797163" y="3429000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33979A2-893A-E8F0-2F10-A03A0344E10E}"/>
              </a:ext>
            </a:extLst>
          </p:cNvPr>
          <p:cNvSpPr txBox="1"/>
          <p:nvPr/>
        </p:nvSpPr>
        <p:spPr>
          <a:xfrm>
            <a:off x="6687634" y="4434660"/>
            <a:ext cx="981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EB/OC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EDFE1D4-E043-BDEF-B698-C5F6145415C6}"/>
              </a:ext>
            </a:extLst>
          </p:cNvPr>
          <p:cNvSpPr txBox="1"/>
          <p:nvPr/>
        </p:nvSpPr>
        <p:spPr>
          <a:xfrm>
            <a:off x="7731302" y="5032157"/>
            <a:ext cx="738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55DA1BF-F16A-327D-C8E0-1388A2285368}"/>
              </a:ext>
            </a:extLst>
          </p:cNvPr>
          <p:cNvSpPr txBox="1"/>
          <p:nvPr/>
        </p:nvSpPr>
        <p:spPr>
          <a:xfrm>
            <a:off x="7986303" y="5094803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(+)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84CDAF6-D456-AA19-503D-4BEA8087F9EF}"/>
              </a:ext>
            </a:extLst>
          </p:cNvPr>
          <p:cNvSpPr txBox="1"/>
          <p:nvPr/>
        </p:nvSpPr>
        <p:spPr>
          <a:xfrm>
            <a:off x="5157377" y="5054441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(-)</a:t>
            </a:r>
          </a:p>
        </p:txBody>
      </p: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C3979F1B-DDED-7184-2C7E-D50C5B102A5F}"/>
              </a:ext>
            </a:extLst>
          </p:cNvPr>
          <p:cNvCxnSpPr>
            <a:cxnSpLocks/>
          </p:cNvCxnSpPr>
          <p:nvPr/>
        </p:nvCxnSpPr>
        <p:spPr>
          <a:xfrm flipV="1">
            <a:off x="6844394" y="4186491"/>
            <a:ext cx="851808" cy="307777"/>
          </a:xfrm>
          <a:prstGeom prst="bentConnector3">
            <a:avLst>
              <a:gd name="adj1" fmla="val 4592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5478E94-5A05-5F8D-8C44-4D93D368ED8E}"/>
              </a:ext>
            </a:extLst>
          </p:cNvPr>
          <p:cNvCxnSpPr>
            <a:cxnSpLocks/>
          </p:cNvCxnSpPr>
          <p:nvPr/>
        </p:nvCxnSpPr>
        <p:spPr>
          <a:xfrm>
            <a:off x="7669524" y="4186491"/>
            <a:ext cx="252009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70A67ED-D022-C4BE-F39A-4B4142BC3CD2}"/>
              </a:ext>
            </a:extLst>
          </p:cNvPr>
          <p:cNvCxnSpPr/>
          <p:nvPr/>
        </p:nvCxnSpPr>
        <p:spPr>
          <a:xfrm>
            <a:off x="381000" y="3352800"/>
            <a:ext cx="8305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33C86DCA-91AD-5DB6-5621-12C759403A6A}"/>
              </a:ext>
            </a:extLst>
          </p:cNvPr>
          <p:cNvSpPr/>
          <p:nvPr/>
        </p:nvSpPr>
        <p:spPr>
          <a:xfrm>
            <a:off x="7884708" y="4123786"/>
            <a:ext cx="99594" cy="12541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8435E6D-7D9A-DF14-1EFA-9F6671C0D97D}"/>
              </a:ext>
            </a:extLst>
          </p:cNvPr>
          <p:cNvSpPr/>
          <p:nvPr/>
        </p:nvSpPr>
        <p:spPr>
          <a:xfrm>
            <a:off x="6122403" y="4731101"/>
            <a:ext cx="99594" cy="12541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76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3E9D-F862-1AB3-47EA-60BE1DEF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 – ESRs in DAM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CA96-A4B9-5376-FB5F-A745B5904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7756B-C885-FAC6-7DF8-C0D904630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ESR:</a:t>
            </a:r>
          </a:p>
          <a:p>
            <a:r>
              <a:rPr lang="en-US" sz="2200" dirty="0"/>
              <a:t>submitted </a:t>
            </a:r>
            <a:r>
              <a:rPr lang="en-US" sz="2000" dirty="0"/>
              <a:t>EB/OC and LSL/HSL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000" dirty="0"/>
              <a:t>DAM conversion:</a:t>
            </a:r>
          </a:p>
          <a:p>
            <a:r>
              <a:rPr lang="en-US" sz="2000" dirty="0"/>
              <a:t>EB/OC extended to 0 MW</a:t>
            </a:r>
          </a:p>
          <a:p>
            <a:pPr lvl="1"/>
            <a:r>
              <a:rPr lang="en-US" sz="1600" dirty="0"/>
              <a:t>Price @ 0 MW = first price from EB/OC</a:t>
            </a:r>
            <a:endParaRPr lang="en-US" sz="1800" dirty="0"/>
          </a:p>
          <a:p>
            <a:r>
              <a:rPr lang="en-US" sz="2000" dirty="0"/>
              <a:t>Energy limited by:</a:t>
            </a:r>
          </a:p>
          <a:p>
            <a:pPr lvl="1"/>
            <a:r>
              <a:rPr lang="en-US" sz="1600" dirty="0"/>
              <a:t>0 MW </a:t>
            </a:r>
          </a:p>
          <a:p>
            <a:pPr lvl="1"/>
            <a:r>
              <a:rPr lang="en-US" sz="1600" dirty="0"/>
              <a:t>Last point of EB/OC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F1E76F-544D-4466-E483-780DDFFD9006}"/>
              </a:ext>
            </a:extLst>
          </p:cNvPr>
          <p:cNvCxnSpPr>
            <a:cxnSpLocks/>
          </p:cNvCxnSpPr>
          <p:nvPr/>
        </p:nvCxnSpPr>
        <p:spPr>
          <a:xfrm>
            <a:off x="5791200" y="1237285"/>
            <a:ext cx="0" cy="1600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D6C6AF-FD8D-FDDC-8876-A51811241629}"/>
              </a:ext>
            </a:extLst>
          </p:cNvPr>
          <p:cNvCxnSpPr>
            <a:cxnSpLocks/>
          </p:cNvCxnSpPr>
          <p:nvPr/>
        </p:nvCxnSpPr>
        <p:spPr>
          <a:xfrm>
            <a:off x="5257800" y="2646986"/>
            <a:ext cx="29718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E27E5D7D-5692-808A-F760-C803B32E957C}"/>
              </a:ext>
            </a:extLst>
          </p:cNvPr>
          <p:cNvCxnSpPr>
            <a:cxnSpLocks/>
          </p:cNvCxnSpPr>
          <p:nvPr/>
        </p:nvCxnSpPr>
        <p:spPr>
          <a:xfrm flipV="1">
            <a:off x="6060081" y="2037683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C6221DCF-A5F3-B54E-5FF0-660972D1E812}"/>
              </a:ext>
            </a:extLst>
          </p:cNvPr>
          <p:cNvCxnSpPr>
            <a:cxnSpLocks/>
          </p:cNvCxnSpPr>
          <p:nvPr/>
        </p:nvCxnSpPr>
        <p:spPr>
          <a:xfrm flipV="1">
            <a:off x="6844394" y="1729740"/>
            <a:ext cx="851808" cy="307777"/>
          </a:xfrm>
          <a:prstGeom prst="bentConnector3">
            <a:avLst>
              <a:gd name="adj1" fmla="val 4592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1F67F0F-B306-5162-C979-B4667A7A46B8}"/>
              </a:ext>
            </a:extLst>
          </p:cNvPr>
          <p:cNvCxnSpPr>
            <a:cxnSpLocks/>
          </p:cNvCxnSpPr>
          <p:nvPr/>
        </p:nvCxnSpPr>
        <p:spPr>
          <a:xfrm>
            <a:off x="5486400" y="1427786"/>
            <a:ext cx="0" cy="12192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A05767-B410-B99D-36BC-FB3A1BF89B42}"/>
              </a:ext>
            </a:extLst>
          </p:cNvPr>
          <p:cNvCxnSpPr>
            <a:cxnSpLocks/>
          </p:cNvCxnSpPr>
          <p:nvPr/>
        </p:nvCxnSpPr>
        <p:spPr>
          <a:xfrm>
            <a:off x="7921533" y="1427786"/>
            <a:ext cx="0" cy="121920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7BA2D1B-EC03-3823-A5F9-DB0C00E6A91E}"/>
              </a:ext>
            </a:extLst>
          </p:cNvPr>
          <p:cNvSpPr txBox="1"/>
          <p:nvPr/>
        </p:nvSpPr>
        <p:spPr>
          <a:xfrm>
            <a:off x="5238669" y="1167239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LSL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D692C35-57C8-4A60-C4A0-E2D49606066C}"/>
              </a:ext>
            </a:extLst>
          </p:cNvPr>
          <p:cNvSpPr txBox="1"/>
          <p:nvPr/>
        </p:nvSpPr>
        <p:spPr>
          <a:xfrm>
            <a:off x="7630259" y="1155665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HSL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F2E2FD1-3FC3-B105-EADF-2E3E6F758BE4}"/>
              </a:ext>
            </a:extLst>
          </p:cNvPr>
          <p:cNvSpPr txBox="1"/>
          <p:nvPr/>
        </p:nvSpPr>
        <p:spPr>
          <a:xfrm>
            <a:off x="8165644" y="2499360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9CBD452-04B8-18A7-CE5A-85B964DEE343}"/>
              </a:ext>
            </a:extLst>
          </p:cNvPr>
          <p:cNvSpPr txBox="1"/>
          <p:nvPr/>
        </p:nvSpPr>
        <p:spPr>
          <a:xfrm>
            <a:off x="5652677" y="990600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537F060-C549-71EC-9042-1EC1E9B27335}"/>
              </a:ext>
            </a:extLst>
          </p:cNvPr>
          <p:cNvSpPr txBox="1"/>
          <p:nvPr/>
        </p:nvSpPr>
        <p:spPr>
          <a:xfrm>
            <a:off x="6688723" y="1978806"/>
            <a:ext cx="981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EB/OC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85C034-14F2-92EA-76D5-447C50317F85}"/>
              </a:ext>
            </a:extLst>
          </p:cNvPr>
          <p:cNvSpPr txBox="1"/>
          <p:nvPr/>
        </p:nvSpPr>
        <p:spPr>
          <a:xfrm>
            <a:off x="5580396" y="2576044"/>
            <a:ext cx="738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8435E6D-7D9A-DF14-1EFA-9F6671C0D97D}"/>
              </a:ext>
            </a:extLst>
          </p:cNvPr>
          <p:cNvSpPr/>
          <p:nvPr/>
        </p:nvSpPr>
        <p:spPr>
          <a:xfrm>
            <a:off x="5748653" y="4735849"/>
            <a:ext cx="99594" cy="12541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57E150-B7F0-94A5-501D-7C8261A3A9BD}"/>
              </a:ext>
            </a:extLst>
          </p:cNvPr>
          <p:cNvSpPr txBox="1"/>
          <p:nvPr/>
        </p:nvSpPr>
        <p:spPr>
          <a:xfrm>
            <a:off x="7987392" y="2609531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(+)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BE7EF1-70A4-AB0D-8A83-0692B5ED9AC1}"/>
              </a:ext>
            </a:extLst>
          </p:cNvPr>
          <p:cNvSpPr txBox="1"/>
          <p:nvPr/>
        </p:nvSpPr>
        <p:spPr>
          <a:xfrm>
            <a:off x="5158466" y="2598587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(-)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24AFF3-6D1B-2F01-3900-C1594FC16A0D}"/>
              </a:ext>
            </a:extLst>
          </p:cNvPr>
          <p:cNvCxnSpPr>
            <a:cxnSpLocks/>
          </p:cNvCxnSpPr>
          <p:nvPr/>
        </p:nvCxnSpPr>
        <p:spPr>
          <a:xfrm>
            <a:off x="5791200" y="3662791"/>
            <a:ext cx="0" cy="1600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EF47965-9CA1-3CF2-A17D-75B00CF21CE3}"/>
              </a:ext>
            </a:extLst>
          </p:cNvPr>
          <p:cNvCxnSpPr>
            <a:cxnSpLocks/>
          </p:cNvCxnSpPr>
          <p:nvPr/>
        </p:nvCxnSpPr>
        <p:spPr>
          <a:xfrm>
            <a:off x="5256711" y="5102840"/>
            <a:ext cx="29718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8DF0002A-E1FB-A149-FBA0-629770843F8E}"/>
              </a:ext>
            </a:extLst>
          </p:cNvPr>
          <p:cNvCxnSpPr>
            <a:cxnSpLocks/>
          </p:cNvCxnSpPr>
          <p:nvPr/>
        </p:nvCxnSpPr>
        <p:spPr>
          <a:xfrm flipV="1">
            <a:off x="6058992" y="4493537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95FE6F8-77B4-E88D-DA96-6A8AE4840227}"/>
              </a:ext>
            </a:extLst>
          </p:cNvPr>
          <p:cNvCxnSpPr>
            <a:cxnSpLocks/>
          </p:cNvCxnSpPr>
          <p:nvPr/>
        </p:nvCxnSpPr>
        <p:spPr>
          <a:xfrm>
            <a:off x="5486400" y="3889299"/>
            <a:ext cx="0" cy="12192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10C93CF-3264-2252-8478-555580DFC0F3}"/>
              </a:ext>
            </a:extLst>
          </p:cNvPr>
          <p:cNvCxnSpPr>
            <a:cxnSpLocks/>
          </p:cNvCxnSpPr>
          <p:nvPr/>
        </p:nvCxnSpPr>
        <p:spPr>
          <a:xfrm>
            <a:off x="7921533" y="3883639"/>
            <a:ext cx="0" cy="121920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22A93F3-16F7-2274-E4FF-24100F5C9E42}"/>
              </a:ext>
            </a:extLst>
          </p:cNvPr>
          <p:cNvSpPr txBox="1"/>
          <p:nvPr/>
        </p:nvSpPr>
        <p:spPr>
          <a:xfrm>
            <a:off x="5240106" y="3622819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LSL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C8F920A-2B33-05CE-6DDB-42E1AFDD9918}"/>
              </a:ext>
            </a:extLst>
          </p:cNvPr>
          <p:cNvSpPr txBox="1"/>
          <p:nvPr/>
        </p:nvSpPr>
        <p:spPr>
          <a:xfrm>
            <a:off x="7629163" y="3612272"/>
            <a:ext cx="1212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HSL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4F04E1E-89A2-DAD5-8181-ECF80FE61BBA}"/>
              </a:ext>
            </a:extLst>
          </p:cNvPr>
          <p:cNvSpPr txBox="1"/>
          <p:nvPr/>
        </p:nvSpPr>
        <p:spPr>
          <a:xfrm>
            <a:off x="8164555" y="4955214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9D63066-879C-48D7-75D4-113454F5B843}"/>
              </a:ext>
            </a:extLst>
          </p:cNvPr>
          <p:cNvSpPr txBox="1"/>
          <p:nvPr/>
        </p:nvSpPr>
        <p:spPr>
          <a:xfrm>
            <a:off x="5658236" y="3414234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33979A2-893A-E8F0-2F10-A03A0344E10E}"/>
              </a:ext>
            </a:extLst>
          </p:cNvPr>
          <p:cNvSpPr txBox="1"/>
          <p:nvPr/>
        </p:nvSpPr>
        <p:spPr>
          <a:xfrm>
            <a:off x="6687634" y="4434660"/>
            <a:ext cx="981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EB/OC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EDFE1D4-E043-BDEF-B698-C5F6145415C6}"/>
              </a:ext>
            </a:extLst>
          </p:cNvPr>
          <p:cNvSpPr txBox="1"/>
          <p:nvPr/>
        </p:nvSpPr>
        <p:spPr>
          <a:xfrm>
            <a:off x="5585457" y="5039051"/>
            <a:ext cx="738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55DA1BF-F16A-327D-C8E0-1388A2285368}"/>
              </a:ext>
            </a:extLst>
          </p:cNvPr>
          <p:cNvSpPr txBox="1"/>
          <p:nvPr/>
        </p:nvSpPr>
        <p:spPr>
          <a:xfrm>
            <a:off x="7986303" y="5094803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(+)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84CDAF6-D456-AA19-503D-4BEA8087F9EF}"/>
              </a:ext>
            </a:extLst>
          </p:cNvPr>
          <p:cNvSpPr txBox="1"/>
          <p:nvPr/>
        </p:nvSpPr>
        <p:spPr>
          <a:xfrm>
            <a:off x="5145506" y="5060472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(-)</a:t>
            </a:r>
          </a:p>
        </p:txBody>
      </p: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C3979F1B-DDED-7184-2C7E-D50C5B102A5F}"/>
              </a:ext>
            </a:extLst>
          </p:cNvPr>
          <p:cNvCxnSpPr>
            <a:cxnSpLocks/>
          </p:cNvCxnSpPr>
          <p:nvPr/>
        </p:nvCxnSpPr>
        <p:spPr>
          <a:xfrm flipV="1">
            <a:off x="6844394" y="4186491"/>
            <a:ext cx="851808" cy="307777"/>
          </a:xfrm>
          <a:prstGeom prst="bentConnector3">
            <a:avLst>
              <a:gd name="adj1" fmla="val 4592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5478E94-5A05-5F8D-8C44-4D93D368ED8E}"/>
              </a:ext>
            </a:extLst>
          </p:cNvPr>
          <p:cNvCxnSpPr>
            <a:cxnSpLocks/>
          </p:cNvCxnSpPr>
          <p:nvPr/>
        </p:nvCxnSpPr>
        <p:spPr>
          <a:xfrm>
            <a:off x="5801196" y="4800580"/>
            <a:ext cx="25779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70A67ED-D022-C4BE-F39A-4B4142BC3CD2}"/>
              </a:ext>
            </a:extLst>
          </p:cNvPr>
          <p:cNvCxnSpPr/>
          <p:nvPr/>
        </p:nvCxnSpPr>
        <p:spPr>
          <a:xfrm>
            <a:off x="381000" y="3352800"/>
            <a:ext cx="8305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33C86DCA-91AD-5DB6-5621-12C759403A6A}"/>
              </a:ext>
            </a:extLst>
          </p:cNvPr>
          <p:cNvSpPr/>
          <p:nvPr/>
        </p:nvSpPr>
        <p:spPr>
          <a:xfrm>
            <a:off x="7640122" y="4122461"/>
            <a:ext cx="99594" cy="12541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52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3E9D-F862-1AB3-47EA-60BE1DEF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 – ESRs in DAM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CA96-A4B9-5376-FB5F-A745B5904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7756B-C885-FAC6-7DF8-C0D904630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ESR:</a:t>
            </a:r>
          </a:p>
          <a:p>
            <a:r>
              <a:rPr lang="en-US" sz="2200" dirty="0"/>
              <a:t>submitted </a:t>
            </a:r>
            <a:r>
              <a:rPr lang="en-US" sz="2000" dirty="0"/>
              <a:t>EB/OC and LSL/HSL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000" dirty="0"/>
              <a:t>DAM conversion:</a:t>
            </a:r>
          </a:p>
          <a:p>
            <a:r>
              <a:rPr lang="en-US" sz="2000" dirty="0"/>
              <a:t>LSL set to 0 MW</a:t>
            </a:r>
          </a:p>
          <a:p>
            <a:r>
              <a:rPr lang="en-US" sz="2000" dirty="0"/>
              <a:t>EB/OC extended to 0 MW</a:t>
            </a:r>
          </a:p>
          <a:p>
            <a:pPr lvl="1"/>
            <a:r>
              <a:rPr lang="en-US" sz="1600" dirty="0"/>
              <a:t>Price @ 0 MW = first price from EB/OC</a:t>
            </a:r>
            <a:endParaRPr lang="en-US" sz="1800" dirty="0"/>
          </a:p>
          <a:p>
            <a:r>
              <a:rPr lang="en-US" sz="2000" dirty="0"/>
              <a:t>Energy limited by:</a:t>
            </a:r>
          </a:p>
          <a:p>
            <a:pPr lvl="1"/>
            <a:r>
              <a:rPr lang="en-US" sz="1600" dirty="0"/>
              <a:t>0 MW </a:t>
            </a:r>
          </a:p>
          <a:p>
            <a:pPr lvl="1"/>
            <a:r>
              <a:rPr lang="en-US" sz="1600" dirty="0"/>
              <a:t>Last point of EB/OC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F1E76F-544D-4466-E483-780DDFFD9006}"/>
              </a:ext>
            </a:extLst>
          </p:cNvPr>
          <p:cNvCxnSpPr>
            <a:cxnSpLocks/>
          </p:cNvCxnSpPr>
          <p:nvPr/>
        </p:nvCxnSpPr>
        <p:spPr>
          <a:xfrm>
            <a:off x="5791200" y="1237285"/>
            <a:ext cx="0" cy="1600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D6C6AF-FD8D-FDDC-8876-A51811241629}"/>
              </a:ext>
            </a:extLst>
          </p:cNvPr>
          <p:cNvCxnSpPr>
            <a:cxnSpLocks/>
          </p:cNvCxnSpPr>
          <p:nvPr/>
        </p:nvCxnSpPr>
        <p:spPr>
          <a:xfrm>
            <a:off x="5257800" y="2646986"/>
            <a:ext cx="29718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E27E5D7D-5692-808A-F760-C803B32E957C}"/>
              </a:ext>
            </a:extLst>
          </p:cNvPr>
          <p:cNvCxnSpPr>
            <a:cxnSpLocks/>
          </p:cNvCxnSpPr>
          <p:nvPr/>
        </p:nvCxnSpPr>
        <p:spPr>
          <a:xfrm flipV="1">
            <a:off x="6060081" y="2037683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C6221DCF-A5F3-B54E-5FF0-660972D1E812}"/>
              </a:ext>
            </a:extLst>
          </p:cNvPr>
          <p:cNvCxnSpPr>
            <a:cxnSpLocks/>
          </p:cNvCxnSpPr>
          <p:nvPr/>
        </p:nvCxnSpPr>
        <p:spPr>
          <a:xfrm flipV="1">
            <a:off x="6844394" y="1729740"/>
            <a:ext cx="851808" cy="307777"/>
          </a:xfrm>
          <a:prstGeom prst="bentConnector3">
            <a:avLst>
              <a:gd name="adj1" fmla="val 4592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1F67F0F-B306-5162-C979-B4667A7A46B8}"/>
              </a:ext>
            </a:extLst>
          </p:cNvPr>
          <p:cNvCxnSpPr>
            <a:cxnSpLocks/>
          </p:cNvCxnSpPr>
          <p:nvPr/>
        </p:nvCxnSpPr>
        <p:spPr>
          <a:xfrm>
            <a:off x="6058992" y="1427786"/>
            <a:ext cx="0" cy="12192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A05767-B410-B99D-36BC-FB3A1BF89B42}"/>
              </a:ext>
            </a:extLst>
          </p:cNvPr>
          <p:cNvCxnSpPr>
            <a:cxnSpLocks/>
          </p:cNvCxnSpPr>
          <p:nvPr/>
        </p:nvCxnSpPr>
        <p:spPr>
          <a:xfrm>
            <a:off x="7921533" y="1427786"/>
            <a:ext cx="0" cy="121920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7BA2D1B-EC03-3823-A5F9-DB0C00E6A91E}"/>
              </a:ext>
            </a:extLst>
          </p:cNvPr>
          <p:cNvSpPr txBox="1"/>
          <p:nvPr/>
        </p:nvSpPr>
        <p:spPr>
          <a:xfrm>
            <a:off x="5823747" y="1161288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LSL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D692C35-57C8-4A60-C4A0-E2D49606066C}"/>
              </a:ext>
            </a:extLst>
          </p:cNvPr>
          <p:cNvSpPr txBox="1"/>
          <p:nvPr/>
        </p:nvSpPr>
        <p:spPr>
          <a:xfrm>
            <a:off x="7630259" y="1155665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HSL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F2E2FD1-3FC3-B105-EADF-2E3E6F758BE4}"/>
              </a:ext>
            </a:extLst>
          </p:cNvPr>
          <p:cNvSpPr txBox="1"/>
          <p:nvPr/>
        </p:nvSpPr>
        <p:spPr>
          <a:xfrm>
            <a:off x="8165644" y="2499360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9CBD452-04B8-18A7-CE5A-85B964DEE343}"/>
              </a:ext>
            </a:extLst>
          </p:cNvPr>
          <p:cNvSpPr txBox="1"/>
          <p:nvPr/>
        </p:nvSpPr>
        <p:spPr>
          <a:xfrm>
            <a:off x="5652677" y="990600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537F060-C549-71EC-9042-1EC1E9B27335}"/>
              </a:ext>
            </a:extLst>
          </p:cNvPr>
          <p:cNvSpPr txBox="1"/>
          <p:nvPr/>
        </p:nvSpPr>
        <p:spPr>
          <a:xfrm>
            <a:off x="6688723" y="1978806"/>
            <a:ext cx="981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EB/OC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85C034-14F2-92EA-76D5-447C50317F85}"/>
              </a:ext>
            </a:extLst>
          </p:cNvPr>
          <p:cNvSpPr txBox="1"/>
          <p:nvPr/>
        </p:nvSpPr>
        <p:spPr>
          <a:xfrm>
            <a:off x="5580396" y="2576044"/>
            <a:ext cx="738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8435E6D-7D9A-DF14-1EFA-9F6671C0D97D}"/>
              </a:ext>
            </a:extLst>
          </p:cNvPr>
          <p:cNvSpPr/>
          <p:nvPr/>
        </p:nvSpPr>
        <p:spPr>
          <a:xfrm>
            <a:off x="5748653" y="4735849"/>
            <a:ext cx="99594" cy="12541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57E150-B7F0-94A5-501D-7C8261A3A9BD}"/>
              </a:ext>
            </a:extLst>
          </p:cNvPr>
          <p:cNvSpPr txBox="1"/>
          <p:nvPr/>
        </p:nvSpPr>
        <p:spPr>
          <a:xfrm>
            <a:off x="7987392" y="2609531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(+)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BE7EF1-70A4-AB0D-8A83-0692B5ED9AC1}"/>
              </a:ext>
            </a:extLst>
          </p:cNvPr>
          <p:cNvSpPr txBox="1"/>
          <p:nvPr/>
        </p:nvSpPr>
        <p:spPr>
          <a:xfrm>
            <a:off x="5158466" y="2598587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(-)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24AFF3-6D1B-2F01-3900-C1594FC16A0D}"/>
              </a:ext>
            </a:extLst>
          </p:cNvPr>
          <p:cNvCxnSpPr>
            <a:cxnSpLocks/>
          </p:cNvCxnSpPr>
          <p:nvPr/>
        </p:nvCxnSpPr>
        <p:spPr>
          <a:xfrm>
            <a:off x="5791200" y="3662791"/>
            <a:ext cx="0" cy="1600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EF47965-9CA1-3CF2-A17D-75B00CF21CE3}"/>
              </a:ext>
            </a:extLst>
          </p:cNvPr>
          <p:cNvCxnSpPr>
            <a:cxnSpLocks/>
          </p:cNvCxnSpPr>
          <p:nvPr/>
        </p:nvCxnSpPr>
        <p:spPr>
          <a:xfrm>
            <a:off x="5256711" y="5102840"/>
            <a:ext cx="29718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8DF0002A-E1FB-A149-FBA0-629770843F8E}"/>
              </a:ext>
            </a:extLst>
          </p:cNvPr>
          <p:cNvCxnSpPr>
            <a:cxnSpLocks/>
          </p:cNvCxnSpPr>
          <p:nvPr/>
        </p:nvCxnSpPr>
        <p:spPr>
          <a:xfrm flipV="1">
            <a:off x="6058992" y="4493537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95FE6F8-77B4-E88D-DA96-6A8AE4840227}"/>
              </a:ext>
            </a:extLst>
          </p:cNvPr>
          <p:cNvCxnSpPr>
            <a:cxnSpLocks/>
          </p:cNvCxnSpPr>
          <p:nvPr/>
        </p:nvCxnSpPr>
        <p:spPr>
          <a:xfrm>
            <a:off x="5801196" y="3889051"/>
            <a:ext cx="0" cy="12192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10C93CF-3264-2252-8478-555580DFC0F3}"/>
              </a:ext>
            </a:extLst>
          </p:cNvPr>
          <p:cNvCxnSpPr>
            <a:cxnSpLocks/>
          </p:cNvCxnSpPr>
          <p:nvPr/>
        </p:nvCxnSpPr>
        <p:spPr>
          <a:xfrm>
            <a:off x="7921533" y="3883639"/>
            <a:ext cx="0" cy="121920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22A93F3-16F7-2274-E4FF-24100F5C9E42}"/>
              </a:ext>
            </a:extLst>
          </p:cNvPr>
          <p:cNvSpPr txBox="1"/>
          <p:nvPr/>
        </p:nvSpPr>
        <p:spPr>
          <a:xfrm>
            <a:off x="5077101" y="3761002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LSL=0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C8F920A-2B33-05CE-6DDB-42E1AFDD9918}"/>
              </a:ext>
            </a:extLst>
          </p:cNvPr>
          <p:cNvSpPr txBox="1"/>
          <p:nvPr/>
        </p:nvSpPr>
        <p:spPr>
          <a:xfrm>
            <a:off x="7629163" y="3612272"/>
            <a:ext cx="1212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HSL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4F04E1E-89A2-DAD5-8181-ECF80FE61BBA}"/>
              </a:ext>
            </a:extLst>
          </p:cNvPr>
          <p:cNvSpPr txBox="1"/>
          <p:nvPr/>
        </p:nvSpPr>
        <p:spPr>
          <a:xfrm>
            <a:off x="8164555" y="4955214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9D63066-879C-48D7-75D4-113454F5B843}"/>
              </a:ext>
            </a:extLst>
          </p:cNvPr>
          <p:cNvSpPr txBox="1"/>
          <p:nvPr/>
        </p:nvSpPr>
        <p:spPr>
          <a:xfrm>
            <a:off x="5658236" y="3414234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33979A2-893A-E8F0-2F10-A03A0344E10E}"/>
              </a:ext>
            </a:extLst>
          </p:cNvPr>
          <p:cNvSpPr txBox="1"/>
          <p:nvPr/>
        </p:nvSpPr>
        <p:spPr>
          <a:xfrm>
            <a:off x="6687634" y="4434660"/>
            <a:ext cx="981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EB/OC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EDFE1D4-E043-BDEF-B698-C5F6145415C6}"/>
              </a:ext>
            </a:extLst>
          </p:cNvPr>
          <p:cNvSpPr txBox="1"/>
          <p:nvPr/>
        </p:nvSpPr>
        <p:spPr>
          <a:xfrm>
            <a:off x="5585457" y="5039051"/>
            <a:ext cx="738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55DA1BF-F16A-327D-C8E0-1388A2285368}"/>
              </a:ext>
            </a:extLst>
          </p:cNvPr>
          <p:cNvSpPr txBox="1"/>
          <p:nvPr/>
        </p:nvSpPr>
        <p:spPr>
          <a:xfrm>
            <a:off x="7986303" y="5094803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(+)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84CDAF6-D456-AA19-503D-4BEA8087F9EF}"/>
              </a:ext>
            </a:extLst>
          </p:cNvPr>
          <p:cNvSpPr txBox="1"/>
          <p:nvPr/>
        </p:nvSpPr>
        <p:spPr>
          <a:xfrm>
            <a:off x="5145506" y="5060472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(-)</a:t>
            </a:r>
          </a:p>
        </p:txBody>
      </p: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C3979F1B-DDED-7184-2C7E-D50C5B102A5F}"/>
              </a:ext>
            </a:extLst>
          </p:cNvPr>
          <p:cNvCxnSpPr>
            <a:cxnSpLocks/>
          </p:cNvCxnSpPr>
          <p:nvPr/>
        </p:nvCxnSpPr>
        <p:spPr>
          <a:xfrm flipV="1">
            <a:off x="6844394" y="4186491"/>
            <a:ext cx="851808" cy="307777"/>
          </a:xfrm>
          <a:prstGeom prst="bentConnector3">
            <a:avLst>
              <a:gd name="adj1" fmla="val 4592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5478E94-5A05-5F8D-8C44-4D93D368ED8E}"/>
              </a:ext>
            </a:extLst>
          </p:cNvPr>
          <p:cNvCxnSpPr>
            <a:cxnSpLocks/>
          </p:cNvCxnSpPr>
          <p:nvPr/>
        </p:nvCxnSpPr>
        <p:spPr>
          <a:xfrm>
            <a:off x="5801196" y="4800580"/>
            <a:ext cx="25779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70A67ED-D022-C4BE-F39A-4B4142BC3CD2}"/>
              </a:ext>
            </a:extLst>
          </p:cNvPr>
          <p:cNvCxnSpPr/>
          <p:nvPr/>
        </p:nvCxnSpPr>
        <p:spPr>
          <a:xfrm>
            <a:off x="381000" y="3352800"/>
            <a:ext cx="8305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33C86DCA-91AD-5DB6-5621-12C759403A6A}"/>
              </a:ext>
            </a:extLst>
          </p:cNvPr>
          <p:cNvSpPr/>
          <p:nvPr/>
        </p:nvSpPr>
        <p:spPr>
          <a:xfrm>
            <a:off x="7640122" y="4122461"/>
            <a:ext cx="99594" cy="12541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41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3E9D-F862-1AB3-47EA-60BE1DEF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 – ESRs in DAM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CA96-A4B9-5376-FB5F-A745B5904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7756B-C885-FAC6-7DF8-C0D904630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ESR:</a:t>
            </a:r>
          </a:p>
          <a:p>
            <a:r>
              <a:rPr lang="en-US" sz="2200" dirty="0"/>
              <a:t>submitted </a:t>
            </a:r>
            <a:r>
              <a:rPr lang="en-US" sz="2000" dirty="0"/>
              <a:t>EB/OC and LSL/HSL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000" dirty="0"/>
              <a:t>DAM conversion:</a:t>
            </a:r>
          </a:p>
          <a:p>
            <a:r>
              <a:rPr lang="en-US" sz="2000" dirty="0"/>
              <a:t>LSL set to 0 MW</a:t>
            </a:r>
          </a:p>
          <a:p>
            <a:r>
              <a:rPr lang="en-US" sz="2000" dirty="0"/>
              <a:t>Energy limited by:</a:t>
            </a:r>
          </a:p>
          <a:p>
            <a:pPr lvl="1"/>
            <a:r>
              <a:rPr lang="en-US" sz="1600" dirty="0"/>
              <a:t>0 MW </a:t>
            </a:r>
          </a:p>
          <a:p>
            <a:pPr lvl="1"/>
            <a:r>
              <a:rPr lang="en-US" sz="1600" dirty="0"/>
              <a:t>Last point of EB/OC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F1E76F-544D-4466-E483-780DDFFD9006}"/>
              </a:ext>
            </a:extLst>
          </p:cNvPr>
          <p:cNvCxnSpPr>
            <a:cxnSpLocks/>
          </p:cNvCxnSpPr>
          <p:nvPr/>
        </p:nvCxnSpPr>
        <p:spPr>
          <a:xfrm>
            <a:off x="5791200" y="1237285"/>
            <a:ext cx="0" cy="1600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D6C6AF-FD8D-FDDC-8876-A51811241629}"/>
              </a:ext>
            </a:extLst>
          </p:cNvPr>
          <p:cNvCxnSpPr>
            <a:cxnSpLocks/>
          </p:cNvCxnSpPr>
          <p:nvPr/>
        </p:nvCxnSpPr>
        <p:spPr>
          <a:xfrm>
            <a:off x="5257800" y="2646986"/>
            <a:ext cx="29718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E27E5D7D-5692-808A-F760-C803B32E957C}"/>
              </a:ext>
            </a:extLst>
          </p:cNvPr>
          <p:cNvCxnSpPr>
            <a:cxnSpLocks/>
          </p:cNvCxnSpPr>
          <p:nvPr/>
        </p:nvCxnSpPr>
        <p:spPr>
          <a:xfrm flipV="1">
            <a:off x="6060081" y="2037683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C6221DCF-A5F3-B54E-5FF0-660972D1E812}"/>
              </a:ext>
            </a:extLst>
          </p:cNvPr>
          <p:cNvCxnSpPr>
            <a:cxnSpLocks/>
          </p:cNvCxnSpPr>
          <p:nvPr/>
        </p:nvCxnSpPr>
        <p:spPr>
          <a:xfrm flipV="1">
            <a:off x="6844394" y="1729740"/>
            <a:ext cx="851808" cy="307777"/>
          </a:xfrm>
          <a:prstGeom prst="bentConnector3">
            <a:avLst>
              <a:gd name="adj1" fmla="val 4592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1F67F0F-B306-5162-C979-B4667A7A46B8}"/>
              </a:ext>
            </a:extLst>
          </p:cNvPr>
          <p:cNvCxnSpPr>
            <a:cxnSpLocks/>
          </p:cNvCxnSpPr>
          <p:nvPr/>
        </p:nvCxnSpPr>
        <p:spPr>
          <a:xfrm>
            <a:off x="6058992" y="1427786"/>
            <a:ext cx="0" cy="12192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A05767-B410-B99D-36BC-FB3A1BF89B42}"/>
              </a:ext>
            </a:extLst>
          </p:cNvPr>
          <p:cNvCxnSpPr>
            <a:cxnSpLocks/>
          </p:cNvCxnSpPr>
          <p:nvPr/>
        </p:nvCxnSpPr>
        <p:spPr>
          <a:xfrm>
            <a:off x="7921533" y="1427786"/>
            <a:ext cx="0" cy="121920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7BA2D1B-EC03-3823-A5F9-DB0C00E6A91E}"/>
              </a:ext>
            </a:extLst>
          </p:cNvPr>
          <p:cNvSpPr txBox="1"/>
          <p:nvPr/>
        </p:nvSpPr>
        <p:spPr>
          <a:xfrm>
            <a:off x="5823747" y="1161288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LSL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D692C35-57C8-4A60-C4A0-E2D49606066C}"/>
              </a:ext>
            </a:extLst>
          </p:cNvPr>
          <p:cNvSpPr txBox="1"/>
          <p:nvPr/>
        </p:nvSpPr>
        <p:spPr>
          <a:xfrm>
            <a:off x="7630259" y="1155665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HSL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F2E2FD1-3FC3-B105-EADF-2E3E6F758BE4}"/>
              </a:ext>
            </a:extLst>
          </p:cNvPr>
          <p:cNvSpPr txBox="1"/>
          <p:nvPr/>
        </p:nvSpPr>
        <p:spPr>
          <a:xfrm>
            <a:off x="8165644" y="2499360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9CBD452-04B8-18A7-CE5A-85B964DEE343}"/>
              </a:ext>
            </a:extLst>
          </p:cNvPr>
          <p:cNvSpPr txBox="1"/>
          <p:nvPr/>
        </p:nvSpPr>
        <p:spPr>
          <a:xfrm>
            <a:off x="5652677" y="990600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537F060-C549-71EC-9042-1EC1E9B27335}"/>
              </a:ext>
            </a:extLst>
          </p:cNvPr>
          <p:cNvSpPr txBox="1"/>
          <p:nvPr/>
        </p:nvSpPr>
        <p:spPr>
          <a:xfrm>
            <a:off x="6688723" y="1978806"/>
            <a:ext cx="981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EB/OC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85C034-14F2-92EA-76D5-447C50317F85}"/>
              </a:ext>
            </a:extLst>
          </p:cNvPr>
          <p:cNvSpPr txBox="1"/>
          <p:nvPr/>
        </p:nvSpPr>
        <p:spPr>
          <a:xfrm>
            <a:off x="5580396" y="2576044"/>
            <a:ext cx="738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57E150-B7F0-94A5-501D-7C8261A3A9BD}"/>
              </a:ext>
            </a:extLst>
          </p:cNvPr>
          <p:cNvSpPr txBox="1"/>
          <p:nvPr/>
        </p:nvSpPr>
        <p:spPr>
          <a:xfrm>
            <a:off x="7987392" y="2609531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(+)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BE7EF1-70A4-AB0D-8A83-0692B5ED9AC1}"/>
              </a:ext>
            </a:extLst>
          </p:cNvPr>
          <p:cNvSpPr txBox="1"/>
          <p:nvPr/>
        </p:nvSpPr>
        <p:spPr>
          <a:xfrm>
            <a:off x="5158466" y="2598587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(-)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24AFF3-6D1B-2F01-3900-C1594FC16A0D}"/>
              </a:ext>
            </a:extLst>
          </p:cNvPr>
          <p:cNvCxnSpPr>
            <a:cxnSpLocks/>
          </p:cNvCxnSpPr>
          <p:nvPr/>
        </p:nvCxnSpPr>
        <p:spPr>
          <a:xfrm>
            <a:off x="5791200" y="3662791"/>
            <a:ext cx="0" cy="1600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EF47965-9CA1-3CF2-A17D-75B00CF21CE3}"/>
              </a:ext>
            </a:extLst>
          </p:cNvPr>
          <p:cNvCxnSpPr>
            <a:cxnSpLocks/>
          </p:cNvCxnSpPr>
          <p:nvPr/>
        </p:nvCxnSpPr>
        <p:spPr>
          <a:xfrm>
            <a:off x="5256711" y="5102840"/>
            <a:ext cx="29718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8DF0002A-E1FB-A149-FBA0-629770843F8E}"/>
              </a:ext>
            </a:extLst>
          </p:cNvPr>
          <p:cNvCxnSpPr>
            <a:cxnSpLocks/>
          </p:cNvCxnSpPr>
          <p:nvPr/>
        </p:nvCxnSpPr>
        <p:spPr>
          <a:xfrm flipV="1">
            <a:off x="6058992" y="4493537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10C93CF-3264-2252-8478-555580DFC0F3}"/>
              </a:ext>
            </a:extLst>
          </p:cNvPr>
          <p:cNvCxnSpPr>
            <a:cxnSpLocks/>
          </p:cNvCxnSpPr>
          <p:nvPr/>
        </p:nvCxnSpPr>
        <p:spPr>
          <a:xfrm>
            <a:off x="7921533" y="3883639"/>
            <a:ext cx="0" cy="121920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22A93F3-16F7-2274-E4FF-24100F5C9E42}"/>
              </a:ext>
            </a:extLst>
          </p:cNvPr>
          <p:cNvSpPr txBox="1"/>
          <p:nvPr/>
        </p:nvSpPr>
        <p:spPr>
          <a:xfrm>
            <a:off x="5077101" y="3761002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LSL=0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C8F920A-2B33-05CE-6DDB-42E1AFDD9918}"/>
              </a:ext>
            </a:extLst>
          </p:cNvPr>
          <p:cNvSpPr txBox="1"/>
          <p:nvPr/>
        </p:nvSpPr>
        <p:spPr>
          <a:xfrm>
            <a:off x="7629163" y="3612272"/>
            <a:ext cx="1212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HSL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4F04E1E-89A2-DAD5-8181-ECF80FE61BBA}"/>
              </a:ext>
            </a:extLst>
          </p:cNvPr>
          <p:cNvSpPr txBox="1"/>
          <p:nvPr/>
        </p:nvSpPr>
        <p:spPr>
          <a:xfrm>
            <a:off x="8164555" y="4955214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9D63066-879C-48D7-75D4-113454F5B843}"/>
              </a:ext>
            </a:extLst>
          </p:cNvPr>
          <p:cNvSpPr txBox="1"/>
          <p:nvPr/>
        </p:nvSpPr>
        <p:spPr>
          <a:xfrm>
            <a:off x="5658236" y="3414234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33979A2-893A-E8F0-2F10-A03A0344E10E}"/>
              </a:ext>
            </a:extLst>
          </p:cNvPr>
          <p:cNvSpPr txBox="1"/>
          <p:nvPr/>
        </p:nvSpPr>
        <p:spPr>
          <a:xfrm>
            <a:off x="6687634" y="4434660"/>
            <a:ext cx="981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EB/OC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EDFE1D4-E043-BDEF-B698-C5F6145415C6}"/>
              </a:ext>
            </a:extLst>
          </p:cNvPr>
          <p:cNvSpPr txBox="1"/>
          <p:nvPr/>
        </p:nvSpPr>
        <p:spPr>
          <a:xfrm>
            <a:off x="5585457" y="5039051"/>
            <a:ext cx="738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55DA1BF-F16A-327D-C8E0-1388A2285368}"/>
              </a:ext>
            </a:extLst>
          </p:cNvPr>
          <p:cNvSpPr txBox="1"/>
          <p:nvPr/>
        </p:nvSpPr>
        <p:spPr>
          <a:xfrm>
            <a:off x="7986303" y="5094803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(+)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84CDAF6-D456-AA19-503D-4BEA8087F9EF}"/>
              </a:ext>
            </a:extLst>
          </p:cNvPr>
          <p:cNvSpPr txBox="1"/>
          <p:nvPr/>
        </p:nvSpPr>
        <p:spPr>
          <a:xfrm>
            <a:off x="5145506" y="5060472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(-)</a:t>
            </a:r>
          </a:p>
        </p:txBody>
      </p: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C3979F1B-DDED-7184-2C7E-D50C5B102A5F}"/>
              </a:ext>
            </a:extLst>
          </p:cNvPr>
          <p:cNvCxnSpPr>
            <a:cxnSpLocks/>
          </p:cNvCxnSpPr>
          <p:nvPr/>
        </p:nvCxnSpPr>
        <p:spPr>
          <a:xfrm flipV="1">
            <a:off x="6844394" y="4186491"/>
            <a:ext cx="851808" cy="307777"/>
          </a:xfrm>
          <a:prstGeom prst="bentConnector3">
            <a:avLst>
              <a:gd name="adj1" fmla="val 4592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70A67ED-D022-C4BE-F39A-4B4142BC3CD2}"/>
              </a:ext>
            </a:extLst>
          </p:cNvPr>
          <p:cNvCxnSpPr/>
          <p:nvPr/>
        </p:nvCxnSpPr>
        <p:spPr>
          <a:xfrm>
            <a:off x="381000" y="3352800"/>
            <a:ext cx="8305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33C86DCA-91AD-5DB6-5621-12C759403A6A}"/>
              </a:ext>
            </a:extLst>
          </p:cNvPr>
          <p:cNvSpPr/>
          <p:nvPr/>
        </p:nvSpPr>
        <p:spPr>
          <a:xfrm>
            <a:off x="7640122" y="4122461"/>
            <a:ext cx="99594" cy="12541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5B4A8D-D4A9-47C7-DA6E-8479FF397620}"/>
              </a:ext>
            </a:extLst>
          </p:cNvPr>
          <p:cNvCxnSpPr>
            <a:cxnSpLocks/>
          </p:cNvCxnSpPr>
          <p:nvPr/>
        </p:nvCxnSpPr>
        <p:spPr>
          <a:xfrm flipV="1">
            <a:off x="5437994" y="2335914"/>
            <a:ext cx="642086" cy="29592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95FE6F8-77B4-E88D-DA96-6A8AE4840227}"/>
              </a:ext>
            </a:extLst>
          </p:cNvPr>
          <p:cNvCxnSpPr>
            <a:cxnSpLocks/>
          </p:cNvCxnSpPr>
          <p:nvPr/>
        </p:nvCxnSpPr>
        <p:spPr>
          <a:xfrm>
            <a:off x="5801196" y="3883937"/>
            <a:ext cx="0" cy="12192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68435E6D-7D9A-DF14-1EFA-9F6671C0D97D}"/>
              </a:ext>
            </a:extLst>
          </p:cNvPr>
          <p:cNvSpPr/>
          <p:nvPr/>
        </p:nvSpPr>
        <p:spPr>
          <a:xfrm>
            <a:off x="5751399" y="4863130"/>
            <a:ext cx="99594" cy="12541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843C97B-5605-F5E9-32EC-5196F4ED46F2}"/>
              </a:ext>
            </a:extLst>
          </p:cNvPr>
          <p:cNvCxnSpPr>
            <a:cxnSpLocks/>
          </p:cNvCxnSpPr>
          <p:nvPr/>
        </p:nvCxnSpPr>
        <p:spPr>
          <a:xfrm flipV="1">
            <a:off x="5437994" y="4793282"/>
            <a:ext cx="642086" cy="29592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66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370C5-0422-1566-DD9D-5801DBA6B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Bid/Offer Curves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01DB6-7099-3C80-FEC4-CFDC406DED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4FF71D-ADB8-EB92-505A-124DB220C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Energy Bid/Offer Curve - </a:t>
            </a:r>
            <a:r>
              <a:rPr lang="en-US" sz="2000" dirty="0"/>
              <a:t>A proposal from an Energy Storage Resource (ESR) to buy and sell energy at a Settlement Point in the form of a single monotonically non-decreasing price curve that covers both the charging and discharging MW range and provides a bid price for charging and an offer price for discharging. </a:t>
            </a:r>
          </a:p>
          <a:p>
            <a:endParaRPr lang="en-US" sz="2000" dirty="0"/>
          </a:p>
          <a:p>
            <a:r>
              <a:rPr lang="en-US" sz="2400" dirty="0"/>
              <a:t>A QSE that submits an On-Line ESR-specific Ancillary Service Offer or Energy Bid/Offer Curve for the DAM will be considered to be </a:t>
            </a:r>
            <a:r>
              <a:rPr lang="en-US" sz="2400" b="1" dirty="0"/>
              <a:t>On-Line.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9727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3E9D-F862-1AB3-47EA-60BE1DEF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Self-Committed Gen in DAM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CA96-A4B9-5376-FB5F-A745B5904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7756B-C885-FAC6-7DF8-C0D904630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DAM considers a self-committed offer for clearing, the Resource constraints identified in paragraph (4)(c)(ii) of Section 4.5.1, DAM Clearing Process, other than HSL, are ignored.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LSL is ignored, i.e. zero.</a:t>
            </a:r>
          </a:p>
          <a:p>
            <a:pPr lvl="1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50FD46-B321-AC6D-1600-B68480E5B4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050" y="2971800"/>
            <a:ext cx="5295900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775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3E9D-F862-1AB3-47EA-60BE1DEF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Self-Committed Gen in DAM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CA96-A4B9-5376-FB5F-A745B5904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7756B-C885-FAC6-7DF8-C0D904630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DAM treatment of a self-committed Resources today is a 2 step process: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If LSL is greater than 0 MW, set LSL = 0 MW.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If the submitted EOC does not start at 0 MW, extend the EOC to 0 MW. The price at 0 MW is equal to P1 of the EOC.</a:t>
            </a:r>
          </a:p>
          <a:p>
            <a:pPr marL="914400" lvl="1" indent="-457200">
              <a:buFont typeface="+mj-lt"/>
              <a:buAutoNum type="arabicPeriod"/>
            </a:pPr>
            <a:endParaRPr lang="en-US" sz="2000" dirty="0"/>
          </a:p>
          <a:p>
            <a:r>
              <a:rPr lang="en-US" sz="2400" dirty="0"/>
              <a:t>Why this is necessary to protect DAM:</a:t>
            </a:r>
          </a:p>
          <a:p>
            <a:pPr lvl="1"/>
            <a:r>
              <a:rPr lang="en-US" sz="2000" dirty="0"/>
              <a:t>Self-committed resources are considered to be On-Line by DAM</a:t>
            </a:r>
          </a:p>
          <a:p>
            <a:pPr lvl="1"/>
            <a:r>
              <a:rPr lang="en-US" sz="2000" dirty="0"/>
              <a:t>If LSL and EOC were respected as submitted, DAM would be forced to award MWs to these resources, potentially leading to unsolvable constraints.</a:t>
            </a:r>
          </a:p>
          <a:p>
            <a:pPr lvl="1"/>
            <a:r>
              <a:rPr lang="en-US" sz="2000" dirty="0"/>
              <a:t>By lowering LSL to 0 MW and extending the EOC, DAM is able to set the award to 0 MWs in the case that it is not economic.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69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3E9D-F862-1AB3-47EA-60BE1DEF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Self-Committed Gen in DAM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CA96-A4B9-5376-FB5F-A745B5904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7756B-C885-FAC6-7DF8-C0D904630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Self-Committed Resource </a:t>
            </a:r>
          </a:p>
          <a:p>
            <a:r>
              <a:rPr lang="en-US" sz="2000" dirty="0"/>
              <a:t>submitted EOC and LSL/HSL: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DAM conversion:</a:t>
            </a:r>
          </a:p>
          <a:p>
            <a:r>
              <a:rPr lang="en-US" sz="2000" dirty="0"/>
              <a:t>LSL set to 0 MW</a:t>
            </a:r>
          </a:p>
          <a:p>
            <a:r>
              <a:rPr lang="en-US" sz="2000" dirty="0"/>
              <a:t>EOC extended to 0 MW</a:t>
            </a:r>
          </a:p>
          <a:p>
            <a:pPr lvl="1"/>
            <a:r>
              <a:rPr lang="en-US" sz="1400" dirty="0"/>
              <a:t>Price @ 0 MW = first price from EOC</a:t>
            </a:r>
          </a:p>
          <a:p>
            <a:r>
              <a:rPr lang="en-US" sz="2000" dirty="0"/>
              <a:t>Energy limited by 0 MW and HSL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F1E76F-544D-4466-E483-780DDFFD9006}"/>
              </a:ext>
            </a:extLst>
          </p:cNvPr>
          <p:cNvCxnSpPr>
            <a:cxnSpLocks/>
          </p:cNvCxnSpPr>
          <p:nvPr/>
        </p:nvCxnSpPr>
        <p:spPr>
          <a:xfrm>
            <a:off x="5125540" y="1277685"/>
            <a:ext cx="0" cy="1600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D6C6AF-FD8D-FDDC-8876-A51811241629}"/>
              </a:ext>
            </a:extLst>
          </p:cNvPr>
          <p:cNvCxnSpPr>
            <a:cxnSpLocks/>
          </p:cNvCxnSpPr>
          <p:nvPr/>
        </p:nvCxnSpPr>
        <p:spPr>
          <a:xfrm flipV="1">
            <a:off x="4896940" y="2649284"/>
            <a:ext cx="2819400" cy="1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E27E5D7D-5692-808A-F760-C803B32E957C}"/>
              </a:ext>
            </a:extLst>
          </p:cNvPr>
          <p:cNvCxnSpPr>
            <a:cxnSpLocks/>
          </p:cNvCxnSpPr>
          <p:nvPr/>
        </p:nvCxnSpPr>
        <p:spPr>
          <a:xfrm flipV="1">
            <a:off x="5816238" y="2039684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C6221DCF-A5F3-B54E-5FF0-660972D1E812}"/>
              </a:ext>
            </a:extLst>
          </p:cNvPr>
          <p:cNvCxnSpPr>
            <a:cxnSpLocks/>
          </p:cNvCxnSpPr>
          <p:nvPr/>
        </p:nvCxnSpPr>
        <p:spPr>
          <a:xfrm flipV="1">
            <a:off x="6483534" y="1734884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1F67F0F-B306-5162-C979-B4667A7A46B8}"/>
              </a:ext>
            </a:extLst>
          </p:cNvPr>
          <p:cNvCxnSpPr>
            <a:cxnSpLocks/>
          </p:cNvCxnSpPr>
          <p:nvPr/>
        </p:nvCxnSpPr>
        <p:spPr>
          <a:xfrm>
            <a:off x="5506540" y="1430085"/>
            <a:ext cx="0" cy="12192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A05767-B410-B99D-36BC-FB3A1BF89B42}"/>
              </a:ext>
            </a:extLst>
          </p:cNvPr>
          <p:cNvCxnSpPr>
            <a:cxnSpLocks/>
          </p:cNvCxnSpPr>
          <p:nvPr/>
        </p:nvCxnSpPr>
        <p:spPr>
          <a:xfrm>
            <a:off x="7250431" y="1430085"/>
            <a:ext cx="0" cy="121920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7BA2D1B-EC03-3823-A5F9-DB0C00E6A91E}"/>
              </a:ext>
            </a:extLst>
          </p:cNvPr>
          <p:cNvSpPr txBox="1"/>
          <p:nvPr/>
        </p:nvSpPr>
        <p:spPr>
          <a:xfrm>
            <a:off x="5269777" y="1150109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LSL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D692C35-57C8-4A60-C4A0-E2D49606066C}"/>
              </a:ext>
            </a:extLst>
          </p:cNvPr>
          <p:cNvSpPr txBox="1"/>
          <p:nvPr/>
        </p:nvSpPr>
        <p:spPr>
          <a:xfrm>
            <a:off x="6996795" y="1150109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HSL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F2E2FD1-3FC3-B105-EADF-2E3E6F758BE4}"/>
              </a:ext>
            </a:extLst>
          </p:cNvPr>
          <p:cNvSpPr txBox="1"/>
          <p:nvPr/>
        </p:nvSpPr>
        <p:spPr>
          <a:xfrm>
            <a:off x="7712528" y="2495395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9CBD452-04B8-18A7-CE5A-85B964DEE343}"/>
              </a:ext>
            </a:extLst>
          </p:cNvPr>
          <p:cNvSpPr txBox="1"/>
          <p:nvPr/>
        </p:nvSpPr>
        <p:spPr>
          <a:xfrm>
            <a:off x="4964976" y="1005749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E173BE4-FA60-B1CC-6416-01B2ED91F8F1}"/>
              </a:ext>
            </a:extLst>
          </p:cNvPr>
          <p:cNvCxnSpPr>
            <a:cxnSpLocks/>
          </p:cNvCxnSpPr>
          <p:nvPr/>
        </p:nvCxnSpPr>
        <p:spPr>
          <a:xfrm>
            <a:off x="5125540" y="3862841"/>
            <a:ext cx="0" cy="1600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70FB41A-F4B3-932E-CB78-94EE37B1065B}"/>
              </a:ext>
            </a:extLst>
          </p:cNvPr>
          <p:cNvCxnSpPr>
            <a:cxnSpLocks/>
          </p:cNvCxnSpPr>
          <p:nvPr/>
        </p:nvCxnSpPr>
        <p:spPr>
          <a:xfrm flipV="1">
            <a:off x="4896940" y="5234440"/>
            <a:ext cx="2819400" cy="1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2D69FE4F-76ED-F2D8-42C5-5F9C6C8F532B}"/>
              </a:ext>
            </a:extLst>
          </p:cNvPr>
          <p:cNvCxnSpPr>
            <a:cxnSpLocks/>
          </p:cNvCxnSpPr>
          <p:nvPr/>
        </p:nvCxnSpPr>
        <p:spPr>
          <a:xfrm flipV="1">
            <a:off x="5816238" y="4624840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55C715C1-4FA1-F024-0C0F-BA8CB33F51D8}"/>
              </a:ext>
            </a:extLst>
          </p:cNvPr>
          <p:cNvCxnSpPr>
            <a:cxnSpLocks/>
          </p:cNvCxnSpPr>
          <p:nvPr/>
        </p:nvCxnSpPr>
        <p:spPr>
          <a:xfrm flipV="1">
            <a:off x="6483534" y="4320040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E597631-58E2-EEDA-AB6E-CABF3D41019A}"/>
              </a:ext>
            </a:extLst>
          </p:cNvPr>
          <p:cNvCxnSpPr>
            <a:cxnSpLocks/>
          </p:cNvCxnSpPr>
          <p:nvPr/>
        </p:nvCxnSpPr>
        <p:spPr>
          <a:xfrm>
            <a:off x="5125540" y="4014109"/>
            <a:ext cx="0" cy="12192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ECD9854-27FF-B862-AE19-9273496E31F4}"/>
              </a:ext>
            </a:extLst>
          </p:cNvPr>
          <p:cNvCxnSpPr>
            <a:cxnSpLocks/>
          </p:cNvCxnSpPr>
          <p:nvPr/>
        </p:nvCxnSpPr>
        <p:spPr>
          <a:xfrm>
            <a:off x="7250431" y="4015241"/>
            <a:ext cx="0" cy="121920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FB4F120-DC94-EFD3-F6C2-D6E3F5326071}"/>
              </a:ext>
            </a:extLst>
          </p:cNvPr>
          <p:cNvSpPr txBox="1"/>
          <p:nvPr/>
        </p:nvSpPr>
        <p:spPr>
          <a:xfrm>
            <a:off x="4405994" y="4012978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LSL=0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0F19896-0DCD-06AB-F6F0-91061D1B08D8}"/>
              </a:ext>
            </a:extLst>
          </p:cNvPr>
          <p:cNvSpPr txBox="1"/>
          <p:nvPr/>
        </p:nvSpPr>
        <p:spPr>
          <a:xfrm>
            <a:off x="6996795" y="3735265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HSL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BF7D529-DCDC-78C8-4E8A-37B27C74B8DB}"/>
              </a:ext>
            </a:extLst>
          </p:cNvPr>
          <p:cNvSpPr txBox="1"/>
          <p:nvPr/>
        </p:nvSpPr>
        <p:spPr>
          <a:xfrm>
            <a:off x="7712528" y="5080551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85BA1FF-8AF3-EC59-4F34-2D217C88C62F}"/>
              </a:ext>
            </a:extLst>
          </p:cNvPr>
          <p:cNvSpPr txBox="1"/>
          <p:nvPr/>
        </p:nvSpPr>
        <p:spPr>
          <a:xfrm>
            <a:off x="4976950" y="3596429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537F060-C549-71EC-9042-1EC1E9B27335}"/>
              </a:ext>
            </a:extLst>
          </p:cNvPr>
          <p:cNvSpPr txBox="1"/>
          <p:nvPr/>
        </p:nvSpPr>
        <p:spPr>
          <a:xfrm>
            <a:off x="6302828" y="1729839"/>
            <a:ext cx="788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EOC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1F71ACC-1A72-AA9C-426D-0A5D798760C7}"/>
              </a:ext>
            </a:extLst>
          </p:cNvPr>
          <p:cNvSpPr txBox="1"/>
          <p:nvPr/>
        </p:nvSpPr>
        <p:spPr>
          <a:xfrm>
            <a:off x="6287045" y="4351532"/>
            <a:ext cx="788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EOC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BDB4AD5-0C06-9A2C-9594-111893BE2D7E}"/>
              </a:ext>
            </a:extLst>
          </p:cNvPr>
          <p:cNvCxnSpPr>
            <a:cxnSpLocks/>
          </p:cNvCxnSpPr>
          <p:nvPr/>
        </p:nvCxnSpPr>
        <p:spPr>
          <a:xfrm>
            <a:off x="5125540" y="4929640"/>
            <a:ext cx="690698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AB4FDA19-148F-7513-D143-EC3320CF9854}"/>
              </a:ext>
            </a:extLst>
          </p:cNvPr>
          <p:cNvSpPr/>
          <p:nvPr/>
        </p:nvSpPr>
        <p:spPr>
          <a:xfrm>
            <a:off x="7206491" y="4256086"/>
            <a:ext cx="99594" cy="12541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D12818C-A392-A097-49AB-90E90A4543A1}"/>
              </a:ext>
            </a:extLst>
          </p:cNvPr>
          <p:cNvCxnSpPr/>
          <p:nvPr/>
        </p:nvCxnSpPr>
        <p:spPr>
          <a:xfrm>
            <a:off x="381000" y="3352800"/>
            <a:ext cx="8305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9" name="Oval 68">
            <a:extLst>
              <a:ext uri="{FF2B5EF4-FFF2-40B4-BE49-F238E27FC236}">
                <a16:creationId xmlns:a16="http://schemas.microsoft.com/office/drawing/2014/main" id="{EF7A9BFA-D927-58B7-FDA8-7BCFB9CD7D21}"/>
              </a:ext>
            </a:extLst>
          </p:cNvPr>
          <p:cNvSpPr/>
          <p:nvPr/>
        </p:nvSpPr>
        <p:spPr>
          <a:xfrm>
            <a:off x="5075742" y="4865020"/>
            <a:ext cx="99594" cy="12541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81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3E9D-F862-1AB3-47EA-60BE1DEF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 – ESRs in DAM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CA96-A4B9-5376-FB5F-A745B5904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7756B-C885-FAC6-7DF8-C0D904630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ESRs and their EB/OCs add a new wrinkle to this process with the introduction of negative LSL/HSL and negative MWs in the EB/OC.</a:t>
            </a:r>
          </a:p>
          <a:p>
            <a:endParaRPr lang="en-US" sz="2400" dirty="0"/>
          </a:p>
          <a:p>
            <a:r>
              <a:rPr lang="en-US" sz="2400" dirty="0"/>
              <a:t>However, DAM will stick with the two-step process, just slightly altered: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If 0 MWs is not within the range of LSL to HSL, set the LSL or HSL to 0, whichever is closer.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If 0 MWs is not within the range of the EB/OC, extend the EB/OC to 0 MW at a price equal to the price of the nearest quantity.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7134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3E9D-F862-1AB3-47EA-60BE1DEF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 – ESRs in DAM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CA96-A4B9-5376-FB5F-A745B5904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7756B-C885-FAC6-7DF8-C0D904630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ESR:</a:t>
            </a:r>
          </a:p>
          <a:p>
            <a:r>
              <a:rPr lang="en-US" sz="2200" dirty="0"/>
              <a:t>submitted </a:t>
            </a:r>
            <a:r>
              <a:rPr lang="en-US" sz="2000" dirty="0"/>
              <a:t>EB/OC and LSL/HSL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000" dirty="0"/>
              <a:t>DAM conversion:</a:t>
            </a:r>
          </a:p>
          <a:p>
            <a:r>
              <a:rPr lang="en-US" sz="2000" dirty="0"/>
              <a:t>No change</a:t>
            </a:r>
          </a:p>
          <a:p>
            <a:r>
              <a:rPr lang="en-US" sz="2000" dirty="0"/>
              <a:t>Energy limited by EB/OC</a:t>
            </a:r>
            <a:endParaRPr lang="en-US" sz="16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F1E76F-544D-4466-E483-780DDFFD9006}"/>
              </a:ext>
            </a:extLst>
          </p:cNvPr>
          <p:cNvCxnSpPr>
            <a:cxnSpLocks/>
          </p:cNvCxnSpPr>
          <p:nvPr/>
        </p:nvCxnSpPr>
        <p:spPr>
          <a:xfrm>
            <a:off x="6688723" y="1317087"/>
            <a:ext cx="0" cy="1600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D6C6AF-FD8D-FDDC-8876-A51811241629}"/>
              </a:ext>
            </a:extLst>
          </p:cNvPr>
          <p:cNvCxnSpPr>
            <a:cxnSpLocks/>
          </p:cNvCxnSpPr>
          <p:nvPr/>
        </p:nvCxnSpPr>
        <p:spPr>
          <a:xfrm flipV="1">
            <a:off x="5257800" y="2646985"/>
            <a:ext cx="2819400" cy="1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E27E5D7D-5692-808A-F760-C803B32E957C}"/>
              </a:ext>
            </a:extLst>
          </p:cNvPr>
          <p:cNvCxnSpPr>
            <a:cxnSpLocks/>
          </p:cNvCxnSpPr>
          <p:nvPr/>
        </p:nvCxnSpPr>
        <p:spPr>
          <a:xfrm flipV="1">
            <a:off x="6060081" y="2037683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C6221DCF-A5F3-B54E-5FF0-660972D1E812}"/>
              </a:ext>
            </a:extLst>
          </p:cNvPr>
          <p:cNvCxnSpPr>
            <a:cxnSpLocks/>
          </p:cNvCxnSpPr>
          <p:nvPr/>
        </p:nvCxnSpPr>
        <p:spPr>
          <a:xfrm flipV="1">
            <a:off x="6781800" y="1732585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1F67F0F-B306-5162-C979-B4667A7A46B8}"/>
              </a:ext>
            </a:extLst>
          </p:cNvPr>
          <p:cNvCxnSpPr>
            <a:cxnSpLocks/>
          </p:cNvCxnSpPr>
          <p:nvPr/>
        </p:nvCxnSpPr>
        <p:spPr>
          <a:xfrm>
            <a:off x="5867400" y="1427786"/>
            <a:ext cx="0" cy="12192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A05767-B410-B99D-36BC-FB3A1BF89B42}"/>
              </a:ext>
            </a:extLst>
          </p:cNvPr>
          <p:cNvCxnSpPr>
            <a:cxnSpLocks/>
          </p:cNvCxnSpPr>
          <p:nvPr/>
        </p:nvCxnSpPr>
        <p:spPr>
          <a:xfrm>
            <a:off x="7924800" y="1427786"/>
            <a:ext cx="0" cy="121920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7BA2D1B-EC03-3823-A5F9-DB0C00E6A91E}"/>
              </a:ext>
            </a:extLst>
          </p:cNvPr>
          <p:cNvSpPr txBox="1"/>
          <p:nvPr/>
        </p:nvSpPr>
        <p:spPr>
          <a:xfrm>
            <a:off x="5630637" y="1147810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LSL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D692C35-57C8-4A60-C4A0-E2D49606066C}"/>
              </a:ext>
            </a:extLst>
          </p:cNvPr>
          <p:cNvSpPr txBox="1"/>
          <p:nvPr/>
        </p:nvSpPr>
        <p:spPr>
          <a:xfrm>
            <a:off x="7627945" y="1153565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HSL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F2E2FD1-3FC3-B105-EADF-2E3E6F758BE4}"/>
              </a:ext>
            </a:extLst>
          </p:cNvPr>
          <p:cNvSpPr txBox="1"/>
          <p:nvPr/>
        </p:nvSpPr>
        <p:spPr>
          <a:xfrm>
            <a:off x="8073388" y="2493096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9CBD452-04B8-18A7-CE5A-85B964DEE343}"/>
              </a:ext>
            </a:extLst>
          </p:cNvPr>
          <p:cNvSpPr txBox="1"/>
          <p:nvPr/>
        </p:nvSpPr>
        <p:spPr>
          <a:xfrm>
            <a:off x="6539593" y="1040088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537F060-C549-71EC-9042-1EC1E9B27335}"/>
              </a:ext>
            </a:extLst>
          </p:cNvPr>
          <p:cNvSpPr txBox="1"/>
          <p:nvPr/>
        </p:nvSpPr>
        <p:spPr>
          <a:xfrm>
            <a:off x="6688723" y="1978806"/>
            <a:ext cx="981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EB/OC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85C034-14F2-92EA-76D5-447C50317F85}"/>
              </a:ext>
            </a:extLst>
          </p:cNvPr>
          <p:cNvSpPr txBox="1"/>
          <p:nvPr/>
        </p:nvSpPr>
        <p:spPr>
          <a:xfrm>
            <a:off x="6619060" y="2588406"/>
            <a:ext cx="738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D67F13D-E3E8-D69B-82B7-162F5792F8EF}"/>
              </a:ext>
            </a:extLst>
          </p:cNvPr>
          <p:cNvCxnSpPr>
            <a:cxnSpLocks/>
          </p:cNvCxnSpPr>
          <p:nvPr/>
        </p:nvCxnSpPr>
        <p:spPr>
          <a:xfrm>
            <a:off x="6688723" y="3769110"/>
            <a:ext cx="0" cy="1600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E4C9EC5-A4FE-5834-E68D-7687BA81BF83}"/>
              </a:ext>
            </a:extLst>
          </p:cNvPr>
          <p:cNvCxnSpPr>
            <a:cxnSpLocks/>
          </p:cNvCxnSpPr>
          <p:nvPr/>
        </p:nvCxnSpPr>
        <p:spPr>
          <a:xfrm flipV="1">
            <a:off x="5257800" y="5099008"/>
            <a:ext cx="2819400" cy="1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2F6F6276-F996-23E2-D20C-3A4485211BBD}"/>
              </a:ext>
            </a:extLst>
          </p:cNvPr>
          <p:cNvCxnSpPr>
            <a:cxnSpLocks/>
          </p:cNvCxnSpPr>
          <p:nvPr/>
        </p:nvCxnSpPr>
        <p:spPr>
          <a:xfrm flipV="1">
            <a:off x="6060081" y="4489706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ABB7CB2D-8B01-28AA-8CBB-B2A8B598C1A2}"/>
              </a:ext>
            </a:extLst>
          </p:cNvPr>
          <p:cNvCxnSpPr>
            <a:cxnSpLocks/>
          </p:cNvCxnSpPr>
          <p:nvPr/>
        </p:nvCxnSpPr>
        <p:spPr>
          <a:xfrm flipV="1">
            <a:off x="6844394" y="4184608"/>
            <a:ext cx="914400" cy="304800"/>
          </a:xfrm>
          <a:prstGeom prst="bentConnector3">
            <a:avLst>
              <a:gd name="adj1" fmla="val 43038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DA545C-CA6B-C0BA-2BE1-91A526B2C903}"/>
              </a:ext>
            </a:extLst>
          </p:cNvPr>
          <p:cNvCxnSpPr>
            <a:cxnSpLocks/>
          </p:cNvCxnSpPr>
          <p:nvPr/>
        </p:nvCxnSpPr>
        <p:spPr>
          <a:xfrm>
            <a:off x="5867400" y="3879809"/>
            <a:ext cx="0" cy="12192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D7892C-2496-143D-3A8D-868562A6A010}"/>
              </a:ext>
            </a:extLst>
          </p:cNvPr>
          <p:cNvCxnSpPr>
            <a:cxnSpLocks/>
          </p:cNvCxnSpPr>
          <p:nvPr/>
        </p:nvCxnSpPr>
        <p:spPr>
          <a:xfrm>
            <a:off x="7924800" y="3879809"/>
            <a:ext cx="0" cy="121920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FE9F369-08DF-5184-0BE3-E81C20DE0F79}"/>
              </a:ext>
            </a:extLst>
          </p:cNvPr>
          <p:cNvSpPr txBox="1"/>
          <p:nvPr/>
        </p:nvSpPr>
        <p:spPr>
          <a:xfrm>
            <a:off x="5630637" y="3599833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LSL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62C368-C10A-9528-7413-F2BFBF2402BB}"/>
              </a:ext>
            </a:extLst>
          </p:cNvPr>
          <p:cNvSpPr txBox="1"/>
          <p:nvPr/>
        </p:nvSpPr>
        <p:spPr>
          <a:xfrm>
            <a:off x="7630330" y="3607175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HSL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1D7898-F6D7-B88B-53AC-B94B3CE99D2C}"/>
              </a:ext>
            </a:extLst>
          </p:cNvPr>
          <p:cNvSpPr txBox="1"/>
          <p:nvPr/>
        </p:nvSpPr>
        <p:spPr>
          <a:xfrm>
            <a:off x="8073388" y="4945119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37BF75B-E6CB-3CFE-011B-134B868600AC}"/>
              </a:ext>
            </a:extLst>
          </p:cNvPr>
          <p:cNvSpPr txBox="1"/>
          <p:nvPr/>
        </p:nvSpPr>
        <p:spPr>
          <a:xfrm>
            <a:off x="6539593" y="3492111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468C1A2-4F5C-2213-0170-51C9F6621E63}"/>
              </a:ext>
            </a:extLst>
          </p:cNvPr>
          <p:cNvSpPr txBox="1"/>
          <p:nvPr/>
        </p:nvSpPr>
        <p:spPr>
          <a:xfrm>
            <a:off x="6688723" y="4430829"/>
            <a:ext cx="981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EB/OC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CAD6958-CFEB-9F0C-8B9C-B3C5A5EC6975}"/>
              </a:ext>
            </a:extLst>
          </p:cNvPr>
          <p:cNvSpPr txBox="1"/>
          <p:nvPr/>
        </p:nvSpPr>
        <p:spPr>
          <a:xfrm>
            <a:off x="6619060" y="5040429"/>
            <a:ext cx="738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8435E6D-7D9A-DF14-1EFA-9F6671C0D97D}"/>
              </a:ext>
            </a:extLst>
          </p:cNvPr>
          <p:cNvSpPr/>
          <p:nvPr/>
        </p:nvSpPr>
        <p:spPr>
          <a:xfrm>
            <a:off x="6010284" y="4731800"/>
            <a:ext cx="99594" cy="12541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3C86DCA-91AD-5DB6-5621-12C759403A6A}"/>
              </a:ext>
            </a:extLst>
          </p:cNvPr>
          <p:cNvSpPr/>
          <p:nvPr/>
        </p:nvSpPr>
        <p:spPr>
          <a:xfrm>
            <a:off x="7699130" y="4117777"/>
            <a:ext cx="99594" cy="12541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0C5207-F9B8-DDBC-A19C-6905C5639576}"/>
              </a:ext>
            </a:extLst>
          </p:cNvPr>
          <p:cNvSpPr txBox="1"/>
          <p:nvPr/>
        </p:nvSpPr>
        <p:spPr>
          <a:xfrm>
            <a:off x="5136425" y="5059459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(-)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0C98D22-32F0-50C8-F64E-D428C6BEEC1F}"/>
              </a:ext>
            </a:extLst>
          </p:cNvPr>
          <p:cNvSpPr txBox="1"/>
          <p:nvPr/>
        </p:nvSpPr>
        <p:spPr>
          <a:xfrm>
            <a:off x="7825199" y="5059459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(+)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57E150-B7F0-94A5-501D-7C8261A3A9BD}"/>
              </a:ext>
            </a:extLst>
          </p:cNvPr>
          <p:cNvSpPr txBox="1"/>
          <p:nvPr/>
        </p:nvSpPr>
        <p:spPr>
          <a:xfrm>
            <a:off x="7816764" y="2618969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(+)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BE7EF1-70A4-AB0D-8A83-0692B5ED9AC1}"/>
              </a:ext>
            </a:extLst>
          </p:cNvPr>
          <p:cNvSpPr txBox="1"/>
          <p:nvPr/>
        </p:nvSpPr>
        <p:spPr>
          <a:xfrm>
            <a:off x="5158466" y="2598587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(-)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2477DCB9-9566-0FCA-503F-C3B9D7BF1568}"/>
              </a:ext>
            </a:extLst>
          </p:cNvPr>
          <p:cNvCxnSpPr/>
          <p:nvPr/>
        </p:nvCxnSpPr>
        <p:spPr>
          <a:xfrm>
            <a:off x="381000" y="3352800"/>
            <a:ext cx="8305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184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3E9D-F862-1AB3-47EA-60BE1DEF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 – ESRs in DAM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CA96-A4B9-5376-FB5F-A745B5904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7756B-C885-FAC6-7DF8-C0D904630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ESR:</a:t>
            </a:r>
          </a:p>
          <a:p>
            <a:r>
              <a:rPr lang="en-US" sz="2200" dirty="0"/>
              <a:t>submitted </a:t>
            </a:r>
            <a:r>
              <a:rPr lang="en-US" sz="2000" dirty="0"/>
              <a:t>EB/OC and LSL/HSL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000" dirty="0"/>
              <a:t>DAM conversion:</a:t>
            </a:r>
          </a:p>
          <a:p>
            <a:r>
              <a:rPr lang="en-US" sz="2000" dirty="0"/>
              <a:t>HSL set to 0 MW</a:t>
            </a:r>
          </a:p>
          <a:p>
            <a:r>
              <a:rPr lang="en-US" sz="2000" dirty="0"/>
              <a:t>EB/OC extended to 0 MW</a:t>
            </a:r>
          </a:p>
          <a:p>
            <a:pPr lvl="1"/>
            <a:r>
              <a:rPr lang="en-US" sz="1600" dirty="0"/>
              <a:t>Price @ 0 MW = last price from EB/OC</a:t>
            </a:r>
            <a:endParaRPr lang="en-US" sz="1800" dirty="0"/>
          </a:p>
          <a:p>
            <a:r>
              <a:rPr lang="en-US" sz="2000" dirty="0"/>
              <a:t>Energy limited by LSL and 0 MW  </a:t>
            </a:r>
            <a:endParaRPr lang="en-US" sz="16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F1E76F-544D-4466-E483-780DDFFD9006}"/>
              </a:ext>
            </a:extLst>
          </p:cNvPr>
          <p:cNvCxnSpPr>
            <a:cxnSpLocks/>
          </p:cNvCxnSpPr>
          <p:nvPr/>
        </p:nvCxnSpPr>
        <p:spPr>
          <a:xfrm>
            <a:off x="7924800" y="1237285"/>
            <a:ext cx="0" cy="1600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D6C6AF-FD8D-FDDC-8876-A51811241629}"/>
              </a:ext>
            </a:extLst>
          </p:cNvPr>
          <p:cNvCxnSpPr>
            <a:cxnSpLocks/>
          </p:cNvCxnSpPr>
          <p:nvPr/>
        </p:nvCxnSpPr>
        <p:spPr>
          <a:xfrm>
            <a:off x="5257800" y="2646986"/>
            <a:ext cx="29718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E27E5D7D-5692-808A-F760-C803B32E957C}"/>
              </a:ext>
            </a:extLst>
          </p:cNvPr>
          <p:cNvCxnSpPr>
            <a:cxnSpLocks/>
          </p:cNvCxnSpPr>
          <p:nvPr/>
        </p:nvCxnSpPr>
        <p:spPr>
          <a:xfrm flipV="1">
            <a:off x="6060081" y="2037683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1F67F0F-B306-5162-C979-B4667A7A46B8}"/>
              </a:ext>
            </a:extLst>
          </p:cNvPr>
          <p:cNvCxnSpPr>
            <a:cxnSpLocks/>
          </p:cNvCxnSpPr>
          <p:nvPr/>
        </p:nvCxnSpPr>
        <p:spPr>
          <a:xfrm>
            <a:off x="6172200" y="1427785"/>
            <a:ext cx="0" cy="12192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A05767-B410-B99D-36BC-FB3A1BF89B42}"/>
              </a:ext>
            </a:extLst>
          </p:cNvPr>
          <p:cNvCxnSpPr>
            <a:cxnSpLocks/>
          </p:cNvCxnSpPr>
          <p:nvPr/>
        </p:nvCxnSpPr>
        <p:spPr>
          <a:xfrm>
            <a:off x="7467600" y="1428083"/>
            <a:ext cx="0" cy="121920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7BA2D1B-EC03-3823-A5F9-DB0C00E6A91E}"/>
              </a:ext>
            </a:extLst>
          </p:cNvPr>
          <p:cNvSpPr txBox="1"/>
          <p:nvPr/>
        </p:nvSpPr>
        <p:spPr>
          <a:xfrm>
            <a:off x="5901962" y="1157025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LSL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D692C35-57C8-4A60-C4A0-E2D49606066C}"/>
              </a:ext>
            </a:extLst>
          </p:cNvPr>
          <p:cNvSpPr txBox="1"/>
          <p:nvPr/>
        </p:nvSpPr>
        <p:spPr>
          <a:xfrm>
            <a:off x="7205256" y="1153924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HSL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F2E2FD1-3FC3-B105-EADF-2E3E6F758BE4}"/>
              </a:ext>
            </a:extLst>
          </p:cNvPr>
          <p:cNvSpPr txBox="1"/>
          <p:nvPr/>
        </p:nvSpPr>
        <p:spPr>
          <a:xfrm>
            <a:off x="8165644" y="2499360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9CBD452-04B8-18A7-CE5A-85B964DEE343}"/>
              </a:ext>
            </a:extLst>
          </p:cNvPr>
          <p:cNvSpPr txBox="1"/>
          <p:nvPr/>
        </p:nvSpPr>
        <p:spPr>
          <a:xfrm>
            <a:off x="7798252" y="984720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537F060-C549-71EC-9042-1EC1E9B27335}"/>
              </a:ext>
            </a:extLst>
          </p:cNvPr>
          <p:cNvSpPr txBox="1"/>
          <p:nvPr/>
        </p:nvSpPr>
        <p:spPr>
          <a:xfrm>
            <a:off x="6688723" y="1978806"/>
            <a:ext cx="981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EB/OC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85C034-14F2-92EA-76D5-447C50317F85}"/>
              </a:ext>
            </a:extLst>
          </p:cNvPr>
          <p:cNvSpPr txBox="1"/>
          <p:nvPr/>
        </p:nvSpPr>
        <p:spPr>
          <a:xfrm>
            <a:off x="7732391" y="2576303"/>
            <a:ext cx="738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57E150-B7F0-94A5-501D-7C8261A3A9BD}"/>
              </a:ext>
            </a:extLst>
          </p:cNvPr>
          <p:cNvSpPr txBox="1"/>
          <p:nvPr/>
        </p:nvSpPr>
        <p:spPr>
          <a:xfrm>
            <a:off x="7987392" y="2609531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(+)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BE7EF1-70A4-AB0D-8A83-0692B5ED9AC1}"/>
              </a:ext>
            </a:extLst>
          </p:cNvPr>
          <p:cNvSpPr txBox="1"/>
          <p:nvPr/>
        </p:nvSpPr>
        <p:spPr>
          <a:xfrm>
            <a:off x="5158466" y="2598587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(-)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24AFF3-6D1B-2F01-3900-C1594FC16A0D}"/>
              </a:ext>
            </a:extLst>
          </p:cNvPr>
          <p:cNvCxnSpPr>
            <a:cxnSpLocks/>
          </p:cNvCxnSpPr>
          <p:nvPr/>
        </p:nvCxnSpPr>
        <p:spPr>
          <a:xfrm>
            <a:off x="7923711" y="3693139"/>
            <a:ext cx="0" cy="1600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EF47965-9CA1-3CF2-A17D-75B00CF21CE3}"/>
              </a:ext>
            </a:extLst>
          </p:cNvPr>
          <p:cNvCxnSpPr>
            <a:cxnSpLocks/>
          </p:cNvCxnSpPr>
          <p:nvPr/>
        </p:nvCxnSpPr>
        <p:spPr>
          <a:xfrm>
            <a:off x="5256711" y="5102840"/>
            <a:ext cx="29718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8DF0002A-E1FB-A149-FBA0-629770843F8E}"/>
              </a:ext>
            </a:extLst>
          </p:cNvPr>
          <p:cNvCxnSpPr>
            <a:cxnSpLocks/>
          </p:cNvCxnSpPr>
          <p:nvPr/>
        </p:nvCxnSpPr>
        <p:spPr>
          <a:xfrm flipV="1">
            <a:off x="6058992" y="4493537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95FE6F8-77B4-E88D-DA96-6A8AE4840227}"/>
              </a:ext>
            </a:extLst>
          </p:cNvPr>
          <p:cNvCxnSpPr>
            <a:cxnSpLocks/>
          </p:cNvCxnSpPr>
          <p:nvPr/>
        </p:nvCxnSpPr>
        <p:spPr>
          <a:xfrm>
            <a:off x="6169306" y="3883639"/>
            <a:ext cx="0" cy="12192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10C93CF-3264-2252-8478-555580DFC0F3}"/>
              </a:ext>
            </a:extLst>
          </p:cNvPr>
          <p:cNvCxnSpPr>
            <a:cxnSpLocks/>
          </p:cNvCxnSpPr>
          <p:nvPr/>
        </p:nvCxnSpPr>
        <p:spPr>
          <a:xfrm>
            <a:off x="7921533" y="3883639"/>
            <a:ext cx="0" cy="121920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22A93F3-16F7-2274-E4FF-24100F5C9E42}"/>
              </a:ext>
            </a:extLst>
          </p:cNvPr>
          <p:cNvSpPr txBox="1"/>
          <p:nvPr/>
        </p:nvSpPr>
        <p:spPr>
          <a:xfrm>
            <a:off x="5907952" y="3622657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LSL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C8F920A-2B33-05CE-6DDB-42E1AFDD9918}"/>
              </a:ext>
            </a:extLst>
          </p:cNvPr>
          <p:cNvSpPr txBox="1"/>
          <p:nvPr/>
        </p:nvSpPr>
        <p:spPr>
          <a:xfrm>
            <a:off x="7854859" y="3711412"/>
            <a:ext cx="1212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HSL=0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4F04E1E-89A2-DAD5-8181-ECF80FE61BBA}"/>
              </a:ext>
            </a:extLst>
          </p:cNvPr>
          <p:cNvSpPr txBox="1"/>
          <p:nvPr/>
        </p:nvSpPr>
        <p:spPr>
          <a:xfrm>
            <a:off x="8164555" y="4955214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9D63066-879C-48D7-75D4-113454F5B843}"/>
              </a:ext>
            </a:extLst>
          </p:cNvPr>
          <p:cNvSpPr txBox="1"/>
          <p:nvPr/>
        </p:nvSpPr>
        <p:spPr>
          <a:xfrm>
            <a:off x="7797163" y="3429000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33979A2-893A-E8F0-2F10-A03A0344E10E}"/>
              </a:ext>
            </a:extLst>
          </p:cNvPr>
          <p:cNvSpPr txBox="1"/>
          <p:nvPr/>
        </p:nvSpPr>
        <p:spPr>
          <a:xfrm>
            <a:off x="6687634" y="4434660"/>
            <a:ext cx="981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EB/OC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EDFE1D4-E043-BDEF-B698-C5F6145415C6}"/>
              </a:ext>
            </a:extLst>
          </p:cNvPr>
          <p:cNvSpPr txBox="1"/>
          <p:nvPr/>
        </p:nvSpPr>
        <p:spPr>
          <a:xfrm>
            <a:off x="7731302" y="5032157"/>
            <a:ext cx="738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55DA1BF-F16A-327D-C8E0-1388A2285368}"/>
              </a:ext>
            </a:extLst>
          </p:cNvPr>
          <p:cNvSpPr txBox="1"/>
          <p:nvPr/>
        </p:nvSpPr>
        <p:spPr>
          <a:xfrm>
            <a:off x="7986303" y="5094803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(+)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84CDAF6-D456-AA19-503D-4BEA8087F9EF}"/>
              </a:ext>
            </a:extLst>
          </p:cNvPr>
          <p:cNvSpPr txBox="1"/>
          <p:nvPr/>
        </p:nvSpPr>
        <p:spPr>
          <a:xfrm>
            <a:off x="5157377" y="5054441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(-)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5478E94-5A05-5F8D-8C44-4D93D368ED8E}"/>
              </a:ext>
            </a:extLst>
          </p:cNvPr>
          <p:cNvCxnSpPr>
            <a:cxnSpLocks/>
          </p:cNvCxnSpPr>
          <p:nvPr/>
        </p:nvCxnSpPr>
        <p:spPr>
          <a:xfrm>
            <a:off x="7669524" y="4058318"/>
            <a:ext cx="252009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70A67ED-D022-C4BE-F39A-4B4142BC3CD2}"/>
              </a:ext>
            </a:extLst>
          </p:cNvPr>
          <p:cNvCxnSpPr/>
          <p:nvPr/>
        </p:nvCxnSpPr>
        <p:spPr>
          <a:xfrm>
            <a:off x="381000" y="3352800"/>
            <a:ext cx="8305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33C86DCA-91AD-5DB6-5621-12C759403A6A}"/>
              </a:ext>
            </a:extLst>
          </p:cNvPr>
          <p:cNvSpPr/>
          <p:nvPr/>
        </p:nvSpPr>
        <p:spPr>
          <a:xfrm>
            <a:off x="7871737" y="4001286"/>
            <a:ext cx="99594" cy="12541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57BB445-7135-2CBB-169B-14B6841341B0}"/>
              </a:ext>
            </a:extLst>
          </p:cNvPr>
          <p:cNvCxnSpPr>
            <a:cxnSpLocks/>
          </p:cNvCxnSpPr>
          <p:nvPr/>
        </p:nvCxnSpPr>
        <p:spPr>
          <a:xfrm flipV="1">
            <a:off x="6973392" y="1607665"/>
            <a:ext cx="696132" cy="4300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42BFA84-D6DF-B67E-87EB-17A88FE55543}"/>
              </a:ext>
            </a:extLst>
          </p:cNvPr>
          <p:cNvCxnSpPr>
            <a:cxnSpLocks/>
          </p:cNvCxnSpPr>
          <p:nvPr/>
        </p:nvCxnSpPr>
        <p:spPr>
          <a:xfrm flipV="1">
            <a:off x="6972304" y="4057754"/>
            <a:ext cx="696132" cy="4300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68435E6D-7D9A-DF14-1EFA-9F6671C0D97D}"/>
              </a:ext>
            </a:extLst>
          </p:cNvPr>
          <p:cNvSpPr/>
          <p:nvPr/>
        </p:nvSpPr>
        <p:spPr>
          <a:xfrm>
            <a:off x="6122403" y="4731101"/>
            <a:ext cx="99594" cy="12541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462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3E9D-F862-1AB3-47EA-60BE1DEF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 – ESRs in DAM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CA96-A4B9-5376-FB5F-A745B5904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7756B-C885-FAC6-7DF8-C0D904630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ESR:</a:t>
            </a:r>
          </a:p>
          <a:p>
            <a:r>
              <a:rPr lang="en-US" sz="2200" dirty="0"/>
              <a:t>submitted </a:t>
            </a:r>
            <a:r>
              <a:rPr lang="en-US" sz="2000" dirty="0"/>
              <a:t>EB/OC and LSL/HSL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000" dirty="0"/>
              <a:t>DAM conversion:</a:t>
            </a:r>
          </a:p>
          <a:p>
            <a:r>
              <a:rPr lang="en-US" sz="2000" dirty="0"/>
              <a:t>HSL set to 0 MW</a:t>
            </a:r>
          </a:p>
          <a:p>
            <a:r>
              <a:rPr lang="en-US" sz="2000" dirty="0"/>
              <a:t>Energy limited by LSL and 0 MW  </a:t>
            </a:r>
            <a:endParaRPr lang="en-US" sz="16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F1E76F-544D-4466-E483-780DDFFD9006}"/>
              </a:ext>
            </a:extLst>
          </p:cNvPr>
          <p:cNvCxnSpPr>
            <a:cxnSpLocks/>
          </p:cNvCxnSpPr>
          <p:nvPr/>
        </p:nvCxnSpPr>
        <p:spPr>
          <a:xfrm>
            <a:off x="7924800" y="1237285"/>
            <a:ext cx="0" cy="1600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D6C6AF-FD8D-FDDC-8876-A51811241629}"/>
              </a:ext>
            </a:extLst>
          </p:cNvPr>
          <p:cNvCxnSpPr>
            <a:cxnSpLocks/>
          </p:cNvCxnSpPr>
          <p:nvPr/>
        </p:nvCxnSpPr>
        <p:spPr>
          <a:xfrm>
            <a:off x="5257800" y="2646986"/>
            <a:ext cx="29718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E27E5D7D-5692-808A-F760-C803B32E957C}"/>
              </a:ext>
            </a:extLst>
          </p:cNvPr>
          <p:cNvCxnSpPr>
            <a:cxnSpLocks/>
          </p:cNvCxnSpPr>
          <p:nvPr/>
        </p:nvCxnSpPr>
        <p:spPr>
          <a:xfrm flipV="1">
            <a:off x="6060081" y="2037683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C6221DCF-A5F3-B54E-5FF0-660972D1E812}"/>
              </a:ext>
            </a:extLst>
          </p:cNvPr>
          <p:cNvCxnSpPr>
            <a:cxnSpLocks/>
          </p:cNvCxnSpPr>
          <p:nvPr/>
        </p:nvCxnSpPr>
        <p:spPr>
          <a:xfrm flipV="1">
            <a:off x="6844394" y="1729740"/>
            <a:ext cx="851808" cy="307777"/>
          </a:xfrm>
          <a:prstGeom prst="bentConnector3">
            <a:avLst>
              <a:gd name="adj1" fmla="val 4592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1F67F0F-B306-5162-C979-B4667A7A46B8}"/>
              </a:ext>
            </a:extLst>
          </p:cNvPr>
          <p:cNvCxnSpPr>
            <a:cxnSpLocks/>
          </p:cNvCxnSpPr>
          <p:nvPr/>
        </p:nvCxnSpPr>
        <p:spPr>
          <a:xfrm>
            <a:off x="6172200" y="1427785"/>
            <a:ext cx="0" cy="12192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A05767-B410-B99D-36BC-FB3A1BF89B42}"/>
              </a:ext>
            </a:extLst>
          </p:cNvPr>
          <p:cNvCxnSpPr>
            <a:cxnSpLocks/>
          </p:cNvCxnSpPr>
          <p:nvPr/>
        </p:nvCxnSpPr>
        <p:spPr>
          <a:xfrm>
            <a:off x="7608426" y="1430811"/>
            <a:ext cx="0" cy="121920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7BA2D1B-EC03-3823-A5F9-DB0C00E6A91E}"/>
              </a:ext>
            </a:extLst>
          </p:cNvPr>
          <p:cNvSpPr txBox="1"/>
          <p:nvPr/>
        </p:nvSpPr>
        <p:spPr>
          <a:xfrm>
            <a:off x="5901962" y="1157025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LSL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D692C35-57C8-4A60-C4A0-E2D49606066C}"/>
              </a:ext>
            </a:extLst>
          </p:cNvPr>
          <p:cNvSpPr txBox="1"/>
          <p:nvPr/>
        </p:nvSpPr>
        <p:spPr>
          <a:xfrm>
            <a:off x="7354744" y="1147241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HSL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F2E2FD1-3FC3-B105-EADF-2E3E6F758BE4}"/>
              </a:ext>
            </a:extLst>
          </p:cNvPr>
          <p:cNvSpPr txBox="1"/>
          <p:nvPr/>
        </p:nvSpPr>
        <p:spPr>
          <a:xfrm>
            <a:off x="8165644" y="2499360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9CBD452-04B8-18A7-CE5A-85B964DEE343}"/>
              </a:ext>
            </a:extLst>
          </p:cNvPr>
          <p:cNvSpPr txBox="1"/>
          <p:nvPr/>
        </p:nvSpPr>
        <p:spPr>
          <a:xfrm>
            <a:off x="7798252" y="984720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537F060-C549-71EC-9042-1EC1E9B27335}"/>
              </a:ext>
            </a:extLst>
          </p:cNvPr>
          <p:cNvSpPr txBox="1"/>
          <p:nvPr/>
        </p:nvSpPr>
        <p:spPr>
          <a:xfrm>
            <a:off x="6688723" y="1978806"/>
            <a:ext cx="981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EB/OC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85C034-14F2-92EA-76D5-447C50317F85}"/>
              </a:ext>
            </a:extLst>
          </p:cNvPr>
          <p:cNvSpPr txBox="1"/>
          <p:nvPr/>
        </p:nvSpPr>
        <p:spPr>
          <a:xfrm>
            <a:off x="7732391" y="2576303"/>
            <a:ext cx="738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57E150-B7F0-94A5-501D-7C8261A3A9BD}"/>
              </a:ext>
            </a:extLst>
          </p:cNvPr>
          <p:cNvSpPr txBox="1"/>
          <p:nvPr/>
        </p:nvSpPr>
        <p:spPr>
          <a:xfrm>
            <a:off x="7987392" y="2609531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(+)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BE7EF1-70A4-AB0D-8A83-0692B5ED9AC1}"/>
              </a:ext>
            </a:extLst>
          </p:cNvPr>
          <p:cNvSpPr txBox="1"/>
          <p:nvPr/>
        </p:nvSpPr>
        <p:spPr>
          <a:xfrm>
            <a:off x="5158466" y="2598587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(-)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24AFF3-6D1B-2F01-3900-C1594FC16A0D}"/>
              </a:ext>
            </a:extLst>
          </p:cNvPr>
          <p:cNvCxnSpPr>
            <a:cxnSpLocks/>
          </p:cNvCxnSpPr>
          <p:nvPr/>
        </p:nvCxnSpPr>
        <p:spPr>
          <a:xfrm>
            <a:off x="7923711" y="3693139"/>
            <a:ext cx="0" cy="1600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EF47965-9CA1-3CF2-A17D-75B00CF21CE3}"/>
              </a:ext>
            </a:extLst>
          </p:cNvPr>
          <p:cNvCxnSpPr>
            <a:cxnSpLocks/>
          </p:cNvCxnSpPr>
          <p:nvPr/>
        </p:nvCxnSpPr>
        <p:spPr>
          <a:xfrm>
            <a:off x="5256711" y="5102840"/>
            <a:ext cx="29718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8DF0002A-E1FB-A149-FBA0-629770843F8E}"/>
              </a:ext>
            </a:extLst>
          </p:cNvPr>
          <p:cNvCxnSpPr>
            <a:cxnSpLocks/>
          </p:cNvCxnSpPr>
          <p:nvPr/>
        </p:nvCxnSpPr>
        <p:spPr>
          <a:xfrm flipV="1">
            <a:off x="6058992" y="4493537"/>
            <a:ext cx="914400" cy="3048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95FE6F8-77B4-E88D-DA96-6A8AE4840227}"/>
              </a:ext>
            </a:extLst>
          </p:cNvPr>
          <p:cNvCxnSpPr>
            <a:cxnSpLocks/>
          </p:cNvCxnSpPr>
          <p:nvPr/>
        </p:nvCxnSpPr>
        <p:spPr>
          <a:xfrm>
            <a:off x="6169306" y="3883639"/>
            <a:ext cx="0" cy="12192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10C93CF-3264-2252-8478-555580DFC0F3}"/>
              </a:ext>
            </a:extLst>
          </p:cNvPr>
          <p:cNvCxnSpPr>
            <a:cxnSpLocks/>
          </p:cNvCxnSpPr>
          <p:nvPr/>
        </p:nvCxnSpPr>
        <p:spPr>
          <a:xfrm>
            <a:off x="7921533" y="3883639"/>
            <a:ext cx="0" cy="121920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22A93F3-16F7-2274-E4FF-24100F5C9E42}"/>
              </a:ext>
            </a:extLst>
          </p:cNvPr>
          <p:cNvSpPr txBox="1"/>
          <p:nvPr/>
        </p:nvSpPr>
        <p:spPr>
          <a:xfrm>
            <a:off x="5907952" y="3622657"/>
            <a:ext cx="981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LSL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4F04E1E-89A2-DAD5-8181-ECF80FE61BBA}"/>
              </a:ext>
            </a:extLst>
          </p:cNvPr>
          <p:cNvSpPr txBox="1"/>
          <p:nvPr/>
        </p:nvSpPr>
        <p:spPr>
          <a:xfrm>
            <a:off x="8164555" y="4955214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9D63066-879C-48D7-75D4-113454F5B843}"/>
              </a:ext>
            </a:extLst>
          </p:cNvPr>
          <p:cNvSpPr txBox="1"/>
          <p:nvPr/>
        </p:nvSpPr>
        <p:spPr>
          <a:xfrm>
            <a:off x="7797163" y="3429000"/>
            <a:ext cx="60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33979A2-893A-E8F0-2F10-A03A0344E10E}"/>
              </a:ext>
            </a:extLst>
          </p:cNvPr>
          <p:cNvSpPr txBox="1"/>
          <p:nvPr/>
        </p:nvSpPr>
        <p:spPr>
          <a:xfrm>
            <a:off x="6687634" y="4434660"/>
            <a:ext cx="981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EB/OC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EDFE1D4-E043-BDEF-B698-C5F6145415C6}"/>
              </a:ext>
            </a:extLst>
          </p:cNvPr>
          <p:cNvSpPr txBox="1"/>
          <p:nvPr/>
        </p:nvSpPr>
        <p:spPr>
          <a:xfrm>
            <a:off x="7731302" y="5032157"/>
            <a:ext cx="738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55DA1BF-F16A-327D-C8E0-1388A2285368}"/>
              </a:ext>
            </a:extLst>
          </p:cNvPr>
          <p:cNvSpPr txBox="1"/>
          <p:nvPr/>
        </p:nvSpPr>
        <p:spPr>
          <a:xfrm>
            <a:off x="7986303" y="5094803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(+)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84CDAF6-D456-AA19-503D-4BEA8087F9EF}"/>
              </a:ext>
            </a:extLst>
          </p:cNvPr>
          <p:cNvSpPr txBox="1"/>
          <p:nvPr/>
        </p:nvSpPr>
        <p:spPr>
          <a:xfrm>
            <a:off x="5157377" y="5054441"/>
            <a:ext cx="988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(-)</a:t>
            </a:r>
          </a:p>
        </p:txBody>
      </p: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C3979F1B-DDED-7184-2C7E-D50C5B102A5F}"/>
              </a:ext>
            </a:extLst>
          </p:cNvPr>
          <p:cNvCxnSpPr>
            <a:cxnSpLocks/>
          </p:cNvCxnSpPr>
          <p:nvPr/>
        </p:nvCxnSpPr>
        <p:spPr>
          <a:xfrm flipV="1">
            <a:off x="6844394" y="4186491"/>
            <a:ext cx="851808" cy="307777"/>
          </a:xfrm>
          <a:prstGeom prst="bentConnector3">
            <a:avLst>
              <a:gd name="adj1" fmla="val 4592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70A67ED-D022-C4BE-F39A-4B4142BC3CD2}"/>
              </a:ext>
            </a:extLst>
          </p:cNvPr>
          <p:cNvCxnSpPr/>
          <p:nvPr/>
        </p:nvCxnSpPr>
        <p:spPr>
          <a:xfrm>
            <a:off x="381000" y="3352800"/>
            <a:ext cx="8305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68435E6D-7D9A-DF14-1EFA-9F6671C0D97D}"/>
              </a:ext>
            </a:extLst>
          </p:cNvPr>
          <p:cNvSpPr/>
          <p:nvPr/>
        </p:nvSpPr>
        <p:spPr>
          <a:xfrm>
            <a:off x="6122403" y="4731101"/>
            <a:ext cx="99594" cy="12541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3C86DCA-91AD-5DB6-5621-12C759403A6A}"/>
              </a:ext>
            </a:extLst>
          </p:cNvPr>
          <p:cNvSpPr/>
          <p:nvPr/>
        </p:nvSpPr>
        <p:spPr>
          <a:xfrm>
            <a:off x="7884708" y="4123786"/>
            <a:ext cx="99594" cy="12541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5DAB31-D393-70FC-EA45-44CBD6A5E6BA}"/>
              </a:ext>
            </a:extLst>
          </p:cNvPr>
          <p:cNvCxnSpPr>
            <a:cxnSpLocks/>
          </p:cNvCxnSpPr>
          <p:nvPr/>
        </p:nvCxnSpPr>
        <p:spPr>
          <a:xfrm flipV="1">
            <a:off x="7575097" y="1729740"/>
            <a:ext cx="653414" cy="16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806CBA4-31CD-493F-5850-8D9C6B5A06DC}"/>
              </a:ext>
            </a:extLst>
          </p:cNvPr>
          <p:cNvCxnSpPr>
            <a:cxnSpLocks/>
          </p:cNvCxnSpPr>
          <p:nvPr/>
        </p:nvCxnSpPr>
        <p:spPr>
          <a:xfrm flipV="1">
            <a:off x="7575097" y="4181619"/>
            <a:ext cx="653414" cy="16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B71F483-6D0B-4895-6341-0567C1362D8F}"/>
              </a:ext>
            </a:extLst>
          </p:cNvPr>
          <p:cNvSpPr txBox="1"/>
          <p:nvPr/>
        </p:nvSpPr>
        <p:spPr>
          <a:xfrm>
            <a:off x="7854859" y="3711412"/>
            <a:ext cx="1212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HSL=0</a:t>
            </a:r>
          </a:p>
        </p:txBody>
      </p:sp>
    </p:spTree>
    <p:extLst>
      <p:ext uri="{BB962C8B-B14F-4D97-AF65-F5344CB8AC3E}">
        <p14:creationId xmlns:p14="http://schemas.microsoft.com/office/powerpoint/2010/main" val="399258977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10167</TotalTime>
  <Words>893</Words>
  <Application>Microsoft Office PowerPoint</Application>
  <PresentationFormat>On-screen Show (4:3)</PresentationFormat>
  <Paragraphs>270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PowerPoint Presentation</vt:lpstr>
      <vt:lpstr>Energy Bid/Offer Curves</vt:lpstr>
      <vt:lpstr>Self-Committed Gen in DAM Today</vt:lpstr>
      <vt:lpstr>Self-Committed Gen in DAM Today</vt:lpstr>
      <vt:lpstr>Self-Committed Gen in DAM Today</vt:lpstr>
      <vt:lpstr>RTCB – ESRs in DAM</vt:lpstr>
      <vt:lpstr>RTCB – ESRs in DAM</vt:lpstr>
      <vt:lpstr>RTCB – ESRs in DAM</vt:lpstr>
      <vt:lpstr>RTCB – ESRs in DAM</vt:lpstr>
      <vt:lpstr>RTCB – ESRs in DAM</vt:lpstr>
      <vt:lpstr>RTCB – ESRs in DAM</vt:lpstr>
      <vt:lpstr>RTCB – ESRs in DAM</vt:lpstr>
      <vt:lpstr>RTCB – ESRs in DAM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Smith, Nathan</cp:lastModifiedBy>
  <cp:revision>165</cp:revision>
  <cp:lastPrinted>2016-01-21T20:53:15Z</cp:lastPrinted>
  <dcterms:created xsi:type="dcterms:W3CDTF">2016-01-21T15:20:31Z</dcterms:created>
  <dcterms:modified xsi:type="dcterms:W3CDTF">2025-02-06T17:56:55Z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2024-05-11T00:29:24Z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036538be-6721-4974-80b2-778ec1566113</vt:lpwstr>
  </property>
  <property fmtid="{D5CDD505-2E9C-101B-9397-08002B2CF9AE}" pid="9" name="MSIP_Label_7084cbda-52b8-46fb-a7b7-cb5bd465ed85_ContentBits">
    <vt:lpwstr>0</vt:lpwstr>
  </property>
</Properties>
</file>