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3" r:id="rId7"/>
    <p:sldId id="575" r:id="rId8"/>
    <p:sldId id="580" r:id="rId9"/>
    <p:sldId id="586" r:id="rId10"/>
    <p:sldId id="584" r:id="rId11"/>
    <p:sldId id="58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 7,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Focused discussion today:</a:t>
            </a:r>
          </a:p>
          <a:p>
            <a:pPr lvl="1">
              <a:buFontTx/>
              <a:buChar char="-"/>
            </a:pPr>
            <a:r>
              <a:rPr lang="en-US" sz="1600" dirty="0"/>
              <a:t>Work on 3 NPRRs (NPRR1268, 1269, 12970)</a:t>
            </a:r>
          </a:p>
          <a:p>
            <a:pPr lvl="2">
              <a:buFontTx/>
              <a:buChar char="-"/>
            </a:pPr>
            <a:r>
              <a:rPr lang="en-US" sz="1200" dirty="0"/>
              <a:t>Review comments and presentations</a:t>
            </a:r>
          </a:p>
          <a:p>
            <a:pPr lvl="1">
              <a:buFontTx/>
              <a:buChar char="-"/>
            </a:pPr>
            <a:r>
              <a:rPr lang="en-US" sz="1600" dirty="0"/>
              <a:t>Verbal update on State of Charge AS Duration Discussion</a:t>
            </a:r>
          </a:p>
          <a:p>
            <a:pPr lvl="1">
              <a:buFontTx/>
              <a:buChar char="-"/>
            </a:pPr>
            <a:r>
              <a:rPr lang="en-US" sz="1600" dirty="0"/>
              <a:t>Market Readiness</a:t>
            </a:r>
          </a:p>
          <a:p>
            <a:pPr lvl="2">
              <a:buFontTx/>
              <a:buChar char="-"/>
            </a:pPr>
            <a:r>
              <a:rPr lang="en-US" sz="1200" dirty="0"/>
              <a:t>ESR Model names posted</a:t>
            </a:r>
          </a:p>
          <a:p>
            <a:pPr lvl="2">
              <a:buFontTx/>
              <a:buChar char="-"/>
            </a:pPr>
            <a:r>
              <a:rPr lang="en-US" sz="1200" dirty="0"/>
              <a:t>DAM ESR “training”</a:t>
            </a:r>
          </a:p>
          <a:p>
            <a:pPr lvl="2">
              <a:buFontTx/>
              <a:buChar char="-"/>
            </a:pPr>
            <a:r>
              <a:rPr lang="en-US" sz="1200" dirty="0"/>
              <a:t>IT Updates to TWG</a:t>
            </a:r>
          </a:p>
          <a:p>
            <a:pPr lvl="2">
              <a:buFontTx/>
              <a:buChar char="-"/>
            </a:pPr>
            <a:endParaRPr lang="en-US" sz="10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00649"/>
            <a:ext cx="8534400" cy="1415234"/>
          </a:xfrm>
        </p:spPr>
        <p:txBody>
          <a:bodyPr/>
          <a:lstStyle/>
          <a:p>
            <a:r>
              <a:rPr lang="en-US" sz="1800" dirty="0"/>
              <a:t>First red box is NPRR1269 for 3 policy issues</a:t>
            </a:r>
          </a:p>
          <a:p>
            <a:r>
              <a:rPr lang="en-US" sz="1800" dirty="0"/>
              <a:t>Second red box is IMM NPRR1268 for ASDC changes</a:t>
            </a:r>
          </a:p>
          <a:p>
            <a:r>
              <a:rPr lang="en-US" sz="1800" dirty="0"/>
              <a:t>Third red box is a clean-up NPRR1270 and remove automatic qualification</a:t>
            </a:r>
          </a:p>
          <a:p>
            <a:r>
              <a:rPr lang="en-US" sz="1800" dirty="0"/>
              <a:t>Still need evaluation of State of Charge and AS Duration 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7162800" y="2030385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4DCF0-9895-3150-54CE-6E0AB83DC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11385"/>
            <a:ext cx="8839200" cy="40656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76200" y="2579456"/>
            <a:ext cx="4343400" cy="3923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76200" y="350784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253AA5-311D-A083-8432-D1A46C6DB50A}"/>
              </a:ext>
            </a:extLst>
          </p:cNvPr>
          <p:cNvSpPr/>
          <p:nvPr/>
        </p:nvSpPr>
        <p:spPr>
          <a:xfrm>
            <a:off x="76200" y="381000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647C98-EEAB-9DB9-7EE7-66F8E77891AF}"/>
              </a:ext>
            </a:extLst>
          </p:cNvPr>
          <p:cNvSpPr/>
          <p:nvPr/>
        </p:nvSpPr>
        <p:spPr>
          <a:xfrm>
            <a:off x="76200" y="2991867"/>
            <a:ext cx="4343400" cy="152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E143A7-8CFD-72F5-A59F-460E5A23057E}"/>
              </a:ext>
            </a:extLst>
          </p:cNvPr>
          <p:cNvSpPr/>
          <p:nvPr/>
        </p:nvSpPr>
        <p:spPr>
          <a:xfrm>
            <a:off x="8229600" y="2644312"/>
            <a:ext cx="762000" cy="1318088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Trials</a:t>
            </a:r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0580FA23-D72F-8973-E439-76AA88C6576E}"/>
              </a:ext>
            </a:extLst>
          </p:cNvPr>
          <p:cNvSpPr/>
          <p:nvPr/>
        </p:nvSpPr>
        <p:spPr>
          <a:xfrm>
            <a:off x="887275" y="5290319"/>
            <a:ext cx="3236378" cy="577081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 that will be in flight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2895600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rgbClr val="2D3338"/>
                </a:solidFill>
              </a:rPr>
              <a:t>NPRR1268 for ASDC Modifications (IMM sponsor)</a:t>
            </a:r>
          </a:p>
          <a:p>
            <a:pPr>
              <a:defRPr/>
            </a:pPr>
            <a:endParaRPr lang="en-US" sz="600" dirty="0">
              <a:solidFill>
                <a:srgbClr val="2D3338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NPRR1269 for Parameter/Policy Changes (ERCOT sponsor)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AS Proxy Offer </a:t>
            </a:r>
            <a:r>
              <a:rPr lang="en-US" sz="1400" dirty="0">
                <a:solidFill>
                  <a:srgbClr val="2D3338"/>
                </a:solidFill>
              </a:rPr>
              <a:t>Floors        -  ASDCs for Reliability Unit Commitment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Ramp Rate Sharing       </a:t>
            </a:r>
            <a:r>
              <a:rPr lang="en-US" sz="1400" strike="sngStrike" dirty="0">
                <a:solidFill>
                  <a:srgbClr val="C00000"/>
                </a:solidFill>
                <a:latin typeface="Arial"/>
              </a:rPr>
              <a:t>     -  AS Duration Requirements (</a:t>
            </a:r>
            <a:r>
              <a:rPr lang="en-US" sz="1400" strike="sngStrike" dirty="0" err="1">
                <a:solidFill>
                  <a:srgbClr val="C00000"/>
                </a:solidFill>
                <a:latin typeface="Arial"/>
              </a:rPr>
              <a:t>ie</a:t>
            </a:r>
            <a:r>
              <a:rPr lang="en-US" sz="1400" strike="sngStrike" dirty="0">
                <a:solidFill>
                  <a:srgbClr val="C00000"/>
                </a:solidFill>
                <a:latin typeface="Arial"/>
              </a:rPr>
              <a:t>, State of Charge)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9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 of Charge – TBD but target July Board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                       </a:t>
            </a:r>
            <a:r>
              <a:rPr lang="en-US" sz="1800" u="sng" dirty="0">
                <a:solidFill>
                  <a:srgbClr val="2D3338"/>
                </a:solidFill>
                <a:latin typeface="Arial"/>
              </a:rPr>
              <a:t>Timeline and vetting of RTC+B NPRRs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8ED4DC-9E50-C4BD-F160-9A91E51D42D7}"/>
              </a:ext>
            </a:extLst>
          </p:cNvPr>
          <p:cNvSpPr/>
          <p:nvPr/>
        </p:nvSpPr>
        <p:spPr>
          <a:xfrm>
            <a:off x="900276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24E21C-D6BC-2307-1FE8-D02A4F091F26}"/>
              </a:ext>
            </a:extLst>
          </p:cNvPr>
          <p:cNvSpPr/>
          <p:nvPr/>
        </p:nvSpPr>
        <p:spPr>
          <a:xfrm>
            <a:off x="1968270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52613F-2D49-B9AA-4654-2916FCDD0644}"/>
              </a:ext>
            </a:extLst>
          </p:cNvPr>
          <p:cNvSpPr/>
          <p:nvPr/>
        </p:nvSpPr>
        <p:spPr>
          <a:xfrm>
            <a:off x="3046068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B85056-ACF7-CBFC-C635-3EE093148A2D}"/>
              </a:ext>
            </a:extLst>
          </p:cNvPr>
          <p:cNvSpPr/>
          <p:nvPr/>
        </p:nvSpPr>
        <p:spPr>
          <a:xfrm>
            <a:off x="4123653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72D68D-AEDD-2E50-FC17-14EF87BD9C59}"/>
              </a:ext>
            </a:extLst>
          </p:cNvPr>
          <p:cNvSpPr/>
          <p:nvPr/>
        </p:nvSpPr>
        <p:spPr>
          <a:xfrm>
            <a:off x="5193103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7BC7CB-3BA2-D33F-AAD4-5E1A7AA77539}"/>
              </a:ext>
            </a:extLst>
          </p:cNvPr>
          <p:cNvSpPr/>
          <p:nvPr/>
        </p:nvSpPr>
        <p:spPr>
          <a:xfrm>
            <a:off x="6248400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B93470-841D-2DEC-053C-EBF48C69E01E}"/>
              </a:ext>
            </a:extLst>
          </p:cNvPr>
          <p:cNvSpPr txBox="1"/>
          <p:nvPr/>
        </p:nvSpPr>
        <p:spPr>
          <a:xfrm>
            <a:off x="887275" y="4131625"/>
            <a:ext cx="1078992" cy="5770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File NPRRs</a:t>
            </a:r>
          </a:p>
          <a:p>
            <a:pPr algn="ctr"/>
            <a:r>
              <a:rPr lang="en-US" sz="1050" dirty="0"/>
              <a:t>(No impacts) Jan 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B31B4F-DF99-F5C6-8235-7AD64633C02E}"/>
              </a:ext>
            </a:extLst>
          </p:cNvPr>
          <p:cNvSpPr txBox="1"/>
          <p:nvPr/>
        </p:nvSpPr>
        <p:spPr>
          <a:xfrm>
            <a:off x="1967076" y="3970042"/>
            <a:ext cx="10789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Urgency &amp; Table NPRRs </a:t>
            </a:r>
          </a:p>
          <a:p>
            <a:pPr algn="ctr"/>
            <a:r>
              <a:rPr lang="en-US" sz="1050" dirty="0"/>
              <a:t>Feb 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8729C4-4AE8-CAE2-53C2-1F7B196E297E}"/>
              </a:ext>
            </a:extLst>
          </p:cNvPr>
          <p:cNvSpPr txBox="1"/>
          <p:nvPr/>
        </p:nvSpPr>
        <p:spPr>
          <a:xfrm>
            <a:off x="3044661" y="3970042"/>
            <a:ext cx="10789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Approval March 12</a:t>
            </a:r>
          </a:p>
          <a:p>
            <a:pPr algn="ctr"/>
            <a:r>
              <a:rPr lang="en-US" sz="1050" dirty="0"/>
              <a:t>TAC approval</a:t>
            </a:r>
          </a:p>
          <a:p>
            <a:pPr algn="ctr"/>
            <a:r>
              <a:rPr lang="en-US" sz="1050" dirty="0"/>
              <a:t>March 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BE5C1D-10EC-FA4B-C282-E12E2E05B40F}"/>
              </a:ext>
            </a:extLst>
          </p:cNvPr>
          <p:cNvSpPr txBox="1"/>
          <p:nvPr/>
        </p:nvSpPr>
        <p:spPr>
          <a:xfrm>
            <a:off x="4123653" y="4131625"/>
            <a:ext cx="105290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Board Approval</a:t>
            </a:r>
          </a:p>
          <a:p>
            <a:pPr algn="ctr"/>
            <a:r>
              <a:rPr lang="en-US" sz="1050" dirty="0"/>
              <a:t>April 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753EBE-63B4-3320-8179-5A281F37CE63}"/>
              </a:ext>
            </a:extLst>
          </p:cNvPr>
          <p:cNvSpPr txBox="1"/>
          <p:nvPr/>
        </p:nvSpPr>
        <p:spPr>
          <a:xfrm>
            <a:off x="5167487" y="4131625"/>
            <a:ext cx="104940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PUCT Approval</a:t>
            </a:r>
          </a:p>
          <a:p>
            <a:pPr algn="ctr"/>
            <a:r>
              <a:rPr lang="en-US" sz="1050" dirty="0"/>
              <a:t>May 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ED381-64B5-1DA9-053A-194DB9D368EF}"/>
              </a:ext>
            </a:extLst>
          </p:cNvPr>
          <p:cNvSpPr txBox="1"/>
          <p:nvPr/>
        </p:nvSpPr>
        <p:spPr>
          <a:xfrm>
            <a:off x="914400" y="5290319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RTCBTF: Jan 23, Feb 19, add 1-2 meetings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D9A9EC-4E1A-3A60-4987-B6BD548FC4AC}"/>
              </a:ext>
            </a:extLst>
          </p:cNvPr>
          <p:cNvSpPr txBox="1"/>
          <p:nvPr/>
        </p:nvSpPr>
        <p:spPr>
          <a:xfrm>
            <a:off x="900344" y="5529895"/>
            <a:ext cx="306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Stakeholder comments in Feb and March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75FAE9-9B56-0CA1-601A-A3AE2041F86E}"/>
              </a:ext>
            </a:extLst>
          </p:cNvPr>
          <p:cNvSpPr txBox="1"/>
          <p:nvPr/>
        </p:nvSpPr>
        <p:spPr>
          <a:xfrm>
            <a:off x="4112868" y="5290319"/>
            <a:ext cx="1201530" cy="5770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window for “re-factoring” development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3854-3292-0AA3-8D25-45E06D5AE48D}"/>
              </a:ext>
            </a:extLst>
          </p:cNvPr>
          <p:cNvSpPr txBox="1"/>
          <p:nvPr/>
        </p:nvSpPr>
        <p:spPr>
          <a:xfrm>
            <a:off x="5190453" y="5290319"/>
            <a:ext cx="2122815" cy="5770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market trials deployed and begin on May 5, 2025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RTCBTF Discussion today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144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1268- IMM Modifications to ASDCs / IMM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a.  Hunt Energy Comments 1/30/25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b.  IMM filed comments 2/5/25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c.  ERCOT verbal discussion to remove 100 point requirement on ASDC</a:t>
            </a: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1269- ERCOT 3 Parameter Policy issues  / ERCOT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a.  AS Proxy Offer Floor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-  IMM comments filed 2/6/25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b.  RUC ASDC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-  ERCOT to share analysis in presentation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c.  Ramp sharing</a:t>
            </a: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1270 Clarification and AS Qualification / Nitika Mago</a:t>
            </a: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Verbal update on State of Charge and AS Duration next steps  / Nitika Mago</a:t>
            </a: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Market Readiness    /  ERCOT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a.  ESR Model naming convention and post spreadsheet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b.  DAM ESR Offers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c.  IT updates from TWG 1/30/25 (RTC Digital Certs and ICCP requests)</a:t>
            </a: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Potential extra meeting- Friday March 7 (before March 12 PRS meeting)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Feb 19</a:t>
            </a:r>
            <a:r>
              <a:rPr lang="en-US" baseline="30000" dirty="0"/>
              <a:t>th</a:t>
            </a:r>
            <a:r>
              <a:rPr lang="en-US" dirty="0"/>
              <a:t> RTCBTF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9F2643A9-7684-622C-6B4E-FA1C3B49247E}"/>
              </a:ext>
            </a:extLst>
          </p:cNvPr>
          <p:cNvSpPr/>
          <p:nvPr/>
        </p:nvSpPr>
        <p:spPr>
          <a:xfrm>
            <a:off x="7162800" y="609600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040F26-B5CF-E69E-A9D8-9A21897D7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90600"/>
            <a:ext cx="8839200" cy="406561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62389E8-DC22-7BF5-111A-78D8F86448E9}"/>
              </a:ext>
            </a:extLst>
          </p:cNvPr>
          <p:cNvSpPr/>
          <p:nvPr/>
        </p:nvSpPr>
        <p:spPr>
          <a:xfrm>
            <a:off x="76200" y="1158671"/>
            <a:ext cx="4343400" cy="3923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0AEE08-3567-E1FA-E4C5-54A0F46119A9}"/>
              </a:ext>
            </a:extLst>
          </p:cNvPr>
          <p:cNvSpPr/>
          <p:nvPr/>
        </p:nvSpPr>
        <p:spPr>
          <a:xfrm>
            <a:off x="76200" y="208705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5DC7E4-29D6-F4DB-07B5-E3059C10493F}"/>
              </a:ext>
            </a:extLst>
          </p:cNvPr>
          <p:cNvSpPr/>
          <p:nvPr/>
        </p:nvSpPr>
        <p:spPr>
          <a:xfrm>
            <a:off x="76200" y="238921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2FDC39-5D2D-82C9-2E9B-83904E28776B}"/>
              </a:ext>
            </a:extLst>
          </p:cNvPr>
          <p:cNvSpPr/>
          <p:nvPr/>
        </p:nvSpPr>
        <p:spPr>
          <a:xfrm>
            <a:off x="76200" y="1571082"/>
            <a:ext cx="4343400" cy="152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B1B1E-06DC-B5E1-D13C-EABAE5ADA3DD}"/>
              </a:ext>
            </a:extLst>
          </p:cNvPr>
          <p:cNvSpPr/>
          <p:nvPr/>
        </p:nvSpPr>
        <p:spPr>
          <a:xfrm>
            <a:off x="8229600" y="1223527"/>
            <a:ext cx="762000" cy="1318088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Trials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E104FFC6-388C-C666-A4C7-EAA9F31AE658}"/>
              </a:ext>
            </a:extLst>
          </p:cNvPr>
          <p:cNvSpPr/>
          <p:nvPr/>
        </p:nvSpPr>
        <p:spPr>
          <a:xfrm rot="10800000">
            <a:off x="7162800" y="4267199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5964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22995</TotalTime>
  <Words>638</Words>
  <Application>Microsoft Office PowerPoint</Application>
  <PresentationFormat>On-screen Show (4:3)</PresentationFormat>
  <Paragraphs>134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PowerPoint Presentation</vt:lpstr>
      <vt:lpstr>Summary and Timeline of NPRRs that will be in flight</vt:lpstr>
      <vt:lpstr>RTCBTF Discussion today</vt:lpstr>
      <vt:lpstr>Discuss Feb 19th RTCBTF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614</cp:revision>
  <cp:lastPrinted>2017-10-10T21:31:05Z</cp:lastPrinted>
  <dcterms:created xsi:type="dcterms:W3CDTF">2016-01-21T15:20:31Z</dcterms:created>
  <dcterms:modified xsi:type="dcterms:W3CDTF">2025-02-07T01:02:50Z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